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19.xml" ContentType="application/vnd.openxmlformats-officedocument.presentationml.slide+xml"/>
  <Override PartName="/ppt/slides/slide36.xml" ContentType="application/vnd.openxmlformats-officedocument.presentationml.slide+xml"/>
  <Override PartName="/ppt/slides/slide34.xml" ContentType="application/vnd.openxmlformats-officedocument.presentationml.slide+xml"/>
  <Override PartName="/ppt/slides/slide32.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notesSlides/notesSlide36.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38.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slideMasters/slideMaster1.xml" ContentType="application/vnd.openxmlformats-officedocument.presentationml.slideMaster+xml"/>
  <Override PartName="/ppt/notesSlides/notesSlide37.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7.xml" ContentType="application/vnd.openxmlformats-officedocument.presentationml.notesSlide+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2.xml" ContentType="application/vnd.openxmlformats-officedocument.presentationml.tag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0"/>
  </p:notesMasterIdLst>
  <p:sldIdLst>
    <p:sldId id="282" r:id="rId2"/>
    <p:sldId id="339" r:id="rId3"/>
    <p:sldId id="340" r:id="rId4"/>
    <p:sldId id="341" r:id="rId5"/>
    <p:sldId id="342" r:id="rId6"/>
    <p:sldId id="451" r:id="rId7"/>
    <p:sldId id="361" r:id="rId8"/>
    <p:sldId id="407" r:id="rId9"/>
    <p:sldId id="383" r:id="rId10"/>
    <p:sldId id="387" r:id="rId11"/>
    <p:sldId id="403" r:id="rId12"/>
    <p:sldId id="452" r:id="rId13"/>
    <p:sldId id="384" r:id="rId14"/>
    <p:sldId id="410" r:id="rId15"/>
    <p:sldId id="431" r:id="rId16"/>
    <p:sldId id="435" r:id="rId17"/>
    <p:sldId id="437" r:id="rId18"/>
    <p:sldId id="438" r:id="rId19"/>
    <p:sldId id="439" r:id="rId20"/>
    <p:sldId id="420" r:id="rId21"/>
    <p:sldId id="419" r:id="rId22"/>
    <p:sldId id="440" r:id="rId23"/>
    <p:sldId id="455" r:id="rId24"/>
    <p:sldId id="456" r:id="rId25"/>
    <p:sldId id="432" r:id="rId26"/>
    <p:sldId id="434" r:id="rId27"/>
    <p:sldId id="444" r:id="rId28"/>
    <p:sldId id="443" r:id="rId29"/>
    <p:sldId id="445" r:id="rId30"/>
    <p:sldId id="446" r:id="rId31"/>
    <p:sldId id="447" r:id="rId32"/>
    <p:sldId id="448" r:id="rId33"/>
    <p:sldId id="424" r:id="rId34"/>
    <p:sldId id="449" r:id="rId35"/>
    <p:sldId id="453" r:id="rId36"/>
    <p:sldId id="454" r:id="rId37"/>
    <p:sldId id="457" r:id="rId38"/>
    <p:sldId id="364" r:id="rId39"/>
  </p:sldIdLst>
  <p:sldSz cx="9144000" cy="6858000" type="screen4x3"/>
  <p:notesSz cx="7315200" cy="9601200"/>
  <p:embeddedFontLst>
    <p:embeddedFont>
      <p:font typeface="Calibri"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76" roundtripDataSignature="AMtx7mhhntc+u9AoHlNC5apk3T+Ur5cK/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YERLEY Andrew - ODE" initials="BA-O" lastIdx="6" clrIdx="0">
    <p:extLst>
      <p:ext uri="{19B8F6BF-5375-455C-9EA6-DF929625EA0E}">
        <p15:presenceInfo xmlns:p15="http://schemas.microsoft.com/office/powerpoint/2012/main" userId="S-1-5-21-2237050375-1962090969-1930583096-484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0" autoAdjust="0"/>
    <p:restoredTop sz="57513" autoAdjust="0"/>
  </p:normalViewPr>
  <p:slideViewPr>
    <p:cSldViewPr snapToGrid="0">
      <p:cViewPr varScale="1">
        <p:scale>
          <a:sx n="34" d="100"/>
          <a:sy n="34" d="100"/>
        </p:scale>
        <p:origin x="970" y="2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76" Type="http://customschemas.google.com/relationships/presentationmetadata" Target="metadata"/><Relationship Id="rId84"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79" Type="http://schemas.openxmlformats.org/officeDocument/2006/relationships/viewProps" Target="viewProps.xml"/><Relationship Id="rId5" Type="http://schemas.openxmlformats.org/officeDocument/2006/relationships/slide" Target="slides/slide4.xml"/><Relationship Id="rId82"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77" Type="http://schemas.openxmlformats.org/officeDocument/2006/relationships/commentAuthors" Target="commentAuthors.xml"/><Relationship Id="rId8" Type="http://schemas.openxmlformats.org/officeDocument/2006/relationships/slide" Target="slides/slide7.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font" Target="fonts/font1.fntdata"/><Relationship Id="rId83"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oregon.gov/ode/educator-resources/assessment/Pages/Interim_Assessments.asp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regon.gov/ode/educator-resources/assessment/Documents/osas_tide_userguide.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osasportal.org/core/fileparse.php/2718/urlt/Reporting-Guide.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regon.gov/ode/educator-resources/assessment/Documents/Balanced%20Assessment%20System%20Graphic.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oregon.gov/ode/educator-resources/assessment/Documents/interim-assessments-overview.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oregon.gov/ode/educator-resources/assessment/Documents/interim-assessments-overview.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public.govdelivery.com/accounts/ORED/subscriber/new?topic_id=ORED_69"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public.govdelivery.com/accounts/ORED/subscriber/new?topic_id=ORED_89"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ode.state.or.us/search/staff/staff.aspx?unit=248"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regon.gov/ode/educator-resources/assessment/Documents/InterimAssessmentSeriesFlier.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regon.gov/ode/educator-resources/assessment/Documents/interim-assessments-overview.pdf" TargetMode="External"/><Relationship Id="rId7" Type="http://schemas.openxmlformats.org/officeDocument/2006/relationships/hyperlink" Target="https://www.oregon.gov/ode/educator-resources/assessment/Documents/Sci%20Interim%20Assessments_Quick%20Guide_2020-2021.pdf"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osasportal.org/core/fileparse.php/2718/urlt/Science-Interim-Info.pdf" TargetMode="External"/><Relationship Id="rId5" Type="http://schemas.openxmlformats.org/officeDocument/2006/relationships/hyperlink" Target="https://www.oregon.gov/ode/educator-resources/assessment/Documents/Quick-Guide-Interim-Assessments-Remotely.pdf" TargetMode="External"/><Relationship Id="rId4" Type="http://schemas.openxmlformats.org/officeDocument/2006/relationships/hyperlink" Target="https://www.oregon.gov/ode/educator-resources/assessment/Documents/Interim-administration-guide.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regon.gov/ode/educator-resources/assessment/Documents/mod-8-fac-guide.pdf"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oregon.gov/ode/educator-resources/assessment/Documents/mod-08-interim_remote_admin_test_security.pptx" TargetMode="External"/><Relationship Id="rId4" Type="http://schemas.openxmlformats.org/officeDocument/2006/relationships/hyperlink" Target="https://www.oregon.gov/ode/educator-resources/assessment/Documents/mod-08-interim_remote_admin_test_security_no_audio.pptx"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regon.gov/ode/educator-resources/assessment/Documents/mod-8-fac-guide.pdf" TargetMode="External"/><Relationship Id="rId7" Type="http://schemas.openxmlformats.org/officeDocument/2006/relationships/hyperlink" Target="https://www.oregon.gov/ode/educator-resources/assessment/Pages/Assessment-Training-Materials.aspx"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oregon.gov/ode/educator-resources/assessment/Documents/test_admin_manual.pdf" TargetMode="External"/><Relationship Id="rId5" Type="http://schemas.openxmlformats.org/officeDocument/2006/relationships/hyperlink" Target="https://www.oregon.gov/ode/educator-resources/assessment/Documents/mod-08-interim_remote_admin_test_security.pptx" TargetMode="External"/><Relationship Id="rId4" Type="http://schemas.openxmlformats.org/officeDocument/2006/relationships/hyperlink" Target="https://www.oregon.gov/ode/educator-resources/assessment/Documents/mod-08-interim_remote_admin_test_security_no_audio.pptx"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1: Title Slide (Facilitator 1)</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The Oregon Department of Education has developed an Oregon Statewide Assessment System professional learning series to further support district efforts in building a balanced assessment system and their implementation of the Oregon Statewide Interim Assessment System.</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Welcome to Session 5 of the Oregon Assessment Professional Learning series. This is the fourth of six sessions in this webinar series, and will provide an overview of the Interim Assessment System- Test Administration and Assessment Viewing Application.</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This presentation is available year-round on the Oregon Department of Education’s Interim Assessment webpage under the Interim Professional Development Materials expandable folder.</a:t>
            </a:r>
          </a:p>
          <a:p>
            <a:endParaRPr lang="en-US" sz="1200" b="0" i="0" u="none" strike="noStrike" cap="none" dirty="0" smtClean="0">
              <a:solidFill>
                <a:schemeClr val="dk1"/>
              </a:solidFill>
              <a:effectLst/>
              <a:latin typeface="Calibri"/>
              <a:ea typeface="Calibri"/>
              <a:cs typeface="Calibri"/>
              <a:sym typeface="Calibri"/>
            </a:endParaRPr>
          </a:p>
          <a:p>
            <a:pPr lvl="0"/>
            <a:r>
              <a:rPr lang="en-US" sz="1200" b="1" i="0" u="none" strike="noStrike" cap="none" dirty="0" smtClean="0">
                <a:solidFill>
                  <a:schemeClr val="dk1"/>
                </a:solidFill>
                <a:effectLst/>
                <a:latin typeface="Calibri"/>
                <a:ea typeface="Calibri"/>
                <a:cs typeface="Calibri"/>
                <a:sym typeface="Calibri"/>
              </a:rPr>
              <a:t>Resources:</a:t>
            </a:r>
          </a:p>
          <a:p>
            <a:pPr lvl="0"/>
            <a:endParaRPr lang="en-US" sz="1200" b="1" i="0" u="none" strike="noStrike" cap="none" dirty="0" smtClean="0">
              <a:solidFill>
                <a:schemeClr val="dk1"/>
              </a:solidFill>
              <a:effectLst/>
              <a:latin typeface="Calibri"/>
              <a:ea typeface="Calibri"/>
              <a:cs typeface="Calibri"/>
              <a:sym typeface="Calibri"/>
              <a:hlinkClick r:id="rId3"/>
            </a:endParaRPr>
          </a:p>
          <a:p>
            <a:pPr lvl="0"/>
            <a:r>
              <a:rPr lang="en-US" sz="1200" b="0" i="0" u="sng" strike="noStrike" cap="none" dirty="0" smtClean="0">
                <a:solidFill>
                  <a:schemeClr val="dk1"/>
                </a:solidFill>
                <a:effectLst/>
                <a:latin typeface="Calibri"/>
                <a:ea typeface="Calibri"/>
                <a:cs typeface="Calibri"/>
                <a:sym typeface="Calibri"/>
                <a:hlinkClick r:id="rId3"/>
              </a:rPr>
              <a:t>ODE Interim Assessment webpage</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endParaRPr lang="en-US" sz="1200" b="0" i="0" u="none" strike="noStrike" cap="none" dirty="0">
              <a:solidFill>
                <a:schemeClr val="dk1"/>
              </a:solidFill>
              <a:effectLst/>
              <a:latin typeface="Calibri"/>
              <a:ea typeface="Calibri"/>
              <a:cs typeface="Calibri"/>
              <a:sym typeface="Calibri"/>
            </a:endParaRPr>
          </a:p>
        </p:txBody>
      </p:sp>
      <p:sp>
        <p:nvSpPr>
          <p:cNvPr id="106" name="Google Shape;106;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3176507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baseline="0" dirty="0" smtClean="0"/>
              <a:t>Slide 10: </a:t>
            </a:r>
            <a:r>
              <a:rPr lang="en-US" sz="1200" b="1" dirty="0" smtClean="0"/>
              <a:t>Creating Rosters in TIDE </a:t>
            </a:r>
            <a:r>
              <a:rPr lang="en-US" sz="1200" b="1" i="0" u="none" strike="noStrike" cap="none" dirty="0" smtClean="0">
                <a:solidFill>
                  <a:schemeClr val="dk1"/>
                </a:solidFill>
                <a:effectLst/>
                <a:latin typeface="Calibri"/>
                <a:ea typeface="Calibri"/>
                <a:cs typeface="Calibri"/>
                <a:sym typeface="Calibri"/>
              </a:rPr>
              <a:t>(Facilitator 1)</a:t>
            </a:r>
            <a:endParaRPr lang="en-US" b="1" baseline="0"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Here we will provide a brief overview on creating a teacher/student roster in TIDE. For detailed step by step direction please refer to the TIDE User Guide posted on the ODE Test Administration web page.</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i="1" baseline="0" dirty="0" smtClean="0"/>
              <a:t>[Click Animation]</a:t>
            </a:r>
            <a:r>
              <a:rPr lang="en-US" i="0" baseline="0" dirty="0" smtClean="0"/>
              <a:t> User will log-in using the appropriate access button. </a:t>
            </a:r>
            <a:endParaRPr lang="en-US" dirty="0" smtClean="0"/>
          </a:p>
          <a:p>
            <a:pPr marL="0" lvl="0" indent="0" algn="l" rtl="0">
              <a:spcBef>
                <a:spcPts val="0"/>
              </a:spcBef>
              <a:spcAft>
                <a:spcPts val="0"/>
              </a:spcAft>
              <a:buNone/>
            </a:pPr>
            <a:endParaRPr lang="en-US" i="1" baseline="0" dirty="0" smtClean="0"/>
          </a:p>
          <a:p>
            <a:pPr marL="0" lvl="0" indent="0" algn="l" rtl="0">
              <a:spcBef>
                <a:spcPts val="0"/>
              </a:spcBef>
              <a:spcAft>
                <a:spcPts val="0"/>
              </a:spcAft>
              <a:buNone/>
            </a:pPr>
            <a:r>
              <a:rPr lang="en-US" i="1" baseline="0" dirty="0" smtClean="0"/>
              <a:t>[Click Animation] [Click Animation]</a:t>
            </a:r>
            <a:r>
              <a:rPr lang="en-US" i="0" baseline="0" dirty="0" smtClean="0"/>
              <a:t> From the icon-tiles select the </a:t>
            </a:r>
            <a:r>
              <a:rPr lang="en-US" i="1" baseline="0" dirty="0" smtClean="0"/>
              <a:t>[Click Animation]</a:t>
            </a:r>
            <a:r>
              <a:rPr lang="en-US" i="0" baseline="0" dirty="0" smtClean="0"/>
              <a:t> TIDE icon-tile. </a:t>
            </a:r>
          </a:p>
          <a:p>
            <a:pPr marL="0" lvl="0" indent="0" algn="l" rtl="0">
              <a:spcBef>
                <a:spcPts val="0"/>
              </a:spcBef>
              <a:spcAft>
                <a:spcPts val="0"/>
              </a:spcAft>
              <a:buNone/>
            </a:pPr>
            <a:endParaRPr lang="en-US" i="0" baseline="0" dirty="0" smtClean="0"/>
          </a:p>
          <a:p>
            <a:pPr marL="0" lvl="0" indent="0" algn="l" rtl="0">
              <a:spcBef>
                <a:spcPts val="0"/>
              </a:spcBef>
              <a:spcAft>
                <a:spcPts val="0"/>
              </a:spcAft>
              <a:buNone/>
            </a:pPr>
            <a:r>
              <a:rPr lang="en-US" i="0" baseline="0" dirty="0" smtClean="0"/>
              <a:t>As a reminder each tile that has the lock image on the tile </a:t>
            </a:r>
            <a:r>
              <a:rPr lang="en-US" i="1" baseline="0" dirty="0" smtClean="0"/>
              <a:t>[Click Animation]</a:t>
            </a:r>
            <a:r>
              <a:rPr lang="en-US" i="0" baseline="0" dirty="0" smtClean="0"/>
              <a:t> will requires users to sign in using the authorized credentials.</a:t>
            </a:r>
          </a:p>
          <a:p>
            <a:pPr marL="0" lvl="0" indent="0" algn="l" rtl="0">
              <a:spcBef>
                <a:spcPts val="0"/>
              </a:spcBef>
              <a:spcAft>
                <a:spcPts val="0"/>
              </a:spcAft>
              <a:buNone/>
            </a:pPr>
            <a:endParaRPr lang="en-US" i="1" dirty="0" smtClean="0"/>
          </a:p>
          <a:p>
            <a:pPr marL="0" lvl="0" indent="0" algn="l" rtl="0">
              <a:spcBef>
                <a:spcPts val="0"/>
              </a:spcBef>
              <a:spcAft>
                <a:spcPts val="0"/>
              </a:spcAft>
              <a:buNone/>
            </a:pPr>
            <a:r>
              <a:rPr lang="en-US" b="1" i="0" baseline="0" dirty="0" smtClean="0"/>
              <a:t>Resources:</a:t>
            </a:r>
          </a:p>
          <a:p>
            <a:pPr marL="0" lvl="0" indent="0" algn="l" rtl="0">
              <a:spcBef>
                <a:spcPts val="0"/>
              </a:spcBef>
              <a:spcAft>
                <a:spcPts val="0"/>
              </a:spcAft>
              <a:buNone/>
            </a:pPr>
            <a:endParaRPr lang="en-US" b="1" i="0" baseline="0" dirty="0" smtClean="0"/>
          </a:p>
          <a:p>
            <a:pPr marL="0" lvl="0" indent="0" algn="l" rtl="0">
              <a:spcBef>
                <a:spcPts val="0"/>
              </a:spcBef>
              <a:spcAft>
                <a:spcPts val="0"/>
              </a:spcAft>
              <a:buNone/>
            </a:pPr>
            <a:r>
              <a:rPr lang="en-US" b="1" i="0" baseline="0" dirty="0" smtClean="0"/>
              <a:t>Test Administration web page: </a:t>
            </a:r>
            <a:r>
              <a:rPr lang="en-US" b="0" i="0" baseline="0" dirty="0" smtClean="0"/>
              <a:t>https://www.oregon.gov/ode/educator-resources/assessment/Pages/Assessment-Administration.aspx </a:t>
            </a:r>
          </a:p>
          <a:p>
            <a:pPr marL="0" lvl="0" indent="0" algn="l" rtl="0">
              <a:spcBef>
                <a:spcPts val="0"/>
              </a:spcBef>
              <a:spcAft>
                <a:spcPts val="0"/>
              </a:spcAft>
              <a:buNone/>
            </a:pPr>
            <a:endParaRPr lang="en-US" b="0" i="0" baseline="0" dirty="0" smtClean="0"/>
          </a:p>
          <a:p>
            <a:pPr marL="0" lvl="0" indent="0" algn="l" rtl="0">
              <a:spcBef>
                <a:spcPts val="0"/>
              </a:spcBef>
              <a:spcAft>
                <a:spcPts val="0"/>
              </a:spcAft>
              <a:buNone/>
            </a:pPr>
            <a:r>
              <a:rPr lang="en-US" b="1" dirty="0" smtClean="0">
                <a:hlinkClick r:id="rId3"/>
              </a:rPr>
              <a:t>TIDE Us​</a:t>
            </a:r>
            <a:r>
              <a:rPr lang="en-US" b="1" dirty="0" err="1" smtClean="0">
                <a:hlinkClick r:id="rId3"/>
              </a:rPr>
              <a:t>er</a:t>
            </a:r>
            <a:r>
              <a:rPr lang="en-US" b="1" dirty="0" smtClean="0">
                <a:hlinkClick r:id="rId3"/>
              </a:rPr>
              <a:t> Guide</a:t>
            </a:r>
            <a:r>
              <a:rPr lang="en-US" b="1" dirty="0" smtClean="0"/>
              <a:t> ​(Updated 08/31/20) </a:t>
            </a:r>
            <a:endParaRPr lang="en-US" b="1" i="0" baseline="0" dirty="0" smtClean="0"/>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10</a:t>
            </a:fld>
            <a:endParaRPr/>
          </a:p>
        </p:txBody>
      </p:sp>
    </p:spTree>
    <p:extLst>
      <p:ext uri="{BB962C8B-B14F-4D97-AF65-F5344CB8AC3E}">
        <p14:creationId xmlns:p14="http://schemas.microsoft.com/office/powerpoint/2010/main" val="3903737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baseline="0" dirty="0" smtClean="0"/>
              <a:t>Slide 11: </a:t>
            </a:r>
            <a:r>
              <a:rPr lang="en-US" sz="1200" b="1" dirty="0" smtClean="0"/>
              <a:t>Assigning Test Groups to OSAS Portal User Accounts</a:t>
            </a:r>
            <a:r>
              <a:rPr lang="en-US" b="1" baseline="0" dirty="0" smtClean="0"/>
              <a:t> </a:t>
            </a:r>
            <a:r>
              <a:rPr lang="en-US" sz="1200" b="1" i="0" u="none" strike="noStrike" cap="none" dirty="0" smtClean="0">
                <a:solidFill>
                  <a:schemeClr val="dk1"/>
                </a:solidFill>
                <a:effectLst/>
                <a:latin typeface="Calibri"/>
                <a:ea typeface="Calibri"/>
                <a:cs typeface="Calibri"/>
                <a:sym typeface="Calibri"/>
              </a:rPr>
              <a:t>(Facilitator 2)</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0" baseline="0" dirty="0" smtClean="0"/>
              <a:t>Once in the TIDE System select the Roster expanding folder and </a:t>
            </a:r>
            <a:r>
              <a:rPr lang="en-US" i="1" baseline="0" dirty="0" smtClean="0"/>
              <a:t>[Click Animation]</a:t>
            </a:r>
            <a:r>
              <a:rPr lang="en-US" i="0" baseline="0" dirty="0" smtClean="0"/>
              <a:t>  select, add roster.</a:t>
            </a:r>
          </a:p>
          <a:p>
            <a:pPr marL="0" lvl="0" indent="0" algn="l" rtl="0">
              <a:spcBef>
                <a:spcPts val="0"/>
              </a:spcBef>
              <a:spcAft>
                <a:spcPts val="0"/>
              </a:spcAft>
              <a:buNone/>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baseline="0" dirty="0" smtClean="0"/>
              <a:t>[Click Animation]</a:t>
            </a:r>
            <a:r>
              <a:rPr lang="en-US" i="0" baseline="0" dirty="0" smtClean="0"/>
              <a:t> A new window will open and user will be prompted to select their district and their assigned school.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0" baseline="0" dirty="0" smtClean="0"/>
              <a:t>Once those have been selected </a:t>
            </a:r>
            <a:r>
              <a:rPr lang="en-US" i="1" baseline="0" dirty="0" smtClean="0"/>
              <a:t>[Click Animation]</a:t>
            </a:r>
            <a:r>
              <a:rPr lang="en-US" i="0" baseline="0" dirty="0" smtClean="0"/>
              <a:t> users can also further filter available students by </a:t>
            </a:r>
            <a:r>
              <a:rPr lang="en-US" i="1" baseline="0" dirty="0" smtClean="0"/>
              <a:t>[Click Animation]</a:t>
            </a:r>
            <a:r>
              <a:rPr lang="en-US" i="0" baseline="0" dirty="0" smtClean="0"/>
              <a:t>  their enrolled grade level.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baseline="0" dirty="0" smtClean="0"/>
              <a:t>[Click Animation]</a:t>
            </a:r>
            <a:r>
              <a:rPr lang="en-US" i="0" baseline="0" dirty="0" smtClean="0"/>
              <a:t> In the bottom half of the screen educators will be prompted </a:t>
            </a:r>
            <a:r>
              <a:rPr lang="en-US" i="1" baseline="0" dirty="0" smtClean="0"/>
              <a:t>[Click Animation]</a:t>
            </a:r>
            <a:r>
              <a:rPr lang="en-US" i="0" baseline="0" dirty="0" smtClean="0"/>
              <a:t> to create a roster name and assign their name to the roster by using the Teacher Name drop down menu.</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baseline="0" dirty="0" smtClean="0"/>
              <a:t>[Click Animation]</a:t>
            </a:r>
            <a:r>
              <a:rPr lang="en-US" i="0" baseline="0" dirty="0" smtClean="0"/>
              <a:t> </a:t>
            </a:r>
            <a:r>
              <a:rPr lang="en-US" i="1" baseline="0" dirty="0" smtClean="0"/>
              <a:t>[Click Animation]</a:t>
            </a:r>
            <a:r>
              <a:rPr lang="en-US" i="0" baseline="0" dirty="0" smtClean="0"/>
              <a:t> Educators will select from the Available Student listed in the bottom left table.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baseline="0" dirty="0" smtClean="0"/>
              <a:t>[Click Animation]</a:t>
            </a:r>
            <a:r>
              <a:rPr lang="en-US" i="0" baseline="0" dirty="0" smtClean="0"/>
              <a:t> </a:t>
            </a:r>
            <a:r>
              <a:rPr lang="en-US" i="1" baseline="0" dirty="0" smtClean="0"/>
              <a:t>[Click Animation]</a:t>
            </a:r>
            <a:r>
              <a:rPr lang="en-US" i="0" baseline="0" dirty="0" smtClean="0"/>
              <a:t> At this point educators will either</a:t>
            </a:r>
            <a:r>
              <a:rPr lang="en-US" i="1" baseline="0" dirty="0" smtClean="0"/>
              <a:t>[Click Animation]</a:t>
            </a:r>
            <a:r>
              <a:rPr lang="en-US" i="0" baseline="0" dirty="0" smtClean="0"/>
              <a:t> Add all students or select specific students for the created roster.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0" baseline="0" dirty="0" smtClean="0"/>
              <a:t>Selected </a:t>
            </a:r>
            <a:r>
              <a:rPr lang="en-US" i="1" baseline="0" dirty="0" smtClean="0"/>
              <a:t>[Click Animation]</a:t>
            </a:r>
            <a:r>
              <a:rPr lang="en-US" i="0" baseline="0" dirty="0" smtClean="0"/>
              <a:t> </a:t>
            </a:r>
            <a:r>
              <a:rPr lang="en-US" i="1" baseline="0" dirty="0" smtClean="0"/>
              <a:t>[Click Animation]</a:t>
            </a:r>
            <a:r>
              <a:rPr lang="en-US" i="0" baseline="0" dirty="0" smtClean="0"/>
              <a:t> students will appear in the bottom right table. Please note if needed students can be removed from a roster using the Remove All or Remove Selected Students.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0" baseline="0" dirty="0" smtClean="0"/>
              <a:t>In either case the DTC or STC will need to activate the Interim Assessments </a:t>
            </a:r>
            <a:r>
              <a:rPr lang="en-US" i="1" baseline="0" dirty="0" smtClean="0"/>
              <a:t>[Click Animation]</a:t>
            </a:r>
            <a:r>
              <a:rPr lang="en-US" i="0" baseline="0" dirty="0" smtClean="0"/>
              <a:t> by selecting the interim assessment check box.</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0" baseline="0" dirty="0" smtClean="0"/>
              <a:t>Detailed directions explaining the process are available in the TIDE User Guide available on the ODE Test Administration web page under the User Guides folder.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0" baseline="0" dirty="0" smtClean="0"/>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11</a:t>
            </a:fld>
            <a:endParaRPr/>
          </a:p>
        </p:txBody>
      </p:sp>
    </p:spTree>
    <p:extLst>
      <p:ext uri="{BB962C8B-B14F-4D97-AF65-F5344CB8AC3E}">
        <p14:creationId xmlns:p14="http://schemas.microsoft.com/office/powerpoint/2010/main" val="3007914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Slide 12: </a:t>
            </a:r>
            <a:r>
              <a:rPr lang="en-US" sz="1200" b="1" dirty="0" smtClean="0">
                <a:solidFill>
                  <a:schemeClr val="tx1">
                    <a:lumMod val="50000"/>
                  </a:schemeClr>
                </a:solidFill>
                <a:latin typeface="Calibri" panose="020F0502020204030204" pitchFamily="34" charset="0"/>
                <a:cs typeface="Calibri" panose="020F0502020204030204" pitchFamily="34" charset="0"/>
              </a:rPr>
              <a:t>Accessing the Interim Assessment Centralized Reporting System (CRS) for ELA and Mathematics</a:t>
            </a:r>
            <a:endParaRPr lang="en-US" sz="1200" b="1" dirty="0" smtClean="0">
              <a:latin typeface="Calibri" panose="020F0502020204030204" pitchFamily="34" charset="0"/>
              <a:cs typeface="Calibri" panose="020F0502020204030204" pitchFamily="34" charset="0"/>
            </a:endParaRPr>
          </a:p>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(Facilitator 1)</a:t>
            </a:r>
            <a:endParaRPr lang="en-US" sz="1200" b="0" i="0" u="none" strike="noStrike" cap="none" dirty="0" smtClean="0">
              <a:solidFill>
                <a:schemeClr val="dk1"/>
              </a:solidFill>
              <a:effectLst/>
              <a:latin typeface="Calibri"/>
              <a:ea typeface="Calibri"/>
              <a:cs typeface="Calibri"/>
              <a:sym typeface="Calibri"/>
            </a:endParaRPr>
          </a:p>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endParaRPr lang="en-US" sz="1200" b="0" i="0" u="none" strike="noStrike" cap="none" dirty="0" smtClean="0">
              <a:solidFill>
                <a:schemeClr val="dk1"/>
              </a:solidFill>
              <a:effectLst/>
              <a:latin typeface="Calibri"/>
              <a:cs typeface="Calibri"/>
              <a:sym typeface="Calibri"/>
            </a:endParaRPr>
          </a:p>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200" b="0" dirty="0" smtClean="0">
                <a:solidFill>
                  <a:schemeClr val="tx1">
                    <a:lumMod val="50000"/>
                  </a:schemeClr>
                </a:solidFill>
                <a:latin typeface="Calibri" panose="020F0502020204030204" pitchFamily="34" charset="0"/>
                <a:cs typeface="Calibri" panose="020F0502020204030204" pitchFamily="34" charset="0"/>
              </a:rPr>
              <a:t>Accessing the Interim Assessment Centralized Reporting System (CRS) for ELA and Mathematics</a:t>
            </a:r>
          </a:p>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endParaRPr lang="en-US" sz="1200" b="0" dirty="0" smtClean="0">
              <a:solidFill>
                <a:schemeClr val="tx1">
                  <a:lumMod val="50000"/>
                </a:schemeClr>
              </a:solidFill>
              <a:latin typeface="Calibri" panose="020F0502020204030204" pitchFamily="34" charset="0"/>
              <a:cs typeface="Calibri" panose="020F0502020204030204" pitchFamily="34" charset="0"/>
            </a:endParaRPr>
          </a:p>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200" b="1" dirty="0" smtClean="0">
                <a:solidFill>
                  <a:schemeClr val="tx1">
                    <a:lumMod val="50000"/>
                  </a:schemeClr>
                </a:solidFill>
                <a:latin typeface="Calibri" panose="020F0502020204030204" pitchFamily="34" charset="0"/>
                <a:cs typeface="Calibri" panose="020F0502020204030204" pitchFamily="34" charset="0"/>
              </a:rPr>
              <a:t>Resources:</a:t>
            </a:r>
          </a:p>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endParaRPr lang="en-US" sz="1200" b="1" dirty="0" smtClean="0">
              <a:solidFill>
                <a:schemeClr val="tx1">
                  <a:lumMod val="50000"/>
                </a:schemeClr>
              </a:solidFill>
              <a:latin typeface="Calibri" panose="020F0502020204030204" pitchFamily="34" charset="0"/>
              <a:cs typeface="Calibri" panose="020F0502020204030204" pitchFamily="34" charset="0"/>
            </a:endParaRPr>
          </a:p>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dirty="0" smtClean="0">
                <a:hlinkClick r:id="rId3"/>
              </a:rPr>
              <a:t>Centralized Reporting System User Guide</a:t>
            </a:r>
            <a:r>
              <a:rPr lang="en-US" dirty="0" smtClean="0"/>
              <a:t> [pdf]</a:t>
            </a:r>
            <a:endParaRPr lang="en-US" sz="1200" b="0" dirty="0">
              <a:latin typeface="Calibri" panose="020F0502020204030204" pitchFamily="34" charset="0"/>
              <a:cs typeface="Calibri" panose="020F0502020204030204"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62F857-D868-4C65-A245-D641143B2E59}" type="slidenum">
              <a:rPr lang="en-US" altLang="en-US"/>
              <a:pPr eaLnBrk="1" hangingPunct="1">
                <a:spcBef>
                  <a:spcPct val="0"/>
                </a:spcBef>
              </a:pPr>
              <a:t>12</a:t>
            </a:fld>
            <a:endParaRPr lang="en-US" altLang="en-US"/>
          </a:p>
        </p:txBody>
      </p:sp>
    </p:spTree>
    <p:extLst>
      <p:ext uri="{BB962C8B-B14F-4D97-AF65-F5344CB8AC3E}">
        <p14:creationId xmlns:p14="http://schemas.microsoft.com/office/powerpoint/2010/main" val="985989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Slide 13: </a:t>
            </a:r>
            <a:r>
              <a:rPr lang="en-US" sz="1200" b="1" dirty="0" smtClean="0"/>
              <a:t>Accessing the Interim Assessment Centralized Reporting System (CRS)</a:t>
            </a:r>
            <a:r>
              <a:rPr lang="en-US" b="1" dirty="0" smtClean="0">
                <a:solidFill>
                  <a:schemeClr val="tx1">
                    <a:lumMod val="50000"/>
                  </a:schemeClr>
                </a:solidFill>
              </a:rPr>
              <a:t> </a:t>
            </a:r>
            <a:r>
              <a:rPr lang="en-US" sz="1200" b="1" i="0" u="none" strike="noStrike" cap="none" dirty="0" smtClean="0">
                <a:solidFill>
                  <a:schemeClr val="dk1"/>
                </a:solidFill>
                <a:effectLst/>
                <a:latin typeface="Calibri"/>
                <a:ea typeface="Calibri"/>
                <a:cs typeface="Calibri"/>
                <a:sym typeface="Calibri"/>
              </a:rPr>
              <a:t>(Facilitator 1)</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To access the Centralized Reporting System </a:t>
            </a:r>
            <a:r>
              <a:rPr lang="en-US" i="1" baseline="0" dirty="0" smtClean="0"/>
              <a:t>[Click Animation]</a:t>
            </a:r>
            <a:r>
              <a:rPr lang="en-US" i="0" baseline="0" dirty="0" smtClean="0"/>
              <a:t>  Select the Interim Assessment button. </a:t>
            </a:r>
            <a:r>
              <a:rPr lang="en-US" i="1" baseline="0" dirty="0" smtClean="0"/>
              <a:t>[Click Animation]</a:t>
            </a:r>
            <a:r>
              <a:rPr lang="en-US" i="0" baseline="0" dirty="0" smtClean="0"/>
              <a:t> This will navigate to the </a:t>
            </a:r>
            <a:r>
              <a:rPr lang="en-US" i="1" baseline="0" dirty="0" smtClean="0"/>
              <a:t>[Click Animation]</a:t>
            </a:r>
            <a:r>
              <a:rPr lang="en-US" i="0" baseline="0" dirty="0" smtClean="0"/>
              <a:t> Interim Assessment Tiles. </a:t>
            </a:r>
          </a:p>
          <a:p>
            <a:pPr marL="0" lvl="0" indent="0" algn="l" rtl="0">
              <a:spcBef>
                <a:spcPts val="0"/>
              </a:spcBef>
              <a:spcAft>
                <a:spcPts val="0"/>
              </a:spcAft>
              <a:buNone/>
            </a:pPr>
            <a:endParaRPr lang="en-US" i="0" baseline="0" dirty="0" smtClean="0"/>
          </a:p>
          <a:p>
            <a:pPr marL="0" lvl="0" indent="0" algn="l" rtl="0">
              <a:spcBef>
                <a:spcPts val="0"/>
              </a:spcBef>
              <a:spcAft>
                <a:spcPts val="0"/>
              </a:spcAft>
              <a:buNone/>
            </a:pPr>
            <a:r>
              <a:rPr lang="en-US" i="1" baseline="0" dirty="0" smtClean="0"/>
              <a:t>[Click Animation]</a:t>
            </a:r>
            <a:r>
              <a:rPr lang="en-US" i="0" baseline="0" dirty="0" smtClean="0"/>
              <a:t> Educators will select the Centralized Reporting System tile. As a reminder any tile which has the lock pad within the tile </a:t>
            </a:r>
            <a:r>
              <a:rPr lang="en-US" i="1" baseline="0" dirty="0" smtClean="0"/>
              <a:t>[Click Animation]</a:t>
            </a:r>
            <a:r>
              <a:rPr lang="en-US" i="0" baseline="0" dirty="0" smtClean="0"/>
              <a:t> requires users to log in using the credentials assigned to them by their DTC or STC.</a:t>
            </a:r>
          </a:p>
          <a:p>
            <a:pPr marL="0" lvl="0" indent="0" algn="l" rtl="0">
              <a:spcBef>
                <a:spcPts val="0"/>
              </a:spcBef>
              <a:spcAft>
                <a:spcPts val="0"/>
              </a:spcAft>
              <a:buNone/>
            </a:pPr>
            <a:endParaRPr lang="en-US" i="0" baseline="0" dirty="0" smtClean="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L="0" lvl="0" indent="0" algn="l" rtl="0">
              <a:spcBef>
                <a:spcPts val="0"/>
              </a:spcBef>
              <a:spcAft>
                <a:spcPts val="0"/>
              </a:spcAft>
              <a:buNone/>
            </a:pPr>
            <a:endParaRPr lang="en-US" i="0" baseline="0" dirty="0" smtClean="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L="0" lvl="0" indent="0" algn="l" rtl="0">
              <a:spcBef>
                <a:spcPts val="0"/>
              </a:spcBef>
              <a:spcAft>
                <a:spcPts val="0"/>
              </a:spcAft>
              <a:buNone/>
            </a:pPr>
            <a:endParaRPr lang="en-US" baseline="0" dirty="0" smtClean="0"/>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13</a:t>
            </a:fld>
            <a:endParaRPr/>
          </a:p>
        </p:txBody>
      </p:sp>
    </p:spTree>
    <p:extLst>
      <p:ext uri="{BB962C8B-B14F-4D97-AF65-F5344CB8AC3E}">
        <p14:creationId xmlns:p14="http://schemas.microsoft.com/office/powerpoint/2010/main" val="4072001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smtClean="0">
                <a:solidFill>
                  <a:schemeClr val="dk1"/>
                </a:solidFill>
                <a:effectLst/>
                <a:latin typeface="Calibri"/>
                <a:ea typeface="Calibri"/>
                <a:cs typeface="Calibri"/>
                <a:sym typeface="Calibri"/>
              </a:rPr>
              <a:t>Slide 14: </a:t>
            </a:r>
            <a:r>
              <a:rPr lang="en-US" sz="1200" b="1" dirty="0" smtClean="0"/>
              <a:t>ELA and Math CRS District Reports for Staff and Coaches</a:t>
            </a:r>
            <a:r>
              <a:rPr lang="en-US" b="1" dirty="0" smtClean="0">
                <a:solidFill>
                  <a:schemeClr val="tx1">
                    <a:lumMod val="50000"/>
                  </a:schemeClr>
                </a:solidFill>
              </a:rPr>
              <a:t> </a:t>
            </a:r>
            <a:r>
              <a:rPr lang="en-US" sz="1200" b="1" i="0" u="none" strike="noStrike" cap="none" dirty="0" smtClean="0">
                <a:solidFill>
                  <a:schemeClr val="dk1"/>
                </a:solidFill>
                <a:effectLst/>
                <a:latin typeface="Calibri"/>
                <a:ea typeface="Calibri"/>
                <a:cs typeface="Calibri"/>
                <a:sym typeface="Calibri"/>
              </a:rPr>
              <a:t>(Facilitator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Centralized Reporting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kern="1200" dirty="0" smtClean="0">
                <a:solidFill>
                  <a:schemeClr val="tx1"/>
                </a:solidFill>
                <a:effectLst/>
                <a:latin typeface="+mn-lt"/>
                <a:ea typeface="+mn-ea"/>
                <a:cs typeface="+mn-cs"/>
              </a:rPr>
              <a:t>After logging in to the Reporting System, teachers and school- and district-level users see the dashboard. Test information and results are displayed for the students assigned to you based on your role.</a:t>
            </a:r>
          </a:p>
          <a:p>
            <a:endParaRPr lang="en-US" sz="1200" kern="1200" dirty="0" smtClean="0">
              <a:solidFill>
                <a:schemeClr val="tx1"/>
              </a:solidFill>
              <a:effectLst/>
              <a:latin typeface="+mn-lt"/>
              <a:ea typeface="+mn-ea"/>
              <a:cs typeface="+mn-cs"/>
            </a:endParaRPr>
          </a:p>
          <a:p>
            <a:r>
              <a:rPr lang="en-US" dirty="0" smtClean="0"/>
              <a:t>Teachers are </a:t>
            </a:r>
            <a:r>
              <a:rPr lang="en-US" baseline="0" dirty="0" smtClean="0"/>
              <a:t>able to view data for all students in their rosters who have completed assessments. They can also view data for students to whom they have administered assessments in the current school year. </a:t>
            </a:r>
          </a:p>
          <a:p>
            <a:endParaRPr lang="en-US" baseline="0" dirty="0" smtClean="0"/>
          </a:p>
          <a:p>
            <a:r>
              <a:rPr lang="en-US" baseline="0" dirty="0" smtClean="0"/>
              <a:t>School and district level users are able to view data for all students in their schools who have completed assessments.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example of a district report </a:t>
            </a:r>
            <a:r>
              <a:rPr lang="en-US" i="1" baseline="0" dirty="0" smtClean="0"/>
              <a:t>[Click Animation]</a:t>
            </a:r>
            <a:r>
              <a:rPr lang="en-US" i="0" baseline="0" dirty="0" smtClean="0"/>
              <a:t> </a:t>
            </a:r>
            <a:r>
              <a:rPr lang="en-US" sz="1200" kern="1200" dirty="0" smtClean="0">
                <a:solidFill>
                  <a:schemeClr val="tx1"/>
                </a:solidFill>
                <a:effectLst/>
                <a:latin typeface="+mn-lt"/>
                <a:ea typeface="+mn-ea"/>
                <a:cs typeface="+mn-cs"/>
              </a:rPr>
              <a:t>a card displays for each test, by subject, with the grades tested and the total tests taken. </a:t>
            </a:r>
          </a:p>
          <a:p>
            <a:endParaRPr lang="en-US" sz="1200" kern="1200" dirty="0" smtClean="0">
              <a:solidFill>
                <a:schemeClr val="tx1"/>
              </a:solidFill>
              <a:effectLst/>
              <a:latin typeface="+mn-lt"/>
              <a:ea typeface="+mn-ea"/>
              <a:cs typeface="+mn-cs"/>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baseline="0" dirty="0" smtClean="0"/>
              <a:t>[Click Animation]</a:t>
            </a:r>
            <a:r>
              <a:rPr lang="en-US" i="0" baseline="0" dirty="0" smtClean="0"/>
              <a:t> </a:t>
            </a:r>
            <a:r>
              <a:rPr lang="en-US" i="1" baseline="0" dirty="0" smtClean="0"/>
              <a:t>[Click Animation]</a:t>
            </a:r>
            <a:r>
              <a:rPr lang="en-US" i="0" baseline="0" dirty="0" smtClean="0"/>
              <a:t> </a:t>
            </a:r>
            <a:r>
              <a:rPr lang="en-US" dirty="0" smtClean="0">
                <a:latin typeface="Arial" panose="020B0604020202020204" pitchFamily="34" charset="0"/>
                <a:cs typeface="Arial" panose="020B0604020202020204" pitchFamily="34" charset="0"/>
              </a:rPr>
              <a:t>The graphic objects shown on the dashboard and on the report pages allow you to further filter ICAs</a:t>
            </a:r>
            <a:r>
              <a:rPr lang="en-US" baseline="0" dirty="0" smtClean="0">
                <a:latin typeface="Arial" panose="020B0604020202020204" pitchFamily="34" charset="0"/>
                <a:cs typeface="Arial" panose="020B0604020202020204" pitchFamily="34" charset="0"/>
              </a:rPr>
              <a:t> and IABs by grade levels for both ELA and Math</a:t>
            </a:r>
            <a:r>
              <a:rPr lang="en-US" dirty="0" smtClean="0">
                <a:latin typeface="Arial" panose="020B0604020202020204" pitchFamily="34" charset="0"/>
                <a:cs typeface="Arial" panose="020B0604020202020204" pitchFamily="34" charset="0"/>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Another option to</a:t>
            </a:r>
            <a:r>
              <a:rPr lang="en-US" sz="1200" kern="1200" baseline="0" dirty="0" smtClean="0">
                <a:solidFill>
                  <a:schemeClr val="tx1"/>
                </a:solidFill>
                <a:effectLst/>
                <a:latin typeface="+mn-lt"/>
                <a:ea typeface="+mn-ea"/>
                <a:cs typeface="+mn-cs"/>
              </a:rPr>
              <a:t> see which grades have been administered is simply </a:t>
            </a:r>
            <a:r>
              <a:rPr lang="en-US" sz="1200" kern="1200" dirty="0" smtClean="0">
                <a:solidFill>
                  <a:schemeClr val="tx1"/>
                </a:solidFill>
                <a:effectLst/>
                <a:latin typeface="+mn-lt"/>
                <a:ea typeface="+mn-ea"/>
                <a:cs typeface="+mn-cs"/>
              </a:rPr>
              <a:t>selecting </a:t>
            </a:r>
            <a:r>
              <a:rPr lang="en-US" i="1" baseline="0" dirty="0" smtClean="0"/>
              <a:t>[Click Animation]</a:t>
            </a:r>
            <a:r>
              <a:rPr lang="en-US" i="0" baseline="0" dirty="0" smtClean="0"/>
              <a:t>  ELA IABs.</a:t>
            </a:r>
          </a:p>
          <a:p>
            <a:endParaRPr lang="en-US" i="0" baseline="0" dirty="0" smtClean="0"/>
          </a:p>
          <a:p>
            <a:r>
              <a:rPr lang="en-US" i="0" baseline="0" dirty="0" smtClean="0"/>
              <a:t>This can also be done for </a:t>
            </a:r>
            <a:r>
              <a:rPr lang="en-US" i="1" baseline="0" dirty="0" smtClean="0"/>
              <a:t>[Click Animation]</a:t>
            </a:r>
            <a:r>
              <a:rPr lang="en-US" i="0" baseline="0" dirty="0" smtClean="0"/>
              <a:t> </a:t>
            </a:r>
            <a:r>
              <a:rPr lang="en-US" i="1" baseline="0" dirty="0" smtClean="0"/>
              <a:t>[Click Animation]</a:t>
            </a:r>
            <a:r>
              <a:rPr lang="en-US" i="0" baseline="0" dirty="0" smtClean="0"/>
              <a:t> Interim Comprehensive Assessments for Math or </a:t>
            </a:r>
            <a:r>
              <a:rPr lang="en-US" i="1" baseline="0" dirty="0" smtClean="0"/>
              <a:t>[Click Animation]</a:t>
            </a:r>
            <a:r>
              <a:rPr lang="en-US" i="0" baseline="0" dirty="0" smtClean="0"/>
              <a:t> </a:t>
            </a:r>
            <a:r>
              <a:rPr lang="en-US" i="1" baseline="0" dirty="0" smtClean="0"/>
              <a:t>[Click Animation]</a:t>
            </a:r>
            <a:r>
              <a:rPr lang="en-US" i="0" baseline="0" dirty="0" smtClean="0"/>
              <a:t> ELA ICAs.</a:t>
            </a:r>
          </a:p>
          <a:p>
            <a:endParaRPr lang="en-US" sz="1200" i="0" kern="1200" baseline="0" dirty="0" smtClean="0">
              <a:solidFill>
                <a:schemeClr val="tx1"/>
              </a:solidFill>
              <a:effectLst/>
              <a:latin typeface="+mn-lt"/>
              <a:ea typeface="+mn-ea"/>
              <a:cs typeface="+mn-cs"/>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14</a:t>
            </a:fld>
            <a:endParaRPr lang="en-US"/>
          </a:p>
        </p:txBody>
      </p:sp>
    </p:spTree>
    <p:extLst>
      <p:ext uri="{BB962C8B-B14F-4D97-AF65-F5344CB8AC3E}">
        <p14:creationId xmlns:p14="http://schemas.microsoft.com/office/powerpoint/2010/main" val="2609864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smtClean="0">
                <a:solidFill>
                  <a:schemeClr val="dk1"/>
                </a:solidFill>
                <a:effectLst/>
                <a:latin typeface="Calibri"/>
                <a:ea typeface="Calibri"/>
                <a:cs typeface="Calibri"/>
                <a:sym typeface="Calibri"/>
              </a:rPr>
              <a:t>Slide 15: </a:t>
            </a:r>
            <a:r>
              <a:rPr lang="en-US" sz="1200" b="1" dirty="0" smtClean="0"/>
              <a:t>ELA Example of CRS District Reports for Staff and Coaches</a:t>
            </a:r>
            <a:r>
              <a:rPr lang="en-US" b="1" dirty="0" smtClean="0">
                <a:solidFill>
                  <a:schemeClr val="tx1">
                    <a:lumMod val="50000"/>
                  </a:schemeClr>
                </a:solidFill>
              </a:rPr>
              <a:t> </a:t>
            </a:r>
            <a:r>
              <a:rPr lang="en-US" sz="1200" b="1" i="0" u="none" strike="noStrike" cap="none" dirty="0" smtClean="0">
                <a:solidFill>
                  <a:schemeClr val="dk1"/>
                </a:solidFill>
                <a:effectLst/>
                <a:latin typeface="Calibri"/>
                <a:ea typeface="Calibri"/>
                <a:cs typeface="Calibri"/>
                <a:sym typeface="Calibri"/>
              </a:rPr>
              <a:t>(Facilitator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kern="1200" dirty="0" smtClean="0">
                <a:solidFill>
                  <a:schemeClr val="tx1"/>
                </a:solidFill>
                <a:effectLst/>
                <a:latin typeface="+mn-lt"/>
                <a:ea typeface="+mn-ea"/>
                <a:cs typeface="+mn-cs"/>
              </a:rPr>
              <a:t>In this slide we take a closer look at the ELA IAB Performance</a:t>
            </a:r>
            <a:r>
              <a:rPr lang="en-US" sz="1200" kern="1200" baseline="0" dirty="0" smtClean="0">
                <a:solidFill>
                  <a:schemeClr val="tx1"/>
                </a:solidFill>
                <a:effectLst/>
                <a:latin typeface="+mn-lt"/>
                <a:ea typeface="+mn-ea"/>
                <a:cs typeface="+mn-cs"/>
              </a:rPr>
              <a:t> list.</a:t>
            </a:r>
          </a:p>
          <a:p>
            <a:endParaRPr lang="en-US" sz="1200" kern="1200" baseline="0" dirty="0" smtClean="0">
              <a:solidFill>
                <a:schemeClr val="tx1"/>
              </a:solidFill>
              <a:effectLst/>
              <a:latin typeface="+mn-lt"/>
              <a:ea typeface="+mn-ea"/>
              <a:cs typeface="+mn-cs"/>
            </a:endParaRPr>
          </a:p>
          <a:p>
            <a:r>
              <a:rPr lang="en-US" i="1" baseline="0" dirty="0" smtClean="0"/>
              <a:t>[Click Animation]</a:t>
            </a:r>
            <a:r>
              <a:rPr lang="en-US" i="0" baseline="0" dirty="0" smtClean="0"/>
              <a:t> Educators are able to sort information quickly by using the navigation tools at the top of the list.</a:t>
            </a:r>
          </a:p>
          <a:p>
            <a:endParaRPr lang="en-US" i="0" baseline="0" dirty="0" smtClean="0"/>
          </a:p>
          <a:p>
            <a:r>
              <a:rPr lang="en-US" i="1" baseline="0" dirty="0" smtClean="0"/>
              <a:t>[Click Animation]</a:t>
            </a:r>
            <a:r>
              <a:rPr lang="en-US" i="0" baseline="0" dirty="0" smtClean="0"/>
              <a:t> </a:t>
            </a:r>
            <a:r>
              <a:rPr lang="en-US" i="1" baseline="0" dirty="0" smtClean="0"/>
              <a:t>[Click Animation]</a:t>
            </a:r>
            <a:r>
              <a:rPr lang="en-US" i="0" baseline="0" dirty="0" smtClean="0"/>
              <a:t> Additionally, similar filter buttons appear in the top left, however now district personnel can further filter by school.</a:t>
            </a:r>
          </a:p>
          <a:p>
            <a:endParaRPr lang="en-US" i="0" baseline="0" dirty="0" smtClean="0"/>
          </a:p>
          <a:p>
            <a:r>
              <a:rPr lang="en-US" i="1" baseline="0" dirty="0" smtClean="0"/>
              <a:t>[Click Animation]</a:t>
            </a:r>
            <a:r>
              <a:rPr lang="en-US" i="0" baseline="0" dirty="0" smtClean="0"/>
              <a:t> </a:t>
            </a:r>
            <a:r>
              <a:rPr lang="en-US" i="1" baseline="0" dirty="0" smtClean="0"/>
              <a:t>[Click Animation]</a:t>
            </a:r>
            <a:r>
              <a:rPr lang="en-US" i="0" baseline="0" dirty="0" smtClean="0"/>
              <a:t> Finally educators can quickly view the performance distribution for any of the administered IAB examples shown.</a:t>
            </a:r>
          </a:p>
          <a:p>
            <a:endParaRPr lang="en-US" i="0" baseline="0" dirty="0" smtClean="0"/>
          </a:p>
          <a:p>
            <a:r>
              <a:rPr lang="en-US" i="1" baseline="0" dirty="0" smtClean="0"/>
              <a:t>[Click Animation]</a:t>
            </a:r>
            <a:r>
              <a:rPr lang="en-US" i="0" baseline="0" dirty="0" smtClean="0"/>
              <a:t> </a:t>
            </a:r>
            <a:r>
              <a:rPr lang="en-US" i="1" baseline="0" dirty="0" smtClean="0"/>
              <a:t>[Click Animation]</a:t>
            </a:r>
            <a:r>
              <a:rPr lang="en-US" i="0" baseline="0" dirty="0" smtClean="0"/>
              <a:t> It is important to note the performance distribution is comprised of 3 levels of either below the measured, at or near the standards, or above the measured standard.</a:t>
            </a:r>
          </a:p>
          <a:p>
            <a:endParaRPr lang="en-US" i="0" baseline="0" dirty="0" smtClean="0"/>
          </a:p>
          <a:p>
            <a:r>
              <a:rPr lang="en-US" i="0" baseline="0" dirty="0" smtClean="0"/>
              <a:t>It is important to understand the at/ near indicator accounts for the standard error of measurement. Therefore students in this category could be slight below or slightly above the achievement standard. Please utilize and </a:t>
            </a:r>
            <a:r>
              <a:rPr lang="en-US" i="0" baseline="0" dirty="0" err="1" smtClean="0"/>
              <a:t>trigulated</a:t>
            </a:r>
            <a:r>
              <a:rPr lang="en-US" i="0" baseline="0" dirty="0" smtClean="0"/>
              <a:t> with additional data.</a:t>
            </a:r>
          </a:p>
          <a:p>
            <a:endParaRPr lang="en-US" sz="1200" i="0" kern="1200" baseline="0" dirty="0" smtClean="0">
              <a:solidFill>
                <a:schemeClr val="tx1"/>
              </a:solidFill>
              <a:effectLst/>
              <a:latin typeface="+mn-lt"/>
              <a:ea typeface="+mn-ea"/>
              <a:cs typeface="+mn-cs"/>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15</a:t>
            </a:fld>
            <a:endParaRPr lang="en-US"/>
          </a:p>
        </p:txBody>
      </p:sp>
    </p:spTree>
    <p:extLst>
      <p:ext uri="{BB962C8B-B14F-4D97-AF65-F5344CB8AC3E}">
        <p14:creationId xmlns:p14="http://schemas.microsoft.com/office/powerpoint/2010/main" val="932668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smtClean="0">
                <a:solidFill>
                  <a:schemeClr val="dk1"/>
                </a:solidFill>
                <a:effectLst/>
                <a:latin typeface="Calibri"/>
                <a:ea typeface="Calibri"/>
                <a:cs typeface="Calibri"/>
                <a:sym typeface="Calibri"/>
              </a:rPr>
              <a:t>Slide 16: </a:t>
            </a:r>
            <a:r>
              <a:rPr lang="en-US" sz="1200" b="1" dirty="0" smtClean="0"/>
              <a:t>CRS School Reports for Staff and Coaches</a:t>
            </a:r>
            <a:r>
              <a:rPr lang="en-US" b="1" dirty="0" smtClean="0">
                <a:solidFill>
                  <a:schemeClr val="tx1">
                    <a:lumMod val="50000"/>
                  </a:schemeClr>
                </a:solidFill>
              </a:rPr>
              <a:t> </a:t>
            </a:r>
            <a:r>
              <a:rPr lang="en-US" sz="1200" b="1" i="0" u="none" strike="noStrike" cap="none" dirty="0" smtClean="0">
                <a:solidFill>
                  <a:schemeClr val="dk1"/>
                </a:solidFill>
                <a:effectLst/>
                <a:latin typeface="Calibri"/>
                <a:ea typeface="Calibri"/>
                <a:cs typeface="Calibri"/>
                <a:sym typeface="Calibri"/>
              </a:rPr>
              <a:t>(Facilitator 1)</a:t>
            </a:r>
          </a:p>
          <a:p>
            <a:endParaRPr lang="en-US" sz="1200" b="0" i="0" u="none" strike="noStrike" kern="0" cap="none" baseline="0" dirty="0" smtClean="0">
              <a:solidFill>
                <a:schemeClr val="dk1"/>
              </a:solidFill>
              <a:effectLst/>
              <a:latin typeface="Calibri"/>
              <a:ea typeface="Calibri"/>
              <a:cs typeface="Calibri"/>
              <a:sym typeface="Calibri"/>
            </a:endParaRPr>
          </a:p>
          <a:p>
            <a:r>
              <a:rPr lang="en-US" sz="1200" b="0" i="0" u="none" strike="noStrike" kern="1200" cap="none" dirty="0" smtClean="0">
                <a:solidFill>
                  <a:schemeClr val="tx1"/>
                </a:solidFill>
                <a:effectLst/>
                <a:latin typeface="Calibri"/>
                <a:ea typeface="Calibri"/>
                <a:cs typeface="Calibri"/>
                <a:sym typeface="Calibri"/>
              </a:rPr>
              <a:t>When accessing the school reports,</a:t>
            </a:r>
            <a:r>
              <a:rPr lang="en-US" sz="1200" b="0" i="0" u="none" strike="noStrike" kern="1200" cap="none" baseline="0" dirty="0" smtClean="0">
                <a:solidFill>
                  <a:schemeClr val="tx1"/>
                </a:solidFill>
                <a:effectLst/>
                <a:latin typeface="Calibri"/>
                <a:ea typeface="Calibri"/>
                <a:cs typeface="Calibri"/>
                <a:sym typeface="Calibri"/>
              </a:rPr>
              <a:t> educators </a:t>
            </a:r>
            <a:r>
              <a:rPr lang="en-US" i="1" baseline="0" dirty="0" smtClean="0"/>
              <a:t>[Click Animation]</a:t>
            </a:r>
            <a:r>
              <a:rPr lang="en-US" i="0" baseline="0" dirty="0" smtClean="0"/>
              <a:t> </a:t>
            </a:r>
            <a:r>
              <a:rPr lang="en-US" sz="1200" b="0" i="0" u="none" strike="noStrike" kern="1200" cap="none" baseline="0" dirty="0" smtClean="0">
                <a:solidFill>
                  <a:schemeClr val="tx1"/>
                </a:solidFill>
                <a:effectLst/>
                <a:latin typeface="Calibri"/>
                <a:ea typeface="Calibri"/>
                <a:cs typeface="Calibri"/>
                <a:sym typeface="Calibri"/>
              </a:rPr>
              <a:t>will see a similar layout as the district report. </a:t>
            </a:r>
          </a:p>
          <a:p>
            <a:endParaRPr lang="en-US" sz="1200" b="0" i="0" u="none" strike="noStrike" kern="1200" cap="none" baseline="0" dirty="0" smtClean="0">
              <a:solidFill>
                <a:schemeClr val="tx1"/>
              </a:solidFill>
              <a:effectLst/>
              <a:latin typeface="Calibri"/>
              <a:ea typeface="Calibri"/>
              <a:cs typeface="Calibri"/>
              <a:sym typeface="Calibri"/>
            </a:endParaRPr>
          </a:p>
          <a:p>
            <a:r>
              <a:rPr lang="en-US" sz="1200" b="0" i="0" u="none" strike="noStrike" kern="1200" cap="none" baseline="0" dirty="0" smtClean="0">
                <a:solidFill>
                  <a:schemeClr val="tx1"/>
                </a:solidFill>
                <a:effectLst/>
                <a:latin typeface="Calibri"/>
                <a:ea typeface="Calibri"/>
                <a:cs typeface="Calibri"/>
                <a:sym typeface="Calibri"/>
              </a:rPr>
              <a:t>However, </a:t>
            </a:r>
            <a:r>
              <a:rPr lang="en-US" i="1" baseline="0" dirty="0" smtClean="0"/>
              <a:t>[Click Animation]</a:t>
            </a:r>
            <a:r>
              <a:rPr lang="en-US" i="0" baseline="0" dirty="0" smtClean="0"/>
              <a:t> </a:t>
            </a:r>
            <a:r>
              <a:rPr lang="en-US" i="1" baseline="0" dirty="0" smtClean="0"/>
              <a:t>[Click Animation]</a:t>
            </a:r>
            <a:r>
              <a:rPr lang="en-US" i="0" baseline="0" dirty="0" smtClean="0"/>
              <a:t> one difference is that educators will see their school name listed at the table of the dashboard.</a:t>
            </a:r>
          </a:p>
          <a:p>
            <a:endParaRPr lang="en-US" i="0" baseline="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baseline="0" dirty="0" smtClean="0"/>
              <a:t>[Click Animation]</a:t>
            </a:r>
            <a:r>
              <a:rPr lang="en-US" i="0" baseline="0" dirty="0" smtClean="0"/>
              <a:t> </a:t>
            </a:r>
            <a:r>
              <a:rPr lang="en-US" i="1" baseline="0" dirty="0" smtClean="0"/>
              <a:t>[Click Animation]</a:t>
            </a:r>
            <a:r>
              <a:rPr lang="en-US" i="0" baseline="0" dirty="0" smtClean="0"/>
              <a:t> </a:t>
            </a:r>
            <a:r>
              <a:rPr lang="en-US" dirty="0" smtClean="0">
                <a:latin typeface="Arial" panose="020B0604020202020204" pitchFamily="34" charset="0"/>
                <a:cs typeface="Arial" panose="020B0604020202020204" pitchFamily="34" charset="0"/>
              </a:rPr>
              <a:t>The same graphic object allows educators to further filter by test groups and test reasons like the district</a:t>
            </a:r>
            <a:r>
              <a:rPr lang="en-US" baseline="0" dirty="0" smtClean="0">
                <a:latin typeface="Arial" panose="020B0604020202020204" pitchFamily="34" charset="0"/>
                <a:cs typeface="Arial" panose="020B0604020202020204" pitchFamily="34" charset="0"/>
              </a:rPr>
              <a:t> reports.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smtClean="0">
              <a:latin typeface="Arial" panose="020B0604020202020204" pitchFamily="34" charset="0"/>
              <a:cs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baseline="0" dirty="0" smtClean="0"/>
              <a:t>[Click Animation]</a:t>
            </a:r>
            <a:r>
              <a:rPr lang="en-US" i="0" baseline="0" dirty="0" smtClean="0"/>
              <a:t> </a:t>
            </a:r>
            <a:r>
              <a:rPr lang="en-US" i="1" baseline="0" dirty="0" smtClean="0"/>
              <a:t>[Click Animation]</a:t>
            </a:r>
            <a:r>
              <a:rPr lang="en-US" i="0" baseline="0" dirty="0" smtClean="0"/>
              <a:t> </a:t>
            </a:r>
            <a:endParaRPr lang="en-US" dirty="0" smtClean="0">
              <a:latin typeface="Arial" panose="020B0604020202020204" pitchFamily="34" charset="0"/>
              <a:cs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smtClean="0">
              <a:latin typeface="Arial" panose="020B0604020202020204" pitchFamily="34" charset="0"/>
              <a:cs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baseline="0" dirty="0" smtClean="0"/>
              <a:t>[Click Animation]</a:t>
            </a:r>
            <a:r>
              <a:rPr lang="en-US" i="0" baseline="0" dirty="0" smtClean="0"/>
              <a:t> </a:t>
            </a:r>
            <a:r>
              <a:rPr lang="en-US" i="1" baseline="0" dirty="0" smtClean="0"/>
              <a:t>[Click Animation]</a:t>
            </a:r>
            <a:r>
              <a:rPr lang="en-US" i="0" baseline="0" dirty="0" smtClean="0"/>
              <a:t> Assessment cards will appear within the dashboard </a:t>
            </a:r>
            <a:r>
              <a:rPr lang="en-US" sz="1200" b="0" i="0" u="none" strike="noStrike" kern="1200" cap="none" dirty="0" smtClean="0">
                <a:solidFill>
                  <a:schemeClr val="tx1"/>
                </a:solidFill>
                <a:effectLst/>
                <a:latin typeface="Calibri"/>
                <a:ea typeface="Calibri"/>
                <a:cs typeface="Calibri"/>
                <a:sym typeface="Calibri"/>
              </a:rPr>
              <a:t>for each test, by subject, with the grades tested and the total tests taken. Again these are now specific to the school level.</a:t>
            </a:r>
            <a:r>
              <a:rPr lang="en-US" sz="1200" b="0" i="0" u="none" strike="noStrike" kern="1200" cap="none" baseline="0" dirty="0" smtClean="0">
                <a:solidFill>
                  <a:schemeClr val="tx1"/>
                </a:solidFill>
                <a:effectLst/>
                <a:latin typeface="Calibri"/>
                <a:ea typeface="Calibri"/>
                <a:cs typeface="Calibri"/>
                <a:sym typeface="Calibri"/>
              </a:rPr>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kern="1200" cap="none" baseline="0" dirty="0" smtClean="0">
              <a:solidFill>
                <a:schemeClr val="tx1"/>
              </a:solidFill>
              <a:effectLst/>
              <a:latin typeface="Calibri"/>
              <a:ea typeface="Calibri"/>
              <a:cs typeface="Calibri"/>
              <a:sym typeface="Calibri"/>
            </a:endParaRPr>
          </a:p>
          <a:p>
            <a:r>
              <a:rPr lang="en-US" sz="1200" b="0" i="0" u="none" strike="noStrike" kern="1200" cap="none" baseline="0" dirty="0" smtClean="0">
                <a:solidFill>
                  <a:schemeClr val="tx1"/>
                </a:solidFill>
                <a:effectLst/>
                <a:latin typeface="Calibri"/>
                <a:ea typeface="Calibri"/>
                <a:cs typeface="Calibri"/>
                <a:sym typeface="Calibri"/>
              </a:rPr>
              <a:t>Similarly in the example educators will be able to access </a:t>
            </a:r>
            <a:r>
              <a:rPr lang="en-US" i="1" baseline="0" dirty="0" smtClean="0"/>
              <a:t>[Click Animation]</a:t>
            </a:r>
            <a:r>
              <a:rPr lang="en-US" i="0" baseline="0" dirty="0" smtClean="0"/>
              <a:t>  ELA IABs </a:t>
            </a:r>
            <a:r>
              <a:rPr lang="en-US" i="1" baseline="0" dirty="0" smtClean="0"/>
              <a:t>[Click Animation]</a:t>
            </a:r>
            <a:r>
              <a:rPr lang="en-US" i="0" baseline="0" dirty="0" smtClean="0"/>
              <a:t> </a:t>
            </a:r>
            <a:r>
              <a:rPr lang="en-US" i="1" baseline="0" dirty="0" smtClean="0"/>
              <a:t>[Click Animation]</a:t>
            </a:r>
            <a:r>
              <a:rPr lang="en-US" i="0" baseline="0" dirty="0" smtClean="0"/>
              <a:t> Interim Comprehensive Assessments for Math or </a:t>
            </a:r>
            <a:r>
              <a:rPr lang="en-US" i="1" baseline="0" dirty="0" smtClean="0"/>
              <a:t>[Click Animation]</a:t>
            </a:r>
            <a:r>
              <a:rPr lang="en-US" i="0" baseline="0" dirty="0" smtClean="0"/>
              <a:t> </a:t>
            </a:r>
            <a:r>
              <a:rPr lang="en-US" i="1" baseline="0" dirty="0" smtClean="0"/>
              <a:t>[Click Animation]</a:t>
            </a:r>
            <a:r>
              <a:rPr lang="en-US" i="0" baseline="0" dirty="0" smtClean="0"/>
              <a:t> ELA ICAs.</a:t>
            </a:r>
          </a:p>
          <a:p>
            <a:endParaRPr lang="en-US" i="0" baseline="0" dirty="0" smtClean="0"/>
          </a:p>
          <a:p>
            <a:r>
              <a:rPr lang="en-US" sz="1200" b="0" i="0" u="none" strike="noStrike" kern="1200" cap="none" dirty="0" smtClean="0">
                <a:solidFill>
                  <a:schemeClr val="tx1"/>
                </a:solidFill>
                <a:effectLst/>
                <a:latin typeface="Calibri"/>
                <a:ea typeface="Calibri"/>
                <a:cs typeface="Calibri"/>
                <a:sym typeface="Calibri"/>
              </a:rPr>
              <a:t>Again educators can select a card on the dashboard to “drill down” and view specific interim assessments.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16</a:t>
            </a:fld>
            <a:endParaRPr lang="en-US"/>
          </a:p>
        </p:txBody>
      </p:sp>
    </p:spTree>
    <p:extLst>
      <p:ext uri="{BB962C8B-B14F-4D97-AF65-F5344CB8AC3E}">
        <p14:creationId xmlns:p14="http://schemas.microsoft.com/office/powerpoint/2010/main" val="3503776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smtClean="0">
                <a:solidFill>
                  <a:schemeClr val="dk1"/>
                </a:solidFill>
                <a:effectLst/>
                <a:latin typeface="Calibri"/>
                <a:ea typeface="Calibri"/>
                <a:cs typeface="Calibri"/>
                <a:sym typeface="Calibri"/>
              </a:rPr>
              <a:t>Slide 17: </a:t>
            </a:r>
            <a:r>
              <a:rPr lang="en-US" sz="1200" b="1" dirty="0" smtClean="0"/>
              <a:t>ELA Example of CRS School Reports for Staff and Coaches</a:t>
            </a:r>
            <a:r>
              <a:rPr lang="en-US" b="1" dirty="0" smtClean="0">
                <a:solidFill>
                  <a:schemeClr val="tx1">
                    <a:lumMod val="50000"/>
                  </a:schemeClr>
                </a:solidFill>
              </a:rPr>
              <a:t> </a:t>
            </a:r>
            <a:r>
              <a:rPr lang="en-US" sz="1200" b="1" i="0" u="none" strike="noStrike" cap="none" dirty="0" smtClean="0">
                <a:solidFill>
                  <a:schemeClr val="dk1"/>
                </a:solidFill>
                <a:effectLst/>
                <a:latin typeface="Calibri"/>
                <a:ea typeface="Calibri"/>
                <a:cs typeface="Calibri"/>
                <a:sym typeface="Calibri"/>
              </a:rPr>
              <a:t>(Facilitator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b="0" i="0" u="none" strike="noStrike" kern="1200" cap="none" dirty="0" smtClean="0">
                <a:solidFill>
                  <a:schemeClr val="tx1"/>
                </a:solidFill>
                <a:effectLst/>
                <a:latin typeface="Calibri"/>
                <a:ea typeface="Calibri"/>
                <a:cs typeface="Calibri"/>
                <a:sym typeface="Calibri"/>
              </a:rPr>
              <a:t>In this slide we take a closer look at the ELA IAB Performance</a:t>
            </a:r>
            <a:r>
              <a:rPr lang="en-US" sz="1200" b="0" i="0" u="none" strike="noStrike" kern="1200" cap="none" baseline="0" dirty="0" smtClean="0">
                <a:solidFill>
                  <a:schemeClr val="tx1"/>
                </a:solidFill>
                <a:effectLst/>
                <a:latin typeface="Calibri"/>
                <a:ea typeface="Calibri"/>
                <a:cs typeface="Calibri"/>
                <a:sym typeface="Calibri"/>
              </a:rPr>
              <a:t> list at the school level.</a:t>
            </a:r>
          </a:p>
          <a:p>
            <a:endParaRPr lang="en-US" sz="1200" b="0" i="0" u="none" strike="noStrike" kern="1200" cap="none" baseline="0" dirty="0" smtClean="0">
              <a:solidFill>
                <a:schemeClr val="tx1"/>
              </a:solidFill>
              <a:effectLst/>
              <a:latin typeface="Calibri"/>
              <a:ea typeface="Calibri"/>
              <a:cs typeface="Calibri"/>
              <a:sym typeface="Calibri"/>
            </a:endParaRPr>
          </a:p>
          <a:p>
            <a:r>
              <a:rPr lang="en-US" i="1" baseline="0" dirty="0" smtClean="0"/>
              <a:t>[Click Animation] </a:t>
            </a:r>
            <a:r>
              <a:rPr lang="en-US" i="0" baseline="0" dirty="0" smtClean="0"/>
              <a:t> Again, Educators are able to sort information quickly by using the navigation tools at the top of the list.</a:t>
            </a:r>
          </a:p>
          <a:p>
            <a:endParaRPr lang="en-US" i="0" baseline="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baseline="0" dirty="0" smtClean="0"/>
              <a:t>[Click Animation]</a:t>
            </a:r>
            <a:r>
              <a:rPr lang="en-US" i="0" baseline="0" dirty="0" smtClean="0"/>
              <a:t> </a:t>
            </a:r>
            <a:r>
              <a:rPr lang="en-US" i="1" baseline="0" dirty="0" smtClean="0"/>
              <a:t>[Click Animation]</a:t>
            </a:r>
            <a:r>
              <a:rPr lang="en-US" i="0" baseline="0" dirty="0" smtClean="0"/>
              <a:t> Performance distributions appear for each interim assessment administered.</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0" baseline="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baseline="0" dirty="0" smtClean="0"/>
              <a:t>[Click Animation]</a:t>
            </a:r>
            <a:r>
              <a:rPr lang="en-US" i="0" baseline="0" dirty="0" smtClean="0"/>
              <a:t> </a:t>
            </a:r>
            <a:r>
              <a:rPr lang="en-US" i="1" baseline="0" dirty="0" smtClean="0"/>
              <a:t>[Click Animation]</a:t>
            </a:r>
            <a:r>
              <a:rPr lang="en-US" i="0" baseline="0" dirty="0" smtClean="0"/>
              <a:t> Again performance levels are categorized into 3 levels of either below the measured, at or near the standards, or above the measured standard.</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0" baseline="0" dirty="0" smtClean="0"/>
          </a:p>
          <a:p>
            <a:r>
              <a:rPr lang="en-US" i="1" baseline="0" dirty="0" smtClean="0"/>
              <a:t>[Click Animation]</a:t>
            </a:r>
            <a:r>
              <a:rPr lang="en-US" i="0" baseline="0" dirty="0" smtClean="0"/>
              <a:t> Similar filter buttons appear in the top left, however now educators can further filter down by rosters.</a:t>
            </a:r>
          </a:p>
          <a:p>
            <a:endParaRPr lang="en-US" i="0" baseline="0" dirty="0" smtClean="0"/>
          </a:p>
          <a:p>
            <a:r>
              <a:rPr lang="en-US" i="1" baseline="0" dirty="0" smtClean="0"/>
              <a:t>[Click Animation]</a:t>
            </a:r>
            <a:r>
              <a:rPr lang="en-US" i="0" baseline="0" dirty="0" smtClean="0"/>
              <a:t> In this example, we have already filtered to only show grade 5 and only IABs or Focused IABs</a:t>
            </a:r>
          </a:p>
          <a:p>
            <a:endParaRPr lang="en-US" i="0" baseline="0" dirty="0" smtClean="0"/>
          </a:p>
          <a:p>
            <a:r>
              <a:rPr lang="en-US" i="0" baseline="0" dirty="0" smtClean="0"/>
              <a:t>However, we are going to </a:t>
            </a:r>
            <a:r>
              <a:rPr lang="en-US" i="1" baseline="0" dirty="0" smtClean="0"/>
              <a:t>[Click Animation]</a:t>
            </a:r>
            <a:r>
              <a:rPr lang="en-US" i="0" baseline="0" dirty="0" smtClean="0"/>
              <a:t>  take a closer look at how we can drill down into a </a:t>
            </a:r>
            <a:r>
              <a:rPr lang="en-US" i="1" baseline="0" dirty="0" smtClean="0"/>
              <a:t>[Click Animation]</a:t>
            </a:r>
            <a:r>
              <a:rPr lang="en-US" i="0" baseline="0" dirty="0" smtClean="0"/>
              <a:t> specific IAB: Read Informational Text.</a:t>
            </a:r>
          </a:p>
          <a:p>
            <a:endParaRPr lang="en-US" i="0" baseline="0"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17</a:t>
            </a:fld>
            <a:endParaRPr lang="en-US"/>
          </a:p>
        </p:txBody>
      </p:sp>
    </p:spTree>
    <p:extLst>
      <p:ext uri="{BB962C8B-B14F-4D97-AF65-F5344CB8AC3E}">
        <p14:creationId xmlns:p14="http://schemas.microsoft.com/office/powerpoint/2010/main" val="1035904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smtClean="0">
                <a:solidFill>
                  <a:schemeClr val="dk1"/>
                </a:solidFill>
                <a:effectLst/>
                <a:latin typeface="Calibri"/>
                <a:ea typeface="Calibri"/>
                <a:cs typeface="Calibri"/>
                <a:sym typeface="Calibri"/>
              </a:rPr>
              <a:t>Slide 18: </a:t>
            </a:r>
            <a:r>
              <a:rPr lang="en-US" sz="1200" b="1" dirty="0" smtClean="0"/>
              <a:t>ELA Example of CRS School Reports for Staff and Coaches</a:t>
            </a:r>
            <a:r>
              <a:rPr lang="en-US" b="1" dirty="0" smtClean="0">
                <a:solidFill>
                  <a:schemeClr val="tx1">
                    <a:lumMod val="50000"/>
                  </a:schemeClr>
                </a:solidFill>
              </a:rPr>
              <a:t> </a:t>
            </a:r>
            <a:r>
              <a:rPr lang="en-US" sz="1200" b="1" i="0" u="none" strike="noStrike" cap="none" dirty="0" smtClean="0">
                <a:solidFill>
                  <a:schemeClr val="dk1"/>
                </a:solidFill>
                <a:effectLst/>
                <a:latin typeface="Calibri"/>
                <a:ea typeface="Calibri"/>
                <a:cs typeface="Calibri"/>
                <a:sym typeface="Calibri"/>
              </a:rPr>
              <a:t>(Facilitator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b="0" i="0" u="none" strike="noStrike" kern="1200" cap="none" dirty="0" smtClean="0">
                <a:solidFill>
                  <a:schemeClr val="tx1"/>
                </a:solidFill>
                <a:effectLst/>
                <a:latin typeface="Calibri"/>
                <a:ea typeface="Calibri"/>
                <a:cs typeface="Calibri"/>
                <a:sym typeface="Calibri"/>
              </a:rPr>
              <a:t>In this slide we take a closer look at the ELA IAB Performance</a:t>
            </a:r>
            <a:r>
              <a:rPr lang="en-US" sz="1200" b="0" i="0" u="none" strike="noStrike" kern="1200" cap="none" baseline="0" dirty="0" smtClean="0">
                <a:solidFill>
                  <a:schemeClr val="tx1"/>
                </a:solidFill>
                <a:effectLst/>
                <a:latin typeface="Calibri"/>
                <a:ea typeface="Calibri"/>
                <a:cs typeface="Calibri"/>
                <a:sym typeface="Calibri"/>
              </a:rPr>
              <a:t> list at the school level.</a:t>
            </a:r>
          </a:p>
          <a:p>
            <a:endParaRPr lang="en-US" sz="1200" b="0" i="0" u="none" strike="noStrike" kern="1200" cap="none" baseline="0" dirty="0" smtClean="0">
              <a:solidFill>
                <a:schemeClr val="tx1"/>
              </a:solidFill>
              <a:effectLst/>
              <a:latin typeface="Calibri"/>
              <a:ea typeface="Calibri"/>
              <a:cs typeface="Calibri"/>
              <a:sym typeface="Calibri"/>
            </a:endParaRPr>
          </a:p>
          <a:p>
            <a:r>
              <a:rPr lang="en-US" i="1" baseline="0" dirty="0" smtClean="0"/>
              <a:t>[Click Animation] </a:t>
            </a:r>
            <a:r>
              <a:rPr lang="en-US" i="0" baseline="0" dirty="0" smtClean="0"/>
              <a:t> First educators will be able to see all the information associated with this IAB in the top header. </a:t>
            </a:r>
          </a:p>
          <a:p>
            <a:endParaRPr lang="en-US" i="0" baseline="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baseline="0" dirty="0" smtClean="0"/>
              <a:t>[Click Animation]</a:t>
            </a:r>
            <a:r>
              <a:rPr lang="en-US" i="0" baseline="0" dirty="0" smtClean="0"/>
              <a:t> </a:t>
            </a:r>
            <a:r>
              <a:rPr lang="en-US" i="1" baseline="0" dirty="0" smtClean="0"/>
              <a:t>[Click Animation]</a:t>
            </a:r>
            <a:r>
              <a:rPr lang="en-US" i="0" baseline="0" dirty="0" smtClean="0"/>
              <a:t> Within the school report educators can view overall performance of this IAB in comparison to other schools in the district that have administered the same IAB or even across the state.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0" baseline="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baseline="0" dirty="0" smtClean="0"/>
              <a:t>[Click Animation]</a:t>
            </a:r>
            <a:r>
              <a:rPr lang="en-US" i="0" baseline="0" dirty="0" smtClean="0"/>
              <a:t> </a:t>
            </a:r>
            <a:r>
              <a:rPr lang="en-US" i="1" baseline="0" dirty="0" smtClean="0"/>
              <a:t>[Click Animation]</a:t>
            </a:r>
            <a:r>
              <a:rPr lang="en-US" i="0" baseline="0" dirty="0" smtClean="0"/>
              <a:t> The educator can drill down and view their roster of students and make similar comparisons.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0" baseline="0" dirty="0" smtClean="0"/>
          </a:p>
          <a:p>
            <a:r>
              <a:rPr lang="en-US" i="1" baseline="0" dirty="0" smtClean="0"/>
              <a:t>[Click Animation] [Click Animation] </a:t>
            </a:r>
            <a:r>
              <a:rPr lang="en-US" i="0" baseline="0" dirty="0" smtClean="0"/>
              <a:t>When looking at school reports educators are able to view the IAB down to the item level to evaluate how students performed on individual items and their associated standards. </a:t>
            </a:r>
          </a:p>
          <a:p>
            <a:endParaRPr lang="en-US" i="0" baseline="0" dirty="0" smtClean="0"/>
          </a:p>
          <a:p>
            <a:r>
              <a:rPr lang="en-US" i="1" baseline="0" dirty="0" smtClean="0"/>
              <a:t>[Click Animation] [Click Animation] </a:t>
            </a:r>
            <a:r>
              <a:rPr lang="en-US" i="0" baseline="0" dirty="0" smtClean="0"/>
              <a:t> One feature in CRS is the ability to view which items the class as a whole performed the best in answering.  </a:t>
            </a:r>
          </a:p>
          <a:p>
            <a:endParaRPr lang="en-US" i="0" baseline="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baseline="0" dirty="0" smtClean="0"/>
              <a:t>[Click Animation] [Click Animation] </a:t>
            </a:r>
            <a:r>
              <a:rPr lang="en-US" i="0" baseline="0" dirty="0" smtClean="0"/>
              <a:t> Another feature in CRS allows educators to view which items were identified as the worst based on student performance and therefore needing additional support in instruction.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0" baseline="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baseline="0" dirty="0" smtClean="0"/>
              <a:t>[Click Animation] [Click Animation] </a:t>
            </a:r>
            <a:r>
              <a:rPr lang="en-US" i="0" baseline="0" dirty="0" smtClean="0"/>
              <a:t> Each item is hyperlinked at the top allowing educators to click on the item and view how the item was presented to students.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0" baseline="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baseline="0" dirty="0" smtClean="0"/>
              <a:t>[Click Animation] [Click Animation] </a:t>
            </a:r>
            <a:r>
              <a:rPr lang="en-US" i="0" baseline="0" dirty="0" smtClean="0"/>
              <a:t> As reminder this report is available by an overall roster or at the student level which we will show next. </a:t>
            </a:r>
          </a:p>
          <a:p>
            <a:endParaRPr lang="en-US" i="0" baseline="0" dirty="0" smtClean="0"/>
          </a:p>
          <a:p>
            <a:endParaRPr lang="en-US" i="0" baseline="0"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18</a:t>
            </a:fld>
            <a:endParaRPr lang="en-US"/>
          </a:p>
        </p:txBody>
      </p:sp>
    </p:spTree>
    <p:extLst>
      <p:ext uri="{BB962C8B-B14F-4D97-AF65-F5344CB8AC3E}">
        <p14:creationId xmlns:p14="http://schemas.microsoft.com/office/powerpoint/2010/main" val="1629534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smtClean="0">
                <a:solidFill>
                  <a:schemeClr val="dk1"/>
                </a:solidFill>
                <a:effectLst/>
                <a:latin typeface="Calibri"/>
                <a:ea typeface="Calibri"/>
                <a:cs typeface="Calibri"/>
                <a:sym typeface="Calibri"/>
              </a:rPr>
              <a:t>Slide 19: </a:t>
            </a:r>
            <a:r>
              <a:rPr lang="en-US" sz="1200" b="1" dirty="0" smtClean="0"/>
              <a:t>Math Example of CRS Roster Reports for a Interim Assessment (FIAB)</a:t>
            </a:r>
            <a:r>
              <a:rPr lang="en-US" b="1" dirty="0" smtClean="0">
                <a:solidFill>
                  <a:schemeClr val="tx1">
                    <a:lumMod val="50000"/>
                  </a:schemeClr>
                </a:solidFill>
              </a:rPr>
              <a:t> </a:t>
            </a:r>
            <a:r>
              <a:rPr lang="en-US" sz="1200" b="1" i="0" u="none" strike="noStrike" cap="none" dirty="0" smtClean="0">
                <a:solidFill>
                  <a:schemeClr val="dk1"/>
                </a:solidFill>
                <a:effectLst/>
                <a:latin typeface="Calibri"/>
                <a:ea typeface="Calibri"/>
                <a:cs typeface="Calibri"/>
                <a:sym typeface="Calibri"/>
              </a:rPr>
              <a:t>(Facilitator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b="0" i="0" u="none" strike="noStrike" kern="1200" cap="none" dirty="0" smtClean="0">
                <a:solidFill>
                  <a:schemeClr val="tx1"/>
                </a:solidFill>
                <a:effectLst/>
                <a:latin typeface="Calibri"/>
                <a:ea typeface="Calibri"/>
                <a:cs typeface="Calibri"/>
                <a:sym typeface="Calibri"/>
              </a:rPr>
              <a:t>In this slide we will look at a Math example of a roster</a:t>
            </a:r>
            <a:r>
              <a:rPr lang="en-US" sz="1200" b="0" i="0" u="none" strike="noStrike" kern="1200" cap="none" baseline="0" dirty="0" smtClean="0">
                <a:solidFill>
                  <a:schemeClr val="tx1"/>
                </a:solidFill>
                <a:effectLst/>
                <a:latin typeface="Calibri"/>
                <a:ea typeface="Calibri"/>
                <a:cs typeface="Calibri"/>
                <a:sym typeface="Calibri"/>
              </a:rPr>
              <a:t> report. </a:t>
            </a:r>
            <a:r>
              <a:rPr lang="en-US" sz="1200" b="0" i="0" u="none" strike="noStrike" kern="1200" cap="none" dirty="0" smtClean="0">
                <a:solidFill>
                  <a:schemeClr val="tx1"/>
                </a:solidFill>
                <a:effectLst/>
                <a:latin typeface="Calibri"/>
                <a:ea typeface="Calibri"/>
                <a:cs typeface="Calibri"/>
                <a:sym typeface="Calibri"/>
              </a:rPr>
              <a:t> Within roster reports </a:t>
            </a:r>
            <a:r>
              <a:rPr lang="en-US" i="1" baseline="0" dirty="0" smtClean="0"/>
              <a:t>[Click Animation]  </a:t>
            </a:r>
            <a:r>
              <a:rPr lang="en-US" i="0" baseline="0" dirty="0" smtClean="0"/>
              <a:t>educators can also view performance by roster or student. </a:t>
            </a:r>
          </a:p>
          <a:p>
            <a:endParaRPr lang="en-US" sz="1200" b="0" i="0" u="none" strike="noStrike" kern="1200" cap="none" baseline="0" dirty="0" smtClean="0">
              <a:solidFill>
                <a:schemeClr val="tx1"/>
              </a:solidFill>
              <a:effectLst/>
              <a:latin typeface="Calibri"/>
              <a:ea typeface="Calibri"/>
              <a:cs typeface="Calibri"/>
              <a:sym typeface="Calibri"/>
            </a:endParaRPr>
          </a:p>
          <a:p>
            <a:r>
              <a:rPr lang="en-US" i="1" baseline="0" dirty="0" smtClean="0"/>
              <a:t>[Click Animation] [Click Animation] </a:t>
            </a:r>
            <a:r>
              <a:rPr lang="en-US" i="0" baseline="0" dirty="0" smtClean="0"/>
              <a:t>If an educator is a looking at subset of students for a specific roster, than can make the same comparison as previous reports but can also compare against roster performance and the class as a whole. This might be the case if a educator is working with a small group of students in an RTI model. </a:t>
            </a:r>
          </a:p>
          <a:p>
            <a:endParaRPr lang="en-US" i="0" baseline="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baseline="0" dirty="0" smtClean="0"/>
              <a:t>[Click Animation]</a:t>
            </a:r>
            <a:r>
              <a:rPr lang="en-US" i="0" baseline="0" dirty="0" smtClean="0"/>
              <a:t> </a:t>
            </a:r>
            <a:r>
              <a:rPr lang="en-US" i="1" baseline="0" dirty="0" smtClean="0"/>
              <a:t>[Click Animation]</a:t>
            </a:r>
            <a:r>
              <a:rPr lang="en-US" i="0" baseline="0" dirty="0" smtClean="0"/>
              <a:t> Similar to the other reports educators can drill down to see performance on specific items.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0" baseline="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baseline="0" dirty="0" smtClean="0"/>
              <a:t>[Click Animation]</a:t>
            </a:r>
            <a:r>
              <a:rPr lang="en-US" i="0" baseline="0" dirty="0" smtClean="0"/>
              <a:t> </a:t>
            </a:r>
            <a:r>
              <a:rPr lang="en-US" i="1" baseline="0" dirty="0" smtClean="0"/>
              <a:t>[Click Animation]</a:t>
            </a:r>
            <a:r>
              <a:rPr lang="en-US" i="0" baseline="0" dirty="0" smtClean="0"/>
              <a:t> The CRS </a:t>
            </a:r>
            <a:r>
              <a:rPr lang="en-US" i="0" baseline="0" dirty="0" err="1" smtClean="0"/>
              <a:t>iterim</a:t>
            </a:r>
            <a:r>
              <a:rPr lang="en-US" i="0" baseline="0" dirty="0" smtClean="0"/>
              <a:t> assessment system for ELA and Math is designed to immediately make connections to instructional resources in the Tools for Teachers website discussed in Session 6. Again this resources were developed by teachers for teachers in alignment to assessment targets and standards.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0" baseline="0" dirty="0" smtClean="0"/>
          </a:p>
          <a:p>
            <a:r>
              <a:rPr lang="en-US" i="1" baseline="0" dirty="0" smtClean="0"/>
              <a:t>[Click Animation]</a:t>
            </a:r>
            <a:r>
              <a:rPr lang="en-US" i="0" baseline="0" dirty="0" smtClean="0"/>
              <a:t> </a:t>
            </a:r>
            <a:r>
              <a:rPr lang="en-US" i="1" baseline="0" dirty="0" smtClean="0"/>
              <a:t>[Click Animation] </a:t>
            </a:r>
            <a:r>
              <a:rPr lang="en-US" i="0" baseline="0" dirty="0" smtClean="0"/>
              <a:t>By selecting instructional resources a pop-up window will appear with a direct link to an interim assessment connection playlist with multiple instructional lessons and activities aligned to this specific IAB.</a:t>
            </a:r>
          </a:p>
          <a:p>
            <a:endParaRPr lang="en-US" i="0" baseline="0" dirty="0" smtClean="0"/>
          </a:p>
          <a:p>
            <a:r>
              <a:rPr lang="en-US" i="1" baseline="0" dirty="0" smtClean="0"/>
              <a:t>[Click Animation]</a:t>
            </a:r>
            <a:r>
              <a:rPr lang="en-US" i="0" baseline="0" dirty="0" smtClean="0"/>
              <a:t> </a:t>
            </a:r>
            <a:r>
              <a:rPr lang="en-US" i="1" baseline="0" dirty="0" smtClean="0"/>
              <a:t>[Click Animation] </a:t>
            </a:r>
            <a:r>
              <a:rPr lang="en-US" i="0" baseline="0" dirty="0" smtClean="0"/>
              <a:t>Additionally, in selecting a specific item from the item performance list, </a:t>
            </a:r>
            <a:r>
              <a:rPr lang="en-US" i="1" baseline="0" dirty="0" smtClean="0"/>
              <a:t>[Click Animation]</a:t>
            </a:r>
            <a:r>
              <a:rPr lang="en-US" i="0" baseline="0" dirty="0" smtClean="0"/>
              <a:t> that specific IAB item will appear allowing educators to see how the item was presented in alignment to full rigor of the standard and its performance expectation.</a:t>
            </a:r>
          </a:p>
        </p:txBody>
      </p:sp>
      <p:sp>
        <p:nvSpPr>
          <p:cNvPr id="4" name="Slide Number Placeholder 3"/>
          <p:cNvSpPr>
            <a:spLocks noGrp="1"/>
          </p:cNvSpPr>
          <p:nvPr>
            <p:ph type="sldNum" sz="quarter" idx="10"/>
          </p:nvPr>
        </p:nvSpPr>
        <p:spPr/>
        <p:txBody>
          <a:bodyPr/>
          <a:lstStyle/>
          <a:p>
            <a:fld id="{E2B63952-BBA8-4838-A0CF-80F9272645AB}" type="slidenum">
              <a:rPr lang="en-US" smtClean="0"/>
              <a:t>19</a:t>
            </a:fld>
            <a:endParaRPr lang="en-US"/>
          </a:p>
        </p:txBody>
      </p:sp>
    </p:spTree>
    <p:extLst>
      <p:ext uri="{BB962C8B-B14F-4D97-AF65-F5344CB8AC3E}">
        <p14:creationId xmlns:p14="http://schemas.microsoft.com/office/powerpoint/2010/main" val="4095322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93ce3ff203_0_2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93ce3ff203_0_2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2: Purpose (Facilitator 1)</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The purpose of this series is to help district and school-based teams improve their systems of teaching and learning using an approach inclusive to a balanced assessment system.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For the first time, ODE is able to provide a statewide interim assessment system aligned to both the Oregon State Standards and the Oregon Summative Assessment.</a:t>
            </a:r>
            <a:endParaRPr lang="en-US" sz="1200" b="0" i="0" u="none" strike="noStrike" cap="none" dirty="0">
              <a:solidFill>
                <a:schemeClr val="dk1"/>
              </a:solidFill>
              <a:effectLst/>
              <a:latin typeface="Calibri"/>
              <a:ea typeface="Calibri"/>
              <a:cs typeface="Calibri"/>
              <a:sym typeface="Calibri"/>
            </a:endParaRPr>
          </a:p>
        </p:txBody>
      </p:sp>
      <p:sp>
        <p:nvSpPr>
          <p:cNvPr id="101" name="Google Shape;101;g93ce3ff203_0_2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3659873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smtClean="0">
                <a:solidFill>
                  <a:schemeClr val="dk1"/>
                </a:solidFill>
                <a:effectLst/>
                <a:latin typeface="Calibri"/>
                <a:ea typeface="Calibri"/>
                <a:cs typeface="Calibri"/>
                <a:sym typeface="Calibri"/>
              </a:rPr>
              <a:t>Slide 20: </a:t>
            </a:r>
            <a:r>
              <a:rPr lang="en-US" sz="1200" b="1" dirty="0" smtClean="0"/>
              <a:t>Viewing Interim Assessment Items and Student Responses</a:t>
            </a:r>
            <a:r>
              <a:rPr lang="en-US" b="1" dirty="0" smtClean="0">
                <a:solidFill>
                  <a:schemeClr val="tx1">
                    <a:lumMod val="50000"/>
                  </a:schemeClr>
                </a:solidFill>
              </a:rPr>
              <a:t> </a:t>
            </a:r>
            <a:r>
              <a:rPr lang="en-US" sz="1200" b="1" i="0" u="none" strike="noStrike" cap="none" dirty="0" smtClean="0">
                <a:solidFill>
                  <a:schemeClr val="dk1"/>
                </a:solidFill>
                <a:effectLst/>
                <a:latin typeface="Calibri"/>
                <a:ea typeface="Calibri"/>
                <a:cs typeface="Calibri"/>
                <a:sym typeface="Calibri"/>
              </a:rPr>
              <a:t>(Facilitator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b="0" i="0" u="none" strike="noStrike" kern="1200" cap="none" dirty="0" smtClean="0">
                <a:solidFill>
                  <a:schemeClr val="tx1"/>
                </a:solidFill>
                <a:effectLst/>
                <a:latin typeface="Calibri"/>
                <a:ea typeface="Calibri"/>
                <a:cs typeface="Calibri"/>
                <a:sym typeface="Calibri"/>
              </a:rPr>
              <a:t>Building off the roster report, </a:t>
            </a:r>
            <a:r>
              <a:rPr lang="en-US" i="1" baseline="0" dirty="0" smtClean="0"/>
              <a:t>[Click Animation] </a:t>
            </a:r>
            <a:r>
              <a:rPr lang="en-US" i="0" baseline="0" dirty="0" smtClean="0"/>
              <a:t>and selecting individual items for viewing. Unlike the summative assessment the interim assessment system allows educators to not only see the assessment item, it also allows the educator to </a:t>
            </a:r>
            <a:r>
              <a:rPr lang="en-US" i="1" baseline="0" dirty="0" smtClean="0"/>
              <a:t>[Click Animation] </a:t>
            </a:r>
            <a:r>
              <a:rPr lang="en-US" i="0" baseline="0" dirty="0" smtClean="0"/>
              <a:t>view a student’s response to identify where the student may be struggling with the item and where further clarification and instructional support is need.</a:t>
            </a:r>
          </a:p>
          <a:p>
            <a:endParaRPr lang="en-US" i="0" baseline="0" dirty="0" smtClean="0"/>
          </a:p>
          <a:p>
            <a:r>
              <a:rPr lang="en-US" i="0" baseline="0" dirty="0" smtClean="0"/>
              <a:t>Again the interim assessment serves as a bridge between daily formative assessment practice activities and end of year summative assessment </a:t>
            </a:r>
            <a:r>
              <a:rPr lang="en-US" i="0" baseline="0" dirty="0" err="1" smtClean="0"/>
              <a:t>expectattions</a:t>
            </a:r>
            <a:r>
              <a:rPr lang="en-US" i="0" baseline="0" dirty="0" smtClean="0"/>
              <a:t> allowing educators to modify instruction and further support student learning towards proficiency of grade level standards.</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20</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055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smtClean="0">
                <a:solidFill>
                  <a:schemeClr val="dk1"/>
                </a:solidFill>
                <a:effectLst/>
                <a:latin typeface="Calibri"/>
                <a:ea typeface="Calibri"/>
                <a:cs typeface="Calibri"/>
                <a:sym typeface="Calibri"/>
              </a:rPr>
              <a:t>Slide 21: </a:t>
            </a:r>
            <a:r>
              <a:rPr lang="en-US" b="1" dirty="0" smtClean="0"/>
              <a:t>5 Items on which Students Performed the Best or the Worst </a:t>
            </a:r>
            <a:r>
              <a:rPr lang="en-US" sz="1200" b="1" i="0" u="none" strike="noStrike" cap="none" dirty="0" smtClean="0">
                <a:solidFill>
                  <a:schemeClr val="dk1"/>
                </a:solidFill>
                <a:effectLst/>
                <a:latin typeface="Calibri"/>
                <a:ea typeface="Calibri"/>
                <a:cs typeface="Calibri"/>
                <a:sym typeface="Calibri"/>
              </a:rPr>
              <a:t>(Facilitator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i="1" baseline="0" dirty="0" smtClean="0"/>
              <a:t>[Click Animation] </a:t>
            </a:r>
            <a:r>
              <a:rPr lang="en-US" i="0" baseline="0" dirty="0" smtClean="0"/>
              <a:t> One of the strengths of the Centralized Reporting System is being able to look at roster and student performance at the item level.</a:t>
            </a:r>
          </a:p>
          <a:p>
            <a:endParaRPr lang="en-US" i="0" baseline="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0" baseline="0" dirty="0" smtClean="0"/>
              <a:t>Educators </a:t>
            </a:r>
            <a:r>
              <a:rPr lang="en-US" i="1" baseline="0" dirty="0" smtClean="0"/>
              <a:t>[Click Animation] </a:t>
            </a:r>
            <a:r>
              <a:rPr lang="en-US" i="0" baseline="0" dirty="0" smtClean="0"/>
              <a:t>can look at the percentile of proficiency by individual items to identify were instruction supported the class as a whole and collect evidence towards proficiency of a standard. As stated previously educators can still drill down to view specific students that may need additional instructional support on that assessment target and associated standard.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0" baseline="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baseline="0" dirty="0" smtClean="0"/>
              <a:t>[Click Animation] [Click Animation] </a:t>
            </a:r>
            <a:r>
              <a:rPr lang="en-US" i="0" baseline="0" dirty="0" smtClean="0"/>
              <a:t>Educators can also identify items were the class as a whole did not meet proficiency based on the assessment target and associated item and standard. </a:t>
            </a:r>
            <a:r>
              <a:rPr lang="en-US" i="1" baseline="0" dirty="0" smtClean="0"/>
              <a:t>[Click Animation] </a:t>
            </a:r>
            <a:r>
              <a:rPr lang="en-US" i="0" baseline="0" dirty="0" smtClean="0"/>
              <a:t>By looking at the item performance percentile an educator can select the items to view not only the item presented to students, but make connection back to the standard associated with that item for further instructional support.</a:t>
            </a:r>
          </a:p>
          <a:p>
            <a:endParaRPr lang="en-US" i="0" baseline="0" dirty="0" smtClean="0"/>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21</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6173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Slide 22: Interim Training Requirements (Facilitator)</a:t>
            </a:r>
            <a:endParaRPr lang="en-US" sz="1200" b="0" i="0" u="none" strike="noStrike" cap="none" dirty="0" smtClean="0">
              <a:solidFill>
                <a:schemeClr val="dk1"/>
              </a:solidFill>
              <a:effectLst/>
              <a:latin typeface="Calibri"/>
              <a:ea typeface="Calibri"/>
              <a:cs typeface="Calibri"/>
              <a:sym typeface="Calibri"/>
            </a:endParaRPr>
          </a:p>
          <a:p>
            <a:pPr marL="511175" indent="-511175">
              <a:spcAft>
                <a:spcPts val="600"/>
              </a:spcAft>
              <a:defRPr/>
            </a:pPr>
            <a:endParaRPr lang="en-US" dirty="0" smtClean="0">
              <a:solidFill>
                <a:schemeClr val="tx1">
                  <a:lumMod val="50000"/>
                </a:schemeClr>
              </a:solidFill>
            </a:endParaRPr>
          </a:p>
          <a:p>
            <a:pPr marL="511175" indent="-511175">
              <a:spcAft>
                <a:spcPts val="600"/>
              </a:spcAft>
              <a:defRPr/>
            </a:pPr>
            <a:r>
              <a:rPr lang="en-US" dirty="0" smtClean="0">
                <a:solidFill>
                  <a:schemeClr val="tx1">
                    <a:lumMod val="50000"/>
                  </a:schemeClr>
                </a:solidFill>
              </a:rPr>
              <a:t>Now we will</a:t>
            </a:r>
            <a:r>
              <a:rPr lang="en-US" baseline="0" dirty="0" smtClean="0">
                <a:solidFill>
                  <a:schemeClr val="tx1">
                    <a:lumMod val="50000"/>
                  </a:schemeClr>
                </a:solidFill>
              </a:rPr>
              <a:t> talk about accessing the Interim Assessment Centralized Reporting System for Science. </a:t>
            </a:r>
            <a:endParaRPr lang="en-US" sz="1200" dirty="0">
              <a:solidFill>
                <a:schemeClr val="tx1">
                  <a:lumMod val="50000"/>
                </a:schemeClr>
              </a:solidFill>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62F857-D868-4C65-A245-D641143B2E59}" type="slidenum">
              <a:rPr lang="en-US" altLang="en-US"/>
              <a:pPr eaLnBrk="1" hangingPunct="1">
                <a:spcBef>
                  <a:spcPct val="0"/>
                </a:spcBef>
              </a:pPr>
              <a:t>22</a:t>
            </a:fld>
            <a:endParaRPr lang="en-US" altLang="en-US"/>
          </a:p>
        </p:txBody>
      </p:sp>
    </p:spTree>
    <p:extLst>
      <p:ext uri="{BB962C8B-B14F-4D97-AF65-F5344CB8AC3E}">
        <p14:creationId xmlns:p14="http://schemas.microsoft.com/office/powerpoint/2010/main" val="2634485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Slide 23: </a:t>
            </a:r>
            <a:r>
              <a:rPr lang="en-US" sz="1200" b="1" dirty="0" smtClean="0"/>
              <a:t>Accessing the Interim Assessment Centralized Reporting System (CRS)</a:t>
            </a:r>
            <a:endParaRPr lang="en-US" b="1"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As stated</a:t>
            </a:r>
            <a:r>
              <a:rPr lang="en-US" baseline="0" dirty="0" smtClean="0"/>
              <a:t> previously, t</a:t>
            </a:r>
            <a:r>
              <a:rPr lang="en-US" dirty="0" smtClean="0"/>
              <a:t>he</a:t>
            </a:r>
            <a:r>
              <a:rPr lang="en-US" baseline="0" dirty="0" smtClean="0"/>
              <a:t> Centralized Reporting System is accessed through the Interim Assessments button on the </a:t>
            </a:r>
            <a:r>
              <a:rPr lang="en-US" baseline="0" dirty="0" err="1" smtClean="0"/>
              <a:t>OSASportal</a:t>
            </a:r>
            <a:r>
              <a:rPr lang="en-US" baseline="0" dirty="0" smtClean="0"/>
              <a:t>.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From the Interim Assessments browser you will choose Centralized Reporting System. You will notice that this button has a lock icon on it which indicates you will need to use your user name and password to log in. </a:t>
            </a:r>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23</a:t>
            </a:fld>
            <a:endParaRPr/>
          </a:p>
        </p:txBody>
      </p:sp>
    </p:spTree>
    <p:extLst>
      <p:ext uri="{BB962C8B-B14F-4D97-AF65-F5344CB8AC3E}">
        <p14:creationId xmlns:p14="http://schemas.microsoft.com/office/powerpoint/2010/main" val="1567693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Slide 24: CRS Science District Reports for Staff and Coaches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kern="1200" dirty="0" smtClean="0">
                <a:solidFill>
                  <a:schemeClr val="tx1"/>
                </a:solidFill>
                <a:effectLst/>
                <a:latin typeface="+mn-lt"/>
                <a:ea typeface="+mn-ea"/>
                <a:cs typeface="+mn-cs"/>
              </a:rPr>
              <a:t>After logging in to the Reporting System, teachers and school- and district-level users see the dashboard. Test information and results are displayed for the students assigned to you based on your role.</a:t>
            </a:r>
          </a:p>
          <a:p>
            <a:endParaRPr lang="en-US" sz="1200" kern="1200" dirty="0" smtClean="0">
              <a:solidFill>
                <a:schemeClr val="tx1"/>
              </a:solidFill>
              <a:effectLst/>
              <a:latin typeface="+mn-lt"/>
              <a:ea typeface="+mn-ea"/>
              <a:cs typeface="+mn-cs"/>
            </a:endParaRPr>
          </a:p>
          <a:p>
            <a:r>
              <a:rPr lang="en-US" dirty="0" smtClean="0"/>
              <a:t>Teachers are </a:t>
            </a:r>
            <a:r>
              <a:rPr lang="en-US" baseline="0" dirty="0" smtClean="0"/>
              <a:t>able to view data for all students in their rosters who have completed assessments. They can also view data for students to whom they have administered assessments in the current school year. </a:t>
            </a:r>
          </a:p>
          <a:p>
            <a:endParaRPr lang="en-US" baseline="0" dirty="0" smtClean="0"/>
          </a:p>
          <a:p>
            <a:r>
              <a:rPr lang="en-US" baseline="0" dirty="0" smtClean="0"/>
              <a:t>School and district level users are able to view data for all students in their schools who have completed assessments.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will notice in the science</a:t>
            </a:r>
            <a:r>
              <a:rPr lang="en-US" sz="1200" kern="1200" baseline="0" dirty="0" smtClean="0">
                <a:solidFill>
                  <a:schemeClr val="tx1"/>
                </a:solidFill>
                <a:effectLst/>
                <a:latin typeface="+mn-lt"/>
                <a:ea typeface="+mn-ea"/>
                <a:cs typeface="+mn-cs"/>
              </a:rPr>
              <a:t> card that there are n</a:t>
            </a:r>
            <a:r>
              <a:rPr lang="en-US" sz="1200" kern="1200" dirty="0" smtClean="0">
                <a:solidFill>
                  <a:schemeClr val="tx1"/>
                </a:solidFill>
                <a:effectLst/>
                <a:latin typeface="+mn-lt"/>
                <a:ea typeface="+mn-ea"/>
                <a:cs typeface="+mn-cs"/>
              </a:rPr>
              <a:t>o</a:t>
            </a:r>
            <a:r>
              <a:rPr lang="en-US" sz="1200" kern="1200" baseline="0" dirty="0" smtClean="0">
                <a:solidFill>
                  <a:schemeClr val="tx1"/>
                </a:solidFill>
                <a:effectLst/>
                <a:latin typeface="+mn-lt"/>
                <a:ea typeface="+mn-ea"/>
                <a:cs typeface="+mn-cs"/>
              </a:rPr>
              <a:t> scale scores or achievement levels available for the 20-21 school year. Data will be provided in raw scores and averages. </a:t>
            </a:r>
          </a:p>
          <a:p>
            <a:endParaRPr lang="en-US" sz="1200" kern="1200" baseline="0" dirty="0" smtClean="0">
              <a:solidFill>
                <a:schemeClr val="tx1"/>
              </a:solidFill>
              <a:effectLst/>
              <a:latin typeface="+mn-lt"/>
              <a:ea typeface="+mn-ea"/>
              <a:cs typeface="+mn-cs"/>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latin typeface="Arial" panose="020B0604020202020204" pitchFamily="34" charset="0"/>
                <a:cs typeface="Arial" panose="020B0604020202020204" pitchFamily="34" charset="0"/>
              </a:rPr>
              <a:t>Filtering, setting preferences, sorting, and breaking down demographic groups are important functions for all users so that test data applies specifically to their needs. The graphic objects shown on the dashboard and on the report pages allow you to make these choices.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Again, the test cards are sorted from left to right, then top to bottom based on the date last taken. When you click the test name or the magnifying glass button, the Performance on Tests report displays.</a:t>
            </a:r>
          </a:p>
          <a:p>
            <a:endParaRPr lang="en-US"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24</a:t>
            </a:fld>
            <a:endParaRPr lang="en-US"/>
          </a:p>
        </p:txBody>
      </p:sp>
    </p:spTree>
    <p:extLst>
      <p:ext uri="{BB962C8B-B14F-4D97-AF65-F5344CB8AC3E}">
        <p14:creationId xmlns:p14="http://schemas.microsoft.com/office/powerpoint/2010/main" val="3969050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Slide 25: Science Example of CRS District Reports for Staff and Coaches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is a science performance on a test report.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Again, it is important to use the filtering features on the left hand side of the screen to more greatly specify the data to be aggregated within the table.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science, you will notice in the column headers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that average scores for each assessment are provided rather than a performance distribution.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By clicking on the information button next to the average score you will be able to see a Score Description describing the average number of raw points earned out of the maximum possible.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25</a:t>
            </a:fld>
            <a:endParaRPr lang="en-US"/>
          </a:p>
        </p:txBody>
      </p:sp>
    </p:spTree>
    <p:extLst>
      <p:ext uri="{BB962C8B-B14F-4D97-AF65-F5344CB8AC3E}">
        <p14:creationId xmlns:p14="http://schemas.microsoft.com/office/powerpoint/2010/main" val="2491085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Slide 26: Science Example of CRS School Reports for Staff and Coaches.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can drill down to the school level in your filter  on the left hand side of the screen (click, click) and the same information will be provided at the school level for each interim test that was provided at the district level including the school average scores for each science interim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By clicking on the down arrow you can easily compare school performance with district and state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Clicking on the assessment name or magnifying glass will take you to the Performance by Roster and Performance by Student which we will take a closer look at.</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26</a:t>
            </a:fld>
            <a:endParaRPr lang="en-US"/>
          </a:p>
        </p:txBody>
      </p:sp>
    </p:spTree>
    <p:extLst>
      <p:ext uri="{BB962C8B-B14F-4D97-AF65-F5344CB8AC3E}">
        <p14:creationId xmlns:p14="http://schemas.microsoft.com/office/powerpoint/2010/main" val="1739555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27: Science Example of CRS Roster Reports for an Interim Assessment</a:t>
            </a:r>
          </a:p>
          <a:p>
            <a:endParaRPr lang="en-US" dirty="0" smtClean="0"/>
          </a:p>
          <a:p>
            <a:r>
              <a:rPr lang="en-US" dirty="0" smtClean="0"/>
              <a:t>Here we have the science example of a CRS Roster Report for the interim. (click) Selecting</a:t>
            </a:r>
            <a:r>
              <a:rPr lang="en-US" baseline="0" dirty="0" smtClean="0"/>
              <a:t> between the tabs, you can look at either performance by roster or student performance. (click) Within the roster table, you can see the comparison of state, district, school, and roster performance in the interim test. </a:t>
            </a:r>
          </a:p>
          <a:p>
            <a:endParaRPr lang="en-US" baseline="0" dirty="0" smtClean="0"/>
          </a:p>
          <a:p>
            <a:r>
              <a:rPr lang="en-US" baseline="0" dirty="0" smtClean="0"/>
              <a:t>Remember that each interim test is comprised of 1 cluster/task assessing 1 standard. Within the cluster/task there are many student interaction Parts. (click) The table headers display how many raw points can be earned in each part of the cluster. (click) The first column shown as (1) here lists the total points possible for the entire task. Each successive column lists the total points possible for that part of the task (example Part 1 is worth 1 point). </a:t>
            </a:r>
          </a:p>
          <a:p>
            <a:endParaRPr lang="en-US" baseline="0" dirty="0" smtClean="0"/>
          </a:p>
          <a:p>
            <a:r>
              <a:rPr lang="en-US" baseline="0" dirty="0" smtClean="0"/>
              <a:t>By clicking on the information icon next to the points possible, you can read the scoring assertion for that part of the task. a scoring assertion describes the correct answer that a student should have responded with and what understanding or ability is evidenced by that response.  </a:t>
            </a:r>
          </a:p>
          <a:p>
            <a:endParaRPr lang="en-US" baseline="0" dirty="0" smtClean="0"/>
          </a:p>
          <a:p>
            <a:r>
              <a:rPr lang="en-US" baseline="0" dirty="0" smtClean="0"/>
              <a:t>(click)</a:t>
            </a:r>
          </a:p>
          <a:p>
            <a:r>
              <a:rPr lang="en-US" baseline="0" dirty="0" smtClean="0"/>
              <a:t>This table allows you to see the average scores and average points earned for each Part (click) of the cluster task at the state, district, school, and roster level. In this way you can better understand areas of relative strength and need for support among students in your district and roster.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27</a:t>
            </a:fld>
            <a:endParaRPr lang="en-US"/>
          </a:p>
        </p:txBody>
      </p:sp>
    </p:spTree>
    <p:extLst>
      <p:ext uri="{BB962C8B-B14F-4D97-AF65-F5344CB8AC3E}">
        <p14:creationId xmlns:p14="http://schemas.microsoft.com/office/powerpoint/2010/main" val="3474487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28: Science Example</a:t>
            </a:r>
            <a:r>
              <a:rPr lang="en-US" b="1" baseline="0" dirty="0" smtClean="0"/>
              <a:t> of CRS Student Reports for an interim assessment</a:t>
            </a:r>
            <a:endParaRPr lang="en-US" b="1" dirty="0" smtClean="0"/>
          </a:p>
          <a:p>
            <a:endParaRPr lang="en-US" dirty="0" smtClean="0"/>
          </a:p>
          <a:p>
            <a:r>
              <a:rPr lang="en-US" dirty="0" smtClean="0"/>
              <a:t>By clicking on the</a:t>
            </a:r>
            <a:r>
              <a:rPr lang="en-US" baseline="0" dirty="0" smtClean="0"/>
              <a:t> roster you will see a version of the student report table that shows individual student scores.</a:t>
            </a:r>
          </a:p>
          <a:p>
            <a:endParaRPr lang="en-US" baseline="0" dirty="0" smtClean="0"/>
          </a:p>
          <a:p>
            <a:r>
              <a:rPr lang="en-US" baseline="0" dirty="0" smtClean="0"/>
              <a:t>You can look for areas of relative strength or need for support by analyzing the performance for each part of the cluster. By reading the scoring assertion, you can see what the part of the task was assessing. In this way you can use the interim tasks formatively to help you identify areas that need to be re-visited within your instruction. </a:t>
            </a:r>
          </a:p>
          <a:p>
            <a:endParaRPr lang="en-US" baseline="0" dirty="0" smtClean="0"/>
          </a:p>
          <a:p>
            <a:r>
              <a:rPr lang="en-US" baseline="0" dirty="0" smtClean="0"/>
              <a:t>If you would like to see the item and scoring assertions together along with a copy of the task, click on the number representing the cluster average score for the student in the table.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28</a:t>
            </a:fld>
            <a:endParaRPr lang="en-US"/>
          </a:p>
        </p:txBody>
      </p:sp>
    </p:spTree>
    <p:extLst>
      <p:ext uri="{BB962C8B-B14F-4D97-AF65-F5344CB8AC3E}">
        <p14:creationId xmlns:p14="http://schemas.microsoft.com/office/powerpoint/2010/main" val="3002543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Slide 29: Exploring a Science Cluster Item in CRS</a:t>
            </a:r>
          </a:p>
          <a:p>
            <a:endParaRPr lang="en-US" b="1" baseline="0" dirty="0" smtClean="0"/>
          </a:p>
          <a:p>
            <a:r>
              <a:rPr lang="en-US" dirty="0" smtClean="0"/>
              <a:t>In addition to seeing the item and scoring</a:t>
            </a:r>
            <a:r>
              <a:rPr lang="en-US" baseline="0" dirty="0" smtClean="0"/>
              <a:t> assertions on the Item and Score tab, you will also have access to the rubric and resources tab for the item. </a:t>
            </a:r>
          </a:p>
          <a:p>
            <a:endParaRPr lang="en-US" dirty="0" smtClean="0"/>
          </a:p>
          <a:p>
            <a:r>
              <a:rPr lang="en-US" dirty="0" smtClean="0"/>
              <a:t>The Rubric and Resources tab identifies</a:t>
            </a:r>
            <a:r>
              <a:rPr lang="en-US" baseline="0" dirty="0" smtClean="0"/>
              <a:t> the standard and provides a descriptive of the evidence required within each part of the cluster task item to earn points, as well as the number of points earned by correct responses in each part. Sometimes the science cluster/tasks have dependent scoring meaning that the correct response to one part may be dependent on how the student responded in a previous part of the cluster task. For example, the student chooses what they will test in their simulation and their answer to the following question is based on what they tested. Since there are multiple variables within the simulation that may be tested, there are also multiple outcomes that could occur in the simulation.</a:t>
            </a:r>
          </a:p>
          <a:p>
            <a:endParaRPr lang="en-US" baseline="0" dirty="0" smtClean="0"/>
          </a:p>
          <a:p>
            <a:r>
              <a:rPr lang="en-US" baseline="0" dirty="0" smtClean="0"/>
              <a:t>These dependencies are described in the rubric and in this way, educators can see the logic of the scoring and make more connections to where students may be struggling. </a:t>
            </a:r>
          </a:p>
          <a:p>
            <a:endParaRPr lang="en-US" baseline="0" dirty="0" smtClean="0"/>
          </a:p>
          <a:p>
            <a:r>
              <a:rPr lang="en-US" baseline="0" dirty="0" smtClean="0"/>
              <a:t>We hope that you can see how interim assessments can be used both for learning  to support instructional decision making and of learning to evaluate student learning. </a:t>
            </a:r>
          </a:p>
          <a:p>
            <a:endParaRPr lang="en-US" baseline="0"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29</a:t>
            </a:fld>
            <a:endParaRPr lang="en-US"/>
          </a:p>
        </p:txBody>
      </p:sp>
    </p:spTree>
    <p:extLst>
      <p:ext uri="{BB962C8B-B14F-4D97-AF65-F5344CB8AC3E}">
        <p14:creationId xmlns:p14="http://schemas.microsoft.com/office/powerpoint/2010/main" val="374234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3: Series Outcome (Facilitator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Our goal is that all participants will build assessment literacy and connect formative assessment practices, Oregon’s Statewide Interim Assessment System, and the Oregon Statewide Summative Assessments to local assessment systems to continually improve access and outcomes for each and every learner in their classroom, school, and district.</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Again this series will focus primarily on the new interim assessment system and other supporting resources connected to both formative assessment practices and the Oregon Summative Assessment.</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r>
              <a:rPr lang="en-US" sz="1200" b="0" i="0" u="sng" strike="noStrike" cap="none" dirty="0" smtClean="0">
                <a:solidFill>
                  <a:schemeClr val="dk1"/>
                </a:solidFill>
                <a:effectLst/>
                <a:latin typeface="Calibri"/>
                <a:ea typeface="Calibri"/>
                <a:cs typeface="Calibri"/>
                <a:sym typeface="Calibri"/>
                <a:hlinkClick r:id="rId3"/>
              </a:rPr>
              <a:t>Oregon Balanced Assessment Graphic (PDF)</a:t>
            </a:r>
            <a:endParaRPr lang="en-US" sz="1200" b="1" i="0" u="none" strike="noStrike" cap="none" dirty="0">
              <a:solidFill>
                <a:schemeClr val="dk1"/>
              </a:solidFill>
              <a:effectLst/>
              <a:latin typeface="Calibri"/>
              <a:ea typeface="Calibri"/>
              <a:cs typeface="Calibri"/>
              <a:sym typeface="Calibri"/>
            </a:endParaRPr>
          </a:p>
        </p:txBody>
      </p:sp>
      <p:sp>
        <p:nvSpPr>
          <p:cNvPr id="110" name="Google Shape;110;p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3977283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Slide 30: Hand Scoring within the Centralized Reporting System (CRS) </a:t>
            </a:r>
          </a:p>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(Facilitator 1)</a:t>
            </a:r>
            <a:endParaRPr lang="en-US" sz="1200" b="0" i="0" u="none" strike="noStrike" cap="none" dirty="0" smtClean="0">
              <a:solidFill>
                <a:schemeClr val="dk1"/>
              </a:solidFill>
              <a:effectLst/>
              <a:latin typeface="Calibri"/>
              <a:ea typeface="Calibri"/>
              <a:cs typeface="Calibri"/>
              <a:sym typeface="Calibri"/>
            </a:endParaRPr>
          </a:p>
          <a:p>
            <a:pPr marL="511175" indent="-511175">
              <a:spcAft>
                <a:spcPts val="600"/>
              </a:spcAft>
              <a:defRPr/>
            </a:pPr>
            <a:endParaRPr lang="en-US" dirty="0" smtClean="0">
              <a:solidFill>
                <a:schemeClr val="tx1">
                  <a:lumMod val="50000"/>
                </a:schemeClr>
              </a:solidFill>
            </a:endParaRPr>
          </a:p>
          <a:p>
            <a:pPr marL="511175" indent="-511175">
              <a:spcAft>
                <a:spcPts val="600"/>
              </a:spcAft>
              <a:defRPr/>
            </a:pPr>
            <a:r>
              <a:rPr lang="en-US" dirty="0" smtClean="0">
                <a:solidFill>
                  <a:schemeClr val="tx1">
                    <a:lumMod val="50000"/>
                  </a:schemeClr>
                </a:solidFill>
              </a:rPr>
              <a:t>Hand Scoring within the Centralized Reporting System (CRS)</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62F857-D868-4C65-A245-D641143B2E59}" type="slidenum">
              <a:rPr lang="en-US" altLang="en-US"/>
              <a:pPr eaLnBrk="1" hangingPunct="1">
                <a:spcBef>
                  <a:spcPct val="0"/>
                </a:spcBef>
              </a:pPr>
              <a:t>30</a:t>
            </a:fld>
            <a:endParaRPr lang="en-US" altLang="en-US"/>
          </a:p>
        </p:txBody>
      </p:sp>
    </p:spTree>
    <p:extLst>
      <p:ext uri="{BB962C8B-B14F-4D97-AF65-F5344CB8AC3E}">
        <p14:creationId xmlns:p14="http://schemas.microsoft.com/office/powerpoint/2010/main" val="2787860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6247499a28_0_1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6247499a28_0_15: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31: ELA Grade 5 IABs (Facilitator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The following is an example of the interim assessments included for 5</a:t>
            </a:r>
            <a:r>
              <a:rPr lang="en-US" sz="1200" b="0" i="0" u="none" strike="noStrike" cap="none" baseline="30000" dirty="0" smtClean="0">
                <a:solidFill>
                  <a:schemeClr val="dk1"/>
                </a:solidFill>
                <a:effectLst/>
                <a:latin typeface="Calibri"/>
                <a:ea typeface="Calibri"/>
                <a:cs typeface="Calibri"/>
                <a:sym typeface="Calibri"/>
              </a:rPr>
              <a:t>th</a:t>
            </a:r>
            <a:r>
              <a:rPr lang="en-US" sz="1200" b="0" i="0" u="none" strike="noStrike" cap="none" dirty="0" smtClean="0">
                <a:solidFill>
                  <a:schemeClr val="dk1"/>
                </a:solidFill>
                <a:effectLst/>
                <a:latin typeface="Calibri"/>
                <a:ea typeface="Calibri"/>
                <a:cs typeface="Calibri"/>
                <a:sym typeface="Calibri"/>
              </a:rPr>
              <a:t> grade ELA. As you can see some of the interim assessments have a footnote 1 located next to their title indicating there are hand-scoring items within that specific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ICA, and IAB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such as Read Literary Text, Read</a:t>
            </a:r>
            <a:r>
              <a:rPr lang="en-US" sz="1200" b="0" i="0" u="none" strike="noStrike" cap="none" baseline="0" dirty="0" smtClean="0">
                <a:solidFill>
                  <a:schemeClr val="dk1"/>
                </a:solidFill>
                <a:effectLst/>
                <a:latin typeface="Calibri"/>
                <a:ea typeface="Calibri"/>
                <a:cs typeface="Calibri"/>
                <a:sym typeface="Calibri"/>
              </a:rPr>
              <a:t> Informational Text, and Brief Writes</a:t>
            </a:r>
            <a:r>
              <a:rPr lang="en-US" sz="1200" b="0" i="0" u="none" strike="noStrike" cap="none" dirty="0" smtClean="0">
                <a:solidFill>
                  <a:schemeClr val="dk1"/>
                </a:solidFill>
                <a:effectLst/>
                <a:latin typeface="Calibri"/>
                <a:ea typeface="Calibri"/>
                <a:cs typeface="Calibri"/>
                <a:sym typeface="Calibri"/>
              </a:rPr>
              <a:t>,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including the Performance Tasks. </a:t>
            </a:r>
          </a:p>
          <a:p>
            <a:r>
              <a:rPr lang="en-US" sz="1200" b="0" i="0" u="none" strike="noStrike" cap="none" dirty="0" smtClean="0">
                <a:solidFill>
                  <a:schemeClr val="dk1"/>
                </a:solidFill>
                <a:effectLst/>
                <a:latin typeface="Calibri"/>
                <a:ea typeface="Calibri"/>
                <a:cs typeface="Calibri"/>
                <a:sym typeface="Calibri"/>
              </a:rPr>
              <a:t> </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pPr lvl="0"/>
            <a:r>
              <a:rPr lang="en-US" sz="1200" b="0" i="0" u="sng" strike="noStrike" cap="none" dirty="0" smtClean="0">
                <a:solidFill>
                  <a:schemeClr val="dk1"/>
                </a:solidFill>
                <a:effectLst/>
                <a:latin typeface="Calibri"/>
                <a:ea typeface="Calibri"/>
                <a:cs typeface="Calibri"/>
                <a:sym typeface="Calibri"/>
                <a:hlinkClick r:id="rId3"/>
              </a:rPr>
              <a:t>ELA and Mathematics Interim Assessment Overview​</a:t>
            </a:r>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t>
            </a:r>
            <a:r>
              <a:rPr lang="en-US" sz="1200" b="0" i="1" u="none" strike="noStrike" cap="none" dirty="0" smtClean="0">
                <a:solidFill>
                  <a:schemeClr val="dk1"/>
                </a:solidFill>
                <a:effectLst/>
                <a:latin typeface="Calibri"/>
                <a:ea typeface="Calibri"/>
                <a:cs typeface="Calibri"/>
                <a:sym typeface="Calibri"/>
              </a:rPr>
              <a:t>This document describes the interim assessments, including their purpose, use, and varieties. </a:t>
            </a:r>
            <a:endParaRPr lang="en-US" sz="1200" b="0" i="0" u="none" strike="noStrike" cap="none" dirty="0">
              <a:solidFill>
                <a:schemeClr val="dk1"/>
              </a:solidFill>
              <a:effectLst/>
              <a:latin typeface="Calibri"/>
              <a:ea typeface="Calibri"/>
              <a:cs typeface="Calibri"/>
              <a:sym typeface="Calibri"/>
            </a:endParaRPr>
          </a:p>
        </p:txBody>
      </p:sp>
      <p:sp>
        <p:nvSpPr>
          <p:cNvPr id="353" name="Google Shape;353;g6247499a28_0_15: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31</a:t>
            </a:fld>
            <a:endParaRPr/>
          </a:p>
        </p:txBody>
      </p:sp>
    </p:spTree>
    <p:extLst>
      <p:ext uri="{BB962C8B-B14F-4D97-AF65-F5344CB8AC3E}">
        <p14:creationId xmlns:p14="http://schemas.microsoft.com/office/powerpoint/2010/main" val="27818803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6247499a28_0_2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6247499a28_0_21: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32: Math Grade 5 IABs (Facilitator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In the Math</a:t>
            </a:r>
            <a:r>
              <a:rPr lang="en-US" sz="1200" b="0" i="0" u="none" strike="noStrike" cap="none" baseline="0" dirty="0" smtClean="0">
                <a:solidFill>
                  <a:schemeClr val="dk1"/>
                </a:solidFill>
                <a:effectLst/>
                <a:latin typeface="Calibri"/>
                <a:ea typeface="Calibri"/>
                <a:cs typeface="Calibri"/>
                <a:sym typeface="Calibri"/>
              </a:rPr>
              <a:t> portion of the Interim Assessment system </a:t>
            </a:r>
            <a:r>
              <a:rPr lang="en-US" sz="1200" b="0" i="0" u="none" strike="noStrike" cap="none" dirty="0" smtClean="0">
                <a:solidFill>
                  <a:schemeClr val="dk1"/>
                </a:solidFill>
                <a:effectLst/>
                <a:latin typeface="Calibri"/>
                <a:ea typeface="Calibri"/>
                <a:cs typeface="Calibri"/>
                <a:sym typeface="Calibri"/>
              </a:rPr>
              <a:t>hand-scoring items are associated with either the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Math ICA</a:t>
            </a:r>
            <a:r>
              <a:rPr lang="en-US" sz="1200" b="0" i="0" u="none" strike="noStrike" cap="none" baseline="0" dirty="0" smtClean="0">
                <a:solidFill>
                  <a:schemeClr val="dk1"/>
                </a:solidFill>
                <a:effectLst/>
                <a:latin typeface="Calibri"/>
                <a:ea typeface="Calibri"/>
                <a:cs typeface="Calibri"/>
                <a:sym typeface="Calibri"/>
              </a:rPr>
              <a:t> during the performance task section and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the</a:t>
            </a:r>
            <a:r>
              <a:rPr lang="en-US" sz="1200" b="0" i="0" u="none" strike="noStrike" cap="none" baseline="0" dirty="0" smtClean="0">
                <a:solidFill>
                  <a:schemeClr val="dk1"/>
                </a:solidFill>
                <a:effectLst/>
                <a:latin typeface="Calibri"/>
                <a:ea typeface="Calibri"/>
                <a:cs typeface="Calibri"/>
                <a:sym typeface="Calibri"/>
              </a:rPr>
              <a:t> individual IAB specific to performance tasks.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1" i="0" u="none" strike="noStrike" cap="none" dirty="0" smtClean="0">
                <a:solidFill>
                  <a:schemeClr val="dk1"/>
                </a:solidFill>
                <a:effectLst/>
                <a:latin typeface="Calibri"/>
                <a:ea typeface="Calibri"/>
                <a:cs typeface="Calibri"/>
                <a:sym typeface="Calibri"/>
              </a:rPr>
              <a:t>Resources:</a:t>
            </a:r>
          </a:p>
          <a:p>
            <a:pPr lvl="0"/>
            <a:r>
              <a:rPr lang="en-US" sz="1200" b="0" i="0" u="sng" strike="noStrike" cap="none" dirty="0" smtClean="0">
                <a:solidFill>
                  <a:schemeClr val="dk1"/>
                </a:solidFill>
                <a:effectLst/>
                <a:latin typeface="Calibri"/>
                <a:ea typeface="Calibri"/>
                <a:cs typeface="Calibri"/>
                <a:sym typeface="Calibri"/>
                <a:hlinkClick r:id="rId3"/>
              </a:rPr>
              <a:t>ELA and Mathematics Interim Assessment Overview​</a:t>
            </a:r>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This document describes the interim assessments, including their purpose, use, and varieties.</a:t>
            </a:r>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p:txBody>
      </p:sp>
      <p:sp>
        <p:nvSpPr>
          <p:cNvPr id="360" name="Google Shape;360;g6247499a28_0_21: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23323666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Slide 33: Identifying Hand Scoring Requirements in CRS (Facilitator 1)</a:t>
            </a:r>
            <a:endParaRPr lang="en-US" sz="1200" b="0" i="0" u="none" strike="noStrike" cap="none" dirty="0" smtClean="0">
              <a:solidFill>
                <a:schemeClr val="dk1"/>
              </a:solidFill>
              <a:effectLst/>
              <a:latin typeface="Calibri"/>
              <a:ea typeface="Calibri"/>
              <a:cs typeface="Calibri"/>
              <a:sym typeface="Calibri"/>
            </a:endParaRPr>
          </a:p>
          <a:p>
            <a:endParaRPr lang="en-US" dirty="0" smtClean="0"/>
          </a:p>
          <a:p>
            <a:r>
              <a:rPr lang="en-US" dirty="0" smtClean="0"/>
              <a:t>The Centralized</a:t>
            </a:r>
            <a:r>
              <a:rPr lang="en-US" baseline="0" dirty="0" smtClean="0"/>
              <a:t> Reporting System allows authorized users to score certain items on interim and benchmark tests. </a:t>
            </a:r>
          </a:p>
          <a:p>
            <a:endParaRPr lang="en-US" baseline="0" dirty="0" smtClean="0"/>
          </a:p>
          <a:p>
            <a:r>
              <a:rPr lang="en-US" baseline="0" dirty="0" smtClean="0"/>
              <a:t>When you have tests with unscored items, </a:t>
            </a:r>
            <a:r>
              <a:rPr lang="en-US" sz="1200" b="0" i="1" u="none" strike="noStrike" cap="none" dirty="0" smtClean="0">
                <a:solidFill>
                  <a:schemeClr val="dk1"/>
                </a:solidFill>
                <a:effectLst/>
                <a:latin typeface="Calibri"/>
                <a:ea typeface="Calibri"/>
                <a:cs typeface="Calibri"/>
                <a:sym typeface="Calibri"/>
              </a:rPr>
              <a:t>(Click Animation) </a:t>
            </a:r>
            <a:r>
              <a:rPr lang="en-US" baseline="0" dirty="0" smtClean="0"/>
              <a:t>a Tests to Score notification appears in the banner. By clicking on ‘Tests to Score’ in the banner a </a:t>
            </a:r>
            <a:r>
              <a:rPr lang="en-US" sz="1200" b="0" i="1" u="none" strike="noStrike" cap="none" dirty="0" smtClean="0">
                <a:solidFill>
                  <a:schemeClr val="dk1"/>
                </a:solidFill>
                <a:effectLst/>
                <a:latin typeface="Calibri"/>
                <a:ea typeface="Calibri"/>
                <a:cs typeface="Calibri"/>
                <a:sym typeface="Calibri"/>
              </a:rPr>
              <a:t>(Click Animation) (Click Animation) </a:t>
            </a:r>
            <a:r>
              <a:rPr lang="en-US" sz="1200" b="0" i="0" u="none" strike="noStrike" cap="none" dirty="0" smtClean="0">
                <a:solidFill>
                  <a:schemeClr val="dk1"/>
                </a:solidFill>
                <a:effectLst/>
                <a:latin typeface="Calibri"/>
                <a:ea typeface="Calibri"/>
                <a:cs typeface="Calibri"/>
                <a:sym typeface="Calibri"/>
              </a:rPr>
              <a:t>new</a:t>
            </a:r>
            <a:r>
              <a:rPr lang="en-US" baseline="0" dirty="0" smtClean="0"/>
              <a:t> scoring mode window will open displaying a </a:t>
            </a:r>
            <a:r>
              <a:rPr lang="en-US" sz="1200" b="0" i="1" u="none" strike="noStrike" cap="none" dirty="0" smtClean="0">
                <a:solidFill>
                  <a:schemeClr val="dk1"/>
                </a:solidFill>
                <a:effectLst/>
                <a:latin typeface="Calibri"/>
                <a:ea typeface="Calibri"/>
                <a:cs typeface="Calibri"/>
                <a:sym typeface="Calibri"/>
              </a:rPr>
              <a:t>(Click Animation) </a:t>
            </a:r>
            <a:r>
              <a:rPr lang="en-US" baseline="0" dirty="0" smtClean="0"/>
              <a:t>list of tests with unscored items. The table on the scoring mode dashboard </a:t>
            </a:r>
            <a:r>
              <a:rPr lang="en-US" sz="1200" b="0" i="1" u="none" strike="noStrike" cap="none" dirty="0" smtClean="0">
                <a:solidFill>
                  <a:schemeClr val="dk1"/>
                </a:solidFill>
                <a:effectLst/>
                <a:latin typeface="Calibri"/>
                <a:ea typeface="Calibri"/>
                <a:cs typeface="Calibri"/>
                <a:sym typeface="Calibri"/>
              </a:rPr>
              <a:t>(Click Animation) </a:t>
            </a:r>
            <a:r>
              <a:rPr lang="en-US" baseline="0" dirty="0" smtClean="0"/>
              <a:t> indicates how many test opportunities and unscored items are available for each test. You can navigate this table just as you would any table of assessments. </a:t>
            </a:r>
            <a:r>
              <a:rPr lang="en-US" sz="1200" b="0" i="1" u="none" strike="noStrike" cap="none" dirty="0" smtClean="0">
                <a:solidFill>
                  <a:schemeClr val="dk1"/>
                </a:solidFill>
                <a:effectLst/>
                <a:latin typeface="Calibri"/>
                <a:ea typeface="Calibri"/>
                <a:cs typeface="Calibri"/>
                <a:sym typeface="Calibri"/>
              </a:rPr>
              <a:t>(Click Animation) </a:t>
            </a:r>
            <a:endParaRPr lang="en-US" baseline="0" dirty="0" smtClean="0"/>
          </a:p>
          <a:p>
            <a:endParaRPr lang="en-US" baseline="0" dirty="0" smtClean="0"/>
          </a:p>
          <a:p>
            <a:r>
              <a:rPr lang="en-US" sz="1200" b="0" i="1" u="none" strike="noStrike" cap="none" dirty="0" smtClean="0">
                <a:solidFill>
                  <a:schemeClr val="dk1"/>
                </a:solidFill>
                <a:effectLst/>
                <a:latin typeface="Calibri"/>
                <a:ea typeface="Calibri"/>
                <a:cs typeface="Calibri"/>
                <a:sym typeface="Calibri"/>
              </a:rPr>
              <a:t>(Click Animation) </a:t>
            </a:r>
            <a:r>
              <a:rPr lang="en-US" baseline="0" dirty="0" smtClean="0"/>
              <a:t>Click the name of the test you wish to score or the magnifying glass symbol beside it. The test scoring page appears displaying a list of students and items awaiting scoring for the selected test. </a:t>
            </a:r>
          </a:p>
          <a:p>
            <a:endParaRPr lang="en-US" baseline="0" dirty="0" smtClean="0"/>
          </a:p>
          <a:p>
            <a:r>
              <a:rPr lang="en-US" baseline="0" dirty="0" smtClean="0"/>
              <a:t>To enter scores for an item, click the score link for the required item in the required student’s row and the item view window opens.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33</a:t>
            </a:fld>
            <a:endParaRPr lang="en-US"/>
          </a:p>
        </p:txBody>
      </p:sp>
    </p:spTree>
    <p:extLst>
      <p:ext uri="{BB962C8B-B14F-4D97-AF65-F5344CB8AC3E}">
        <p14:creationId xmlns:p14="http://schemas.microsoft.com/office/powerpoint/2010/main" val="27985272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Slide 34: Hand Scoring an Individual Item in CRS (Facilitator 1)</a:t>
            </a:r>
            <a:endParaRPr lang="en-US" sz="1200" b="0" i="0" u="none" strike="noStrike" cap="none" dirty="0" smtClean="0">
              <a:solidFill>
                <a:schemeClr val="dk1"/>
              </a:solidFill>
              <a:effectLst/>
              <a:latin typeface="Calibri"/>
              <a:ea typeface="Calibri"/>
              <a:cs typeface="Calibri"/>
              <a:sym typeface="Calibri"/>
            </a:endParaRPr>
          </a:p>
          <a:p>
            <a:endParaRPr lang="en-US" baseline="0" dirty="0" smtClean="0"/>
          </a:p>
          <a:p>
            <a:r>
              <a:rPr lang="en-US" baseline="0" dirty="0" smtClean="0"/>
              <a:t>One of the first things you will notice is </a:t>
            </a:r>
            <a:r>
              <a:rPr lang="en-US" sz="1200" b="0" i="1" u="none" strike="noStrike" cap="none" dirty="0" smtClean="0">
                <a:solidFill>
                  <a:schemeClr val="dk1"/>
                </a:solidFill>
                <a:effectLst/>
                <a:latin typeface="Calibri"/>
                <a:ea typeface="Calibri"/>
                <a:cs typeface="Calibri"/>
                <a:sym typeface="Calibri"/>
              </a:rPr>
              <a:t>(Click Animation) t</a:t>
            </a:r>
            <a:r>
              <a:rPr lang="en-US" baseline="0" dirty="0" smtClean="0"/>
              <a:t>he test scoring page appears displaying the name of the interim assessment you have opened. </a:t>
            </a:r>
          </a:p>
          <a:p>
            <a:endParaRPr lang="en-US" baseline="0" dirty="0" smtClean="0"/>
          </a:p>
          <a:p>
            <a:r>
              <a:rPr lang="en-US" baseline="0" dirty="0" smtClean="0"/>
              <a:t>Additionally </a:t>
            </a:r>
            <a:r>
              <a:rPr lang="en-US" sz="1200" b="0" i="1" u="none" strike="noStrike" cap="none" dirty="0" smtClean="0">
                <a:solidFill>
                  <a:schemeClr val="dk1"/>
                </a:solidFill>
                <a:effectLst/>
                <a:latin typeface="Calibri"/>
                <a:ea typeface="Calibri"/>
                <a:cs typeface="Calibri"/>
                <a:sym typeface="Calibri"/>
              </a:rPr>
              <a:t>(Click Animation) (Click Animation) </a:t>
            </a:r>
            <a:r>
              <a:rPr lang="en-US" baseline="0" dirty="0" smtClean="0"/>
              <a:t>a list of students will appear identifying which items are awaiting hand scoring for the selected test. In this example we have one Demo student pending a final score on the IAB due to outstanding hand-scoring scores still needed. </a:t>
            </a:r>
          </a:p>
          <a:p>
            <a:endParaRPr lang="en-US" baseline="0" dirty="0" smtClean="0"/>
          </a:p>
          <a:p>
            <a:r>
              <a:rPr lang="en-US" baseline="0" dirty="0" smtClean="0"/>
              <a:t>To simply enter scores</a:t>
            </a:r>
            <a:r>
              <a:rPr lang="en-US" sz="1200" b="0" i="1" u="none" strike="noStrike" cap="none" dirty="0" smtClean="0">
                <a:solidFill>
                  <a:schemeClr val="dk1"/>
                </a:solidFill>
                <a:effectLst/>
                <a:latin typeface="Calibri"/>
                <a:ea typeface="Calibri"/>
                <a:cs typeface="Calibri"/>
                <a:sym typeface="Calibri"/>
              </a:rPr>
              <a:t>(Click Animation) (Click Animation) </a:t>
            </a:r>
            <a:r>
              <a:rPr lang="en-US" baseline="0" dirty="0" smtClean="0"/>
              <a:t> for an item, click the score link for the required item in the required student’s row and the item view window opens.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34</a:t>
            </a:fld>
            <a:endParaRPr lang="en-US"/>
          </a:p>
        </p:txBody>
      </p:sp>
    </p:spTree>
    <p:extLst>
      <p:ext uri="{BB962C8B-B14F-4D97-AF65-F5344CB8AC3E}">
        <p14:creationId xmlns:p14="http://schemas.microsoft.com/office/powerpoint/2010/main" val="1134203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Slide 35: Entering Scores for Hand Scoring Items in CRS (Facilitator 1)</a:t>
            </a:r>
            <a:endParaRPr lang="en-US" sz="1200" b="0" i="0" u="none" strike="noStrike" cap="none" dirty="0" smtClean="0">
              <a:solidFill>
                <a:schemeClr val="dk1"/>
              </a:solidFill>
              <a:effectLst/>
              <a:latin typeface="Calibri"/>
              <a:ea typeface="Calibri"/>
              <a:cs typeface="Calibri"/>
              <a:sym typeface="Calibri"/>
            </a:endParaRPr>
          </a:p>
          <a:p>
            <a:endParaRPr lang="en-US" dirty="0" smtClean="0"/>
          </a:p>
          <a:p>
            <a:r>
              <a:rPr lang="en-US" dirty="0" smtClean="0"/>
              <a:t>In </a:t>
            </a:r>
            <a:r>
              <a:rPr lang="en-US" baseline="0" dirty="0" smtClean="0"/>
              <a:t>the item view window for hand scoring, educators will have access to the </a:t>
            </a:r>
            <a:r>
              <a:rPr lang="en-US" sz="1200" b="0" i="1" u="none" strike="noStrike" cap="none" dirty="0" smtClean="0">
                <a:solidFill>
                  <a:schemeClr val="dk1"/>
                </a:solidFill>
                <a:effectLst/>
                <a:latin typeface="Calibri"/>
                <a:ea typeface="Calibri"/>
                <a:cs typeface="Calibri"/>
                <a:sym typeface="Calibri"/>
              </a:rPr>
              <a:t>(Click Animation)</a:t>
            </a:r>
            <a:r>
              <a:rPr lang="en-US" sz="1200" b="0" i="0" u="none" strike="noStrike" cap="none" dirty="0" smtClean="0">
                <a:solidFill>
                  <a:schemeClr val="dk1"/>
                </a:solidFill>
                <a:effectLst/>
                <a:latin typeface="Calibri"/>
                <a:ea typeface="Calibri"/>
                <a:cs typeface="Calibri"/>
                <a:sym typeface="Calibri"/>
              </a:rPr>
              <a:t> scoring rubrics and support resources. At the top </a:t>
            </a:r>
            <a:r>
              <a:rPr lang="en-US" sz="1200" b="0" i="1" u="none" strike="noStrike" cap="none" dirty="0" smtClean="0">
                <a:solidFill>
                  <a:schemeClr val="dk1"/>
                </a:solidFill>
                <a:effectLst/>
                <a:latin typeface="Calibri"/>
                <a:ea typeface="Calibri"/>
                <a:cs typeface="Calibri"/>
                <a:sym typeface="Calibri"/>
              </a:rPr>
              <a:t>(Click Animation) (Click Animation)</a:t>
            </a:r>
            <a:r>
              <a:rPr lang="en-US" sz="1200" b="0" i="0" u="none" strike="noStrike" cap="none" dirty="0" smtClean="0">
                <a:solidFill>
                  <a:schemeClr val="dk1"/>
                </a:solidFill>
                <a:effectLst/>
                <a:latin typeface="Calibri"/>
                <a:ea typeface="Calibri"/>
                <a:cs typeface="Calibri"/>
                <a:sym typeface="Calibri"/>
              </a:rPr>
              <a:t> is the Student name in which you are viewing and allows educators to quickly navigate to other students who may need to have the same item scored in the</a:t>
            </a:r>
            <a:r>
              <a:rPr lang="en-US" sz="1200" b="0" i="0" u="none" strike="noStrike" cap="none" baseline="0" dirty="0" smtClean="0">
                <a:solidFill>
                  <a:schemeClr val="dk1"/>
                </a:solidFill>
                <a:effectLst/>
                <a:latin typeface="Calibri"/>
                <a:ea typeface="Calibri"/>
                <a:cs typeface="Calibri"/>
                <a:sym typeface="Calibri"/>
              </a:rPr>
              <a:t> system. </a:t>
            </a:r>
          </a:p>
          <a:p>
            <a:endParaRPr lang="en-US" sz="1200" b="0" i="0" u="none" strike="noStrike" cap="none" baseline="0" dirty="0" smtClean="0">
              <a:solidFill>
                <a:schemeClr val="dk1"/>
              </a:solidFill>
              <a:effectLst/>
              <a:latin typeface="Calibri"/>
              <a:ea typeface="Calibri"/>
              <a:cs typeface="Calibri"/>
              <a:sym typeface="Calibri"/>
            </a:endParaRPr>
          </a:p>
          <a:p>
            <a:r>
              <a:rPr lang="en-US" sz="1200" b="0" i="1" u="none" strike="noStrike" cap="none" dirty="0" smtClean="0">
                <a:solidFill>
                  <a:schemeClr val="dk1"/>
                </a:solidFill>
                <a:effectLst/>
                <a:latin typeface="Calibri"/>
                <a:ea typeface="Calibri"/>
                <a:cs typeface="Calibri"/>
                <a:sym typeface="Calibri"/>
              </a:rPr>
              <a:t>(Click Animation) (Click Animation)</a:t>
            </a:r>
            <a:r>
              <a:rPr lang="en-US" sz="1200" b="0" i="0" u="none" strike="noStrike" cap="none" dirty="0" smtClean="0">
                <a:solidFill>
                  <a:schemeClr val="dk1"/>
                </a:solidFill>
                <a:effectLst/>
                <a:latin typeface="Calibri"/>
                <a:ea typeface="Calibri"/>
                <a:cs typeface="Calibri"/>
                <a:sym typeface="Calibri"/>
              </a:rPr>
              <a:t> Just below the student name is the points</a:t>
            </a:r>
            <a:r>
              <a:rPr lang="en-US" sz="1200" b="0" i="0" u="none" strike="noStrike" cap="none" baseline="0" dirty="0" smtClean="0">
                <a:solidFill>
                  <a:schemeClr val="dk1"/>
                </a:solidFill>
                <a:effectLst/>
                <a:latin typeface="Calibri"/>
                <a:ea typeface="Calibri"/>
                <a:cs typeface="Calibri"/>
                <a:sym typeface="Calibri"/>
              </a:rPr>
              <a:t> panel which show the current score assigned. It also has a green pencil which allows educators to modify or edit a student’s score based on their response. </a:t>
            </a:r>
            <a:r>
              <a:rPr lang="en-US" sz="1200" b="0" i="1" u="none" strike="noStrike" cap="none" dirty="0" smtClean="0">
                <a:solidFill>
                  <a:schemeClr val="dk1"/>
                </a:solidFill>
                <a:effectLst/>
                <a:latin typeface="Calibri"/>
                <a:ea typeface="Calibri"/>
                <a:cs typeface="Calibri"/>
                <a:sym typeface="Calibri"/>
              </a:rPr>
              <a:t>(Click Animation) (Click Animation)</a:t>
            </a:r>
            <a:r>
              <a:rPr lang="en-US" sz="1200" b="0" i="0" u="none" strike="noStrike" cap="none" dirty="0" smtClean="0">
                <a:solidFill>
                  <a:schemeClr val="dk1"/>
                </a:solidFill>
                <a:effectLst/>
                <a:latin typeface="Calibri"/>
                <a:ea typeface="Calibri"/>
                <a:cs typeface="Calibri"/>
                <a:sym typeface="Calibri"/>
              </a:rPr>
              <a:t> When selecting the green pencil</a:t>
            </a:r>
            <a:r>
              <a:rPr lang="en-US" sz="1200" b="0" i="0" u="none" strike="noStrike" cap="none" baseline="0" dirty="0" smtClean="0">
                <a:solidFill>
                  <a:schemeClr val="dk1"/>
                </a:solidFill>
                <a:effectLst/>
                <a:latin typeface="Calibri"/>
                <a:ea typeface="Calibri"/>
                <a:cs typeface="Calibri"/>
                <a:sym typeface="Calibri"/>
              </a:rPr>
              <a:t> and new window will appear to select a score from the drop down menu. </a:t>
            </a:r>
          </a:p>
          <a:p>
            <a:endParaRPr lang="en-US" sz="1200" b="0" i="0" u="none" strike="noStrike" cap="none" baseline="0" dirty="0" smtClean="0">
              <a:solidFill>
                <a:schemeClr val="dk1"/>
              </a:solidFill>
              <a:effectLst/>
              <a:latin typeface="Calibri"/>
              <a:ea typeface="Calibri"/>
              <a:cs typeface="Calibri"/>
              <a:sym typeface="Calibri"/>
            </a:endParaRPr>
          </a:p>
          <a:p>
            <a:r>
              <a:rPr lang="en-US" sz="1200" b="0" i="0" u="none" strike="noStrike" cap="none" baseline="0" dirty="0" smtClean="0">
                <a:solidFill>
                  <a:schemeClr val="dk1"/>
                </a:solidFill>
                <a:effectLst/>
                <a:latin typeface="Calibri"/>
                <a:cs typeface="Calibri"/>
                <a:sym typeface="Calibri"/>
              </a:rPr>
              <a:t>As a reminder, please make sure to save your work to have it carried over to the roster report.</a:t>
            </a:r>
            <a:endParaRPr lang="en-US" i="0" dirty="0"/>
          </a:p>
        </p:txBody>
      </p:sp>
      <p:sp>
        <p:nvSpPr>
          <p:cNvPr id="4" name="Slide Number Placeholder 3"/>
          <p:cNvSpPr>
            <a:spLocks noGrp="1"/>
          </p:cNvSpPr>
          <p:nvPr>
            <p:ph type="sldNum" sz="quarter" idx="10"/>
          </p:nvPr>
        </p:nvSpPr>
        <p:spPr/>
        <p:txBody>
          <a:bodyPr/>
          <a:lstStyle/>
          <a:p>
            <a:fld id="{E2B63952-BBA8-4838-A0CF-80F9272645AB}" type="slidenum">
              <a:rPr lang="en-US" smtClean="0"/>
              <a:t>35</a:t>
            </a:fld>
            <a:endParaRPr lang="en-US"/>
          </a:p>
        </p:txBody>
      </p:sp>
    </p:spTree>
    <p:extLst>
      <p:ext uri="{BB962C8B-B14F-4D97-AF65-F5344CB8AC3E}">
        <p14:creationId xmlns:p14="http://schemas.microsoft.com/office/powerpoint/2010/main" val="30556862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Slide 36: Entering Scores for Hand Scoring Items for ELA</a:t>
            </a:r>
            <a:r>
              <a:rPr lang="en-US" sz="1200" b="1" i="0" u="none" strike="noStrike" cap="none" baseline="0" dirty="0" smtClean="0">
                <a:solidFill>
                  <a:schemeClr val="dk1"/>
                </a:solidFill>
                <a:effectLst/>
                <a:latin typeface="Calibri"/>
                <a:ea typeface="Calibri"/>
                <a:cs typeface="Calibri"/>
                <a:sym typeface="Calibri"/>
              </a:rPr>
              <a:t> Performance Tasks </a:t>
            </a:r>
            <a:r>
              <a:rPr lang="en-US" sz="1200" b="1" i="0" u="none" strike="noStrike" cap="none" dirty="0" smtClean="0">
                <a:solidFill>
                  <a:schemeClr val="dk1"/>
                </a:solidFill>
                <a:effectLst/>
                <a:latin typeface="Calibri"/>
                <a:ea typeface="Calibri"/>
                <a:cs typeface="Calibri"/>
                <a:sym typeface="Calibri"/>
              </a:rPr>
              <a:t>(Facilitator 1)</a:t>
            </a:r>
            <a:endParaRPr lang="en-US" sz="1200" b="0" i="0" u="none" strike="noStrike" cap="none" dirty="0" smtClean="0">
              <a:solidFill>
                <a:schemeClr val="dk1"/>
              </a:solidFill>
              <a:effectLst/>
              <a:latin typeface="Calibri"/>
              <a:ea typeface="Calibri"/>
              <a:cs typeface="Calibri"/>
              <a:sym typeface="Calibri"/>
            </a:endParaRPr>
          </a:p>
          <a:p>
            <a:endParaRPr lang="en-US" dirty="0" smtClean="0"/>
          </a:p>
          <a:p>
            <a:r>
              <a:rPr lang="en-US" dirty="0" smtClean="0"/>
              <a:t>The ELA Performance Tasks are a bit more complicated in that they contain full composition</a:t>
            </a:r>
            <a:r>
              <a:rPr lang="en-US" baseline="0" dirty="0" smtClean="0"/>
              <a:t> responses or full writes and have multiple scoring assertions.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One of the first icons you will notice is the pencil icon. This is</a:t>
            </a:r>
            <a:r>
              <a:rPr lang="en-US" sz="1200" b="0" i="1" u="none" strike="noStrike" cap="none" dirty="0" smtClean="0">
                <a:solidFill>
                  <a:schemeClr val="dk1"/>
                </a:solidFill>
                <a:effectLst/>
                <a:latin typeface="Calibri"/>
                <a:ea typeface="Calibri"/>
                <a:cs typeface="Calibri"/>
                <a:sym typeface="Calibri"/>
              </a:rPr>
              <a:t> (Click Animation) </a:t>
            </a:r>
            <a:r>
              <a:rPr lang="en-US" sz="1200" b="0" i="0" u="none" strike="noStrike" cap="none" dirty="0" smtClean="0">
                <a:solidFill>
                  <a:schemeClr val="dk1"/>
                </a:solidFill>
                <a:effectLst/>
                <a:latin typeface="Calibri"/>
                <a:ea typeface="Calibri"/>
                <a:cs typeface="Calibri"/>
                <a:sym typeface="Calibri"/>
              </a:rPr>
              <a:t>also</a:t>
            </a:r>
            <a:r>
              <a:rPr lang="en-US" sz="1200" b="0" i="0" u="none" strike="noStrike" cap="none" baseline="0" dirty="0" smtClean="0">
                <a:solidFill>
                  <a:schemeClr val="dk1"/>
                </a:solidFill>
                <a:effectLst/>
                <a:latin typeface="Calibri"/>
                <a:ea typeface="Calibri"/>
                <a:cs typeface="Calibri"/>
                <a:sym typeface="Calibri"/>
              </a:rPr>
              <a:t> is included in the table next to individual items. </a:t>
            </a:r>
          </a:p>
          <a:p>
            <a:endParaRPr lang="en-US" sz="1200" b="0" i="0" u="none" strike="noStrike" cap="none" baseline="0" dirty="0" smtClean="0">
              <a:solidFill>
                <a:schemeClr val="dk1"/>
              </a:solidFill>
              <a:effectLst/>
              <a:latin typeface="Calibri"/>
              <a:cs typeface="Calibri"/>
              <a:sym typeface="Calibri"/>
            </a:endParaRPr>
          </a:p>
          <a:p>
            <a:r>
              <a:rPr lang="en-US" sz="1200" b="0" i="1" u="none" strike="noStrike" cap="none" dirty="0" smtClean="0">
                <a:solidFill>
                  <a:schemeClr val="dk1"/>
                </a:solidFill>
                <a:effectLst/>
                <a:latin typeface="Calibri"/>
                <a:ea typeface="Calibri"/>
                <a:cs typeface="Calibri"/>
                <a:sym typeface="Calibri"/>
              </a:rPr>
              <a:t>(Click Animation)</a:t>
            </a:r>
            <a:r>
              <a:rPr lang="en-US" sz="1200" b="0" i="0" u="none" strike="noStrike" cap="none" dirty="0" smtClean="0">
                <a:solidFill>
                  <a:schemeClr val="dk1"/>
                </a:solidFill>
                <a:effectLst/>
                <a:latin typeface="Calibri"/>
                <a:ea typeface="Calibri"/>
                <a:cs typeface="Calibri"/>
                <a:sym typeface="Calibri"/>
              </a:rPr>
              <a:t> Each</a:t>
            </a:r>
            <a:r>
              <a:rPr lang="en-US" sz="1200" b="0" i="0" u="none" strike="noStrike" cap="none" baseline="0" dirty="0" smtClean="0">
                <a:solidFill>
                  <a:schemeClr val="dk1"/>
                </a:solidFill>
                <a:effectLst/>
                <a:latin typeface="Calibri"/>
                <a:ea typeface="Calibri"/>
                <a:cs typeface="Calibri"/>
                <a:sym typeface="Calibri"/>
              </a:rPr>
              <a:t> item will also have a </a:t>
            </a:r>
            <a:r>
              <a:rPr lang="en-US" sz="1200" b="0" i="1" u="none" strike="noStrike" cap="none" dirty="0" smtClean="0">
                <a:solidFill>
                  <a:schemeClr val="dk1"/>
                </a:solidFill>
                <a:effectLst/>
                <a:latin typeface="Calibri"/>
                <a:ea typeface="Calibri"/>
                <a:cs typeface="Calibri"/>
                <a:sym typeface="Calibri"/>
              </a:rPr>
              <a:t>(Click Animation)</a:t>
            </a:r>
            <a:r>
              <a:rPr lang="en-US" sz="1200" b="0" i="0" u="none" strike="noStrike" cap="none" dirty="0" smtClean="0">
                <a:solidFill>
                  <a:schemeClr val="dk1"/>
                </a:solidFill>
                <a:effectLst/>
                <a:latin typeface="Calibri"/>
                <a:ea typeface="Calibri"/>
                <a:cs typeface="Calibri"/>
                <a:sym typeface="Calibri"/>
              </a:rPr>
              <a:t> point value next to the item.</a:t>
            </a:r>
            <a:r>
              <a:rPr lang="en-US" sz="1200" b="0" i="0" u="none" strike="noStrike" cap="none" baseline="0" dirty="0" smtClean="0">
                <a:solidFill>
                  <a:schemeClr val="dk1"/>
                </a:solidFill>
                <a:effectLst/>
                <a:latin typeface="Calibri"/>
                <a:ea typeface="Calibri"/>
                <a:cs typeface="Calibri"/>
                <a:sym typeface="Calibri"/>
              </a:rPr>
              <a:t> In this example we can see this selected item is worth 6 points.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We can also look down the table to see how each</a:t>
            </a:r>
            <a:r>
              <a:rPr lang="en-US" sz="1200" b="0" i="0" u="none" strike="noStrike" cap="none" baseline="0" dirty="0" smtClean="0">
                <a:solidFill>
                  <a:schemeClr val="dk1"/>
                </a:solidFill>
                <a:effectLst/>
                <a:latin typeface="Calibri"/>
                <a:ea typeface="Calibri"/>
                <a:cs typeface="Calibri"/>
                <a:sym typeface="Calibri"/>
              </a:rPr>
              <a:t> student performed on this item. </a:t>
            </a:r>
          </a:p>
          <a:p>
            <a:endParaRPr lang="en-US" sz="1200" b="0" i="0" u="none" strike="noStrike" cap="none" baseline="0" dirty="0" smtClean="0">
              <a:solidFill>
                <a:schemeClr val="dk1"/>
              </a:solidFill>
              <a:effectLst/>
              <a:latin typeface="Calibri"/>
              <a:cs typeface="Calibri"/>
              <a:sym typeface="Calibri"/>
            </a:endParaRPr>
          </a:p>
          <a:p>
            <a:r>
              <a:rPr lang="en-US" sz="1200" b="0" i="0" u="none" strike="noStrike" cap="none" baseline="0" dirty="0" smtClean="0">
                <a:solidFill>
                  <a:schemeClr val="dk1"/>
                </a:solidFill>
                <a:effectLst/>
                <a:latin typeface="Calibri"/>
                <a:cs typeface="Calibri"/>
                <a:sym typeface="Calibri"/>
              </a:rPr>
              <a:t>When we click on the individual student score a new window will appear </a:t>
            </a:r>
            <a:r>
              <a:rPr lang="en-US" sz="1200" b="0" i="1" u="none" strike="noStrike" cap="none" dirty="0" smtClean="0">
                <a:solidFill>
                  <a:schemeClr val="dk1"/>
                </a:solidFill>
                <a:effectLst/>
                <a:latin typeface="Calibri"/>
                <a:ea typeface="Calibri"/>
                <a:cs typeface="Calibri"/>
                <a:sym typeface="Calibri"/>
              </a:rPr>
              <a:t>(Click Animation) (Click Animation) </a:t>
            </a:r>
          </a:p>
          <a:p>
            <a:endParaRPr lang="en-US" sz="1200" b="0" i="1"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At the top </a:t>
            </a:r>
            <a:r>
              <a:rPr lang="en-US" sz="1200" b="0" i="1" u="none" strike="noStrike" cap="none" dirty="0" smtClean="0">
                <a:solidFill>
                  <a:schemeClr val="dk1"/>
                </a:solidFill>
                <a:effectLst/>
                <a:latin typeface="Calibri"/>
                <a:ea typeface="Calibri"/>
                <a:cs typeface="Calibri"/>
                <a:sym typeface="Calibri"/>
              </a:rPr>
              <a:t>(Click </a:t>
            </a:r>
            <a:r>
              <a:rPr lang="en-US" sz="1200" b="0" i="0" u="none" strike="noStrike" cap="none" dirty="0" smtClean="0">
                <a:solidFill>
                  <a:schemeClr val="dk1"/>
                </a:solidFill>
                <a:effectLst/>
                <a:latin typeface="Calibri"/>
                <a:ea typeface="Calibri"/>
                <a:cs typeface="Calibri"/>
                <a:sym typeface="Calibri"/>
              </a:rPr>
              <a:t>Animation) an educator will be able to see the student name and quickly navigate within this</a:t>
            </a:r>
            <a:r>
              <a:rPr lang="en-US" sz="1200" b="0" i="0" u="none" strike="noStrike" cap="none" baseline="0" dirty="0" smtClean="0">
                <a:solidFill>
                  <a:schemeClr val="dk1"/>
                </a:solidFill>
                <a:effectLst/>
                <a:latin typeface="Calibri"/>
                <a:ea typeface="Calibri"/>
                <a:cs typeface="Calibri"/>
                <a:sym typeface="Calibri"/>
              </a:rPr>
              <a:t> item to score other students who also need hand-scoring to be completed.</a:t>
            </a:r>
          </a:p>
          <a:p>
            <a:endParaRPr lang="en-US" sz="1200" b="0" i="0" u="none" strike="noStrike" cap="none" baseline="0" dirty="0" smtClean="0">
              <a:solidFill>
                <a:schemeClr val="dk1"/>
              </a:solidFill>
              <a:effectLst/>
              <a:latin typeface="Calibri"/>
              <a:ea typeface="Calibri"/>
              <a:cs typeface="Calibri"/>
              <a:sym typeface="Calibri"/>
            </a:endParaRPr>
          </a:p>
          <a:p>
            <a:r>
              <a:rPr lang="en-US" sz="1200" b="0" i="0" u="none" strike="noStrike" cap="none" baseline="0" dirty="0" smtClean="0">
                <a:solidFill>
                  <a:schemeClr val="dk1"/>
                </a:solidFill>
                <a:effectLst/>
                <a:latin typeface="Calibri"/>
                <a:ea typeface="Calibri"/>
                <a:cs typeface="Calibri"/>
                <a:sym typeface="Calibri"/>
              </a:rPr>
              <a:t>Additionally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there is</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a preliminary score assigned based on AI</a:t>
            </a:r>
            <a:r>
              <a:rPr lang="en-US" sz="1200" b="0" i="0" u="none" strike="noStrike" cap="none" baseline="0" dirty="0" smtClean="0">
                <a:solidFill>
                  <a:schemeClr val="dk1"/>
                </a:solidFill>
                <a:effectLst/>
                <a:latin typeface="Calibri"/>
                <a:ea typeface="Calibri"/>
                <a:cs typeface="Calibri"/>
                <a:sym typeface="Calibri"/>
              </a:rPr>
              <a:t> scoring using an artificial intelligence algorithm built for that specific ELA Performance Task. Again, AI scoring is only available for ELA PT items and does not apply to other hand-scoring items. As you will see educators have permissions to over-ride the AI scoring.</a:t>
            </a:r>
          </a:p>
          <a:p>
            <a:endParaRPr lang="en-US" sz="1200" b="0" i="0" u="none" strike="noStrike" cap="none" baseline="0" dirty="0" smtClean="0">
              <a:solidFill>
                <a:schemeClr val="dk1"/>
              </a:solidFill>
              <a:effectLst/>
              <a:latin typeface="Calibri"/>
              <a:cs typeface="Calibri"/>
              <a:sym typeface="Calibri"/>
            </a:endParaRPr>
          </a:p>
          <a:p>
            <a:r>
              <a:rPr lang="en-US" sz="1200" b="0" i="0" u="none" strike="noStrike" cap="none" baseline="0" dirty="0" smtClean="0">
                <a:solidFill>
                  <a:schemeClr val="dk1"/>
                </a:solidFill>
                <a:effectLst/>
                <a:latin typeface="Calibri"/>
                <a:cs typeface="Calibri"/>
                <a:sym typeface="Calibri"/>
              </a:rPr>
              <a:t>Similar to the other hand-scoring items educators will </a:t>
            </a:r>
            <a:r>
              <a:rPr lang="en-US" sz="1200" b="0" i="1" u="none" strike="noStrike" cap="none" dirty="0" smtClean="0">
                <a:solidFill>
                  <a:schemeClr val="dk1"/>
                </a:solidFill>
                <a:effectLst/>
                <a:latin typeface="Calibri"/>
                <a:ea typeface="Calibri"/>
                <a:cs typeface="Calibri"/>
                <a:sym typeface="Calibri"/>
              </a:rPr>
              <a:t>(Click Animation)</a:t>
            </a:r>
            <a:r>
              <a:rPr lang="en-US" sz="1200" b="0" i="0" u="none" strike="noStrike" cap="none" dirty="0" smtClean="0">
                <a:solidFill>
                  <a:schemeClr val="dk1"/>
                </a:solidFill>
                <a:effectLst/>
                <a:latin typeface="Calibri"/>
                <a:ea typeface="Calibri"/>
                <a:cs typeface="Calibri"/>
                <a:sym typeface="Calibri"/>
              </a:rPr>
              <a:t> will use the green</a:t>
            </a:r>
            <a:r>
              <a:rPr lang="en-US" sz="1200" b="0" i="0" u="none" strike="noStrike" cap="none" baseline="0" dirty="0" smtClean="0">
                <a:solidFill>
                  <a:schemeClr val="dk1"/>
                </a:solidFill>
                <a:effectLst/>
                <a:latin typeface="Calibri"/>
                <a:ea typeface="Calibri"/>
                <a:cs typeface="Calibri"/>
                <a:sym typeface="Calibri"/>
              </a:rPr>
              <a:t> pencil icon to change or enter scores. </a:t>
            </a:r>
            <a:r>
              <a:rPr lang="en-US" sz="1200" b="0" i="1" u="none" strike="noStrike" cap="none" dirty="0" smtClean="0">
                <a:solidFill>
                  <a:schemeClr val="dk1"/>
                </a:solidFill>
                <a:effectLst/>
                <a:latin typeface="Calibri"/>
                <a:ea typeface="Calibri"/>
                <a:cs typeface="Calibri"/>
                <a:sym typeface="Calibri"/>
              </a:rPr>
              <a:t>(Click Animation)</a:t>
            </a:r>
          </a:p>
          <a:p>
            <a:endParaRPr lang="en-US" sz="1200" b="0" i="1" u="none" strike="noStrike" cap="none" baseline="0" dirty="0" smtClean="0">
              <a:solidFill>
                <a:schemeClr val="dk1"/>
              </a:solidFill>
              <a:effectLst/>
              <a:latin typeface="Calibri"/>
              <a:cs typeface="Calibri"/>
              <a:sym typeface="Calibri"/>
            </a:endParaRPr>
          </a:p>
          <a:p>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At the bottom educators will see a transformed score table which contributes to the 6 point score. The reason for a transformed score is </a:t>
            </a:r>
            <a:r>
              <a:rPr lang="en-US" sz="1200" b="0" i="1" u="none" strike="noStrike" cap="none" dirty="0" smtClean="0">
                <a:solidFill>
                  <a:schemeClr val="dk1"/>
                </a:solidFill>
                <a:effectLst/>
                <a:latin typeface="Calibri"/>
                <a:ea typeface="Calibri"/>
                <a:cs typeface="Calibri"/>
                <a:sym typeface="Calibri"/>
              </a:rPr>
              <a:t>(Click Animation) </a:t>
            </a:r>
            <a:r>
              <a:rPr lang="en-US" sz="1200" b="0" i="0" u="none" strike="noStrike" cap="none" dirty="0" smtClean="0">
                <a:solidFill>
                  <a:schemeClr val="dk1"/>
                </a:solidFill>
                <a:effectLst/>
                <a:latin typeface="Calibri"/>
                <a:ea typeface="Calibri"/>
                <a:cs typeface="Calibri"/>
                <a:sym typeface="Calibri"/>
              </a:rPr>
              <a:t>because Organization</a:t>
            </a:r>
            <a:r>
              <a:rPr lang="en-US" sz="1200" b="0" i="0" u="none" strike="noStrike" cap="none" baseline="0" dirty="0" smtClean="0">
                <a:solidFill>
                  <a:schemeClr val="dk1"/>
                </a:solidFill>
                <a:effectLst/>
                <a:latin typeface="Calibri"/>
                <a:ea typeface="Calibri"/>
                <a:cs typeface="Calibri"/>
                <a:sym typeface="Calibri"/>
              </a:rPr>
              <a:t> and Purpose are combined and averaged with Evidence and Elaboration.</a:t>
            </a:r>
          </a:p>
          <a:p>
            <a:endParaRPr lang="en-US" sz="1200" b="0" i="0" u="none" strike="noStrike" cap="none" baseline="0" dirty="0" smtClean="0">
              <a:solidFill>
                <a:schemeClr val="dk1"/>
              </a:solidFill>
              <a:effectLst/>
              <a:latin typeface="Calibri"/>
              <a:cs typeface="Calibri"/>
              <a:sym typeface="Calibri"/>
            </a:endParaRPr>
          </a:p>
          <a:p>
            <a:r>
              <a:rPr lang="en-US" sz="1200" b="0" i="0" u="none" strike="noStrike" cap="none" baseline="0" dirty="0" smtClean="0">
                <a:solidFill>
                  <a:schemeClr val="dk1"/>
                </a:solidFill>
                <a:effectLst/>
                <a:latin typeface="Calibri"/>
                <a:cs typeface="Calibri"/>
                <a:sym typeface="Calibri"/>
              </a:rPr>
              <a:t>As Session 5 serves as an overview to the central reporting system, ODE will be hosting several hand-scoring training sessions in November and December which provides a deeper dive into both the CRS system and scoring calibration. These trainings will be shared out through our DTCs, Assessment and Accountability Newsletter, and the ODE ELA Newsletter. Educators can sign up for both newsletters using the embedded links in the facilitator guide.</a:t>
            </a:r>
          </a:p>
          <a:p>
            <a:endParaRPr lang="en-US" sz="1200" b="0" i="0" u="none" strike="noStrike" cap="none" baseline="0" dirty="0" smtClean="0">
              <a:solidFill>
                <a:schemeClr val="dk1"/>
              </a:solidFill>
              <a:effectLst/>
              <a:latin typeface="Calibri"/>
              <a:cs typeface="Calibri"/>
              <a:sym typeface="Calibri"/>
            </a:endParaRPr>
          </a:p>
          <a:p>
            <a:r>
              <a:rPr lang="en-US" sz="1200" b="1" i="0" u="none" strike="noStrike" cap="none" baseline="0" dirty="0" smtClean="0">
                <a:solidFill>
                  <a:schemeClr val="dk1"/>
                </a:solidFill>
                <a:effectLst/>
                <a:latin typeface="Calibri"/>
                <a:cs typeface="Calibri"/>
                <a:sym typeface="Calibri"/>
              </a:rPr>
              <a:t>Resources:</a:t>
            </a:r>
          </a:p>
          <a:p>
            <a:endParaRPr lang="en-US" sz="1200" b="1" i="0" u="none" strike="noStrike" cap="none" baseline="0" dirty="0" smtClean="0">
              <a:solidFill>
                <a:schemeClr val="dk1"/>
              </a:solidFill>
              <a:effectLst/>
              <a:latin typeface="Calibri"/>
              <a:cs typeface="Calibri"/>
              <a:sym typeface="Calibri"/>
            </a:endParaRPr>
          </a:p>
          <a:p>
            <a:r>
              <a:rPr lang="en-US" sz="1200" b="1" i="0" u="none" strike="noStrike" cap="none" baseline="0" dirty="0" smtClean="0">
                <a:solidFill>
                  <a:schemeClr val="dk1"/>
                </a:solidFill>
                <a:effectLst/>
                <a:latin typeface="Calibri"/>
                <a:cs typeface="Calibri"/>
                <a:sym typeface="Calibri"/>
              </a:rPr>
              <a:t>AA Newsletter Update: </a:t>
            </a:r>
            <a:r>
              <a:rPr lang="en-US" dirty="0" smtClean="0">
                <a:hlinkClick r:id="rId3"/>
              </a:rPr>
              <a:t>Subscribe</a:t>
            </a:r>
            <a:endParaRPr lang="en-US" sz="1200" b="1" i="0" u="none" strike="noStrike" cap="none" baseline="0" dirty="0" smtClean="0">
              <a:solidFill>
                <a:schemeClr val="dk1"/>
              </a:solidFill>
              <a:effectLst/>
              <a:latin typeface="Calibri"/>
              <a:cs typeface="Calibri"/>
              <a:sym typeface="Calibri"/>
            </a:endParaRPr>
          </a:p>
          <a:p>
            <a:endParaRPr lang="en-US" sz="1200" b="1" i="0" u="none" strike="noStrike" cap="none" baseline="0" dirty="0" smtClean="0">
              <a:solidFill>
                <a:schemeClr val="dk1"/>
              </a:solidFill>
              <a:effectLst/>
              <a:latin typeface="Calibri"/>
              <a:cs typeface="Calibri"/>
              <a:sym typeface="Calibri"/>
            </a:endParaRPr>
          </a:p>
          <a:p>
            <a:r>
              <a:rPr lang="en-US" sz="1200" b="1" i="0" u="none" strike="noStrike" cap="none" baseline="0" dirty="0" smtClean="0">
                <a:solidFill>
                  <a:schemeClr val="dk1"/>
                </a:solidFill>
                <a:effectLst/>
                <a:latin typeface="Calibri"/>
                <a:cs typeface="Calibri"/>
                <a:sym typeface="Calibri"/>
              </a:rPr>
              <a:t>ODE ELA Listserv: </a:t>
            </a:r>
            <a:r>
              <a:rPr lang="en-US" dirty="0" smtClean="0">
                <a:effectLst/>
                <a:hlinkClick r:id="rId4"/>
              </a:rPr>
              <a:t>Oregon English Language Arts Update</a:t>
            </a:r>
            <a:endParaRPr lang="en-US" sz="1200" b="1" i="0" u="none" strike="noStrike" cap="none" baseline="0" dirty="0" smtClean="0">
              <a:solidFill>
                <a:schemeClr val="dk1"/>
              </a:solidFill>
              <a:effectLst/>
              <a:latin typeface="Calibri"/>
              <a:cs typeface="Calibri"/>
              <a:sym typeface="Calibri"/>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36</a:t>
            </a:fld>
            <a:endParaRPr lang="en-US"/>
          </a:p>
        </p:txBody>
      </p:sp>
    </p:spTree>
    <p:extLst>
      <p:ext uri="{BB962C8B-B14F-4D97-AF65-F5344CB8AC3E}">
        <p14:creationId xmlns:p14="http://schemas.microsoft.com/office/powerpoint/2010/main" val="2819021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Slide 37: </a:t>
            </a:r>
            <a:r>
              <a:rPr lang="en-US" sz="1200" b="1" dirty="0" smtClean="0"/>
              <a:t>Interim Test Administration Resources</a:t>
            </a:r>
            <a:r>
              <a:rPr lang="en-US" b="1" baseline="0" dirty="0" smtClean="0"/>
              <a:t> </a:t>
            </a:r>
            <a:r>
              <a:rPr lang="en-US" sz="1200" b="1" i="0" u="none" strike="noStrike" cap="none" dirty="0" smtClean="0">
                <a:solidFill>
                  <a:schemeClr val="dk1"/>
                </a:solidFill>
                <a:effectLst/>
                <a:latin typeface="Calibri"/>
                <a:ea typeface="Calibri"/>
                <a:cs typeface="Calibri"/>
                <a:sym typeface="Calibri"/>
              </a:rPr>
              <a:t>(Facilitator 1)</a:t>
            </a:r>
            <a:endParaRPr lang="en-US" b="1" baseline="0" dirty="0" smtClean="0"/>
          </a:p>
          <a:p>
            <a:endParaRPr lang="en-US" altLang="en-US" sz="1200" b="1" i="0" u="none" strike="noStrike" cap="none" dirty="0" smtClean="0">
              <a:solidFill>
                <a:schemeClr val="dk1"/>
              </a:solidFill>
              <a:effectLst/>
              <a:latin typeface="Calibri"/>
              <a:cs typeface="Calibri"/>
              <a:sym typeface="Calibri"/>
            </a:endParaRPr>
          </a:p>
          <a:p>
            <a:r>
              <a:rPr lang="en-US" altLang="en-US" dirty="0" smtClean="0"/>
              <a:t>For access</a:t>
            </a:r>
            <a:r>
              <a:rPr lang="en-US" altLang="en-US" baseline="0" dirty="0" smtClean="0"/>
              <a:t> to any of the interim assessment resources discussed in this session or past sessions, please navigate to ODE Interim Assessment webpage or the Resources section of the OSAS Portal webpage.</a:t>
            </a:r>
          </a:p>
          <a:p>
            <a:endParaRPr lang="en-US" alt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1E2E389-4556-4E1F-BA7B-C3A2521B6609}" type="slidenum">
              <a:rPr lang="en-US" altLang="en-US"/>
              <a:pPr eaLnBrk="1" hangingPunct="1">
                <a:spcBef>
                  <a:spcPct val="0"/>
                </a:spcBef>
              </a:pPr>
              <a:t>37</a:t>
            </a:fld>
            <a:endParaRPr lang="en-US" altLang="en-US"/>
          </a:p>
        </p:txBody>
      </p:sp>
    </p:spTree>
    <p:extLst>
      <p:ext uri="{BB962C8B-B14F-4D97-AF65-F5344CB8AC3E}">
        <p14:creationId xmlns:p14="http://schemas.microsoft.com/office/powerpoint/2010/main" val="40526508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38: Contact Information and Additional Resources (Facilitator 1)</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In addition to these professional development resources, the ODE Assessment team is available to support districts and schools with general or content specific assessment questions.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For contact information including email or telephone, please visit the ODE Assessment homepage and select the Assessment Contact button.</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Information specific to the Interim Assessment System, including supporting resources and additional session presentations, are available on the ODE Interim Assessment webpage. </a:t>
            </a:r>
          </a:p>
          <a:p>
            <a:r>
              <a:rPr lang="en-US" sz="1200" b="0" i="0" u="none" strike="noStrike" cap="none" dirty="0" smtClean="0">
                <a:solidFill>
                  <a:schemeClr val="dk1"/>
                </a:solidFill>
                <a:effectLst/>
                <a:latin typeface="Calibri"/>
                <a:ea typeface="Calibri"/>
                <a:cs typeface="Calibri"/>
                <a:sym typeface="Calibri"/>
              </a:rPr>
              <a:t> </a:t>
            </a:r>
          </a:p>
          <a:p>
            <a:r>
              <a:rPr lang="en-US" sz="1200" b="1" i="0" u="none" strike="noStrike" cap="none" dirty="0" smtClean="0">
                <a:solidFill>
                  <a:schemeClr val="dk1"/>
                </a:solidFill>
                <a:effectLst/>
                <a:latin typeface="Calibri"/>
                <a:ea typeface="Calibri"/>
                <a:cs typeface="Calibri"/>
                <a:sym typeface="Calibri"/>
              </a:rPr>
              <a:t>Resources:</a:t>
            </a:r>
          </a:p>
          <a:p>
            <a:r>
              <a:rPr lang="en-US" sz="1200" b="0" i="0" u="sng" strike="noStrike" cap="none" dirty="0" smtClean="0">
                <a:solidFill>
                  <a:schemeClr val="dk1"/>
                </a:solidFill>
                <a:effectLst/>
                <a:latin typeface="Calibri"/>
                <a:ea typeface="Calibri"/>
                <a:cs typeface="Calibri"/>
                <a:sym typeface="Calibri"/>
                <a:hlinkClick r:id="rId3"/>
              </a:rPr>
              <a:t>ODE Assessment Contacts</a:t>
            </a:r>
            <a:endParaRPr lang="en-US" sz="1200" b="1" i="0" u="none" strike="noStrike" cap="none" dirty="0">
              <a:solidFill>
                <a:schemeClr val="dk1"/>
              </a:solidFill>
              <a:effectLst/>
              <a:latin typeface="Calibri"/>
              <a:ea typeface="Calibri"/>
              <a:cs typeface="Calibri"/>
              <a:sym typeface="Calibri"/>
            </a:endParaRPr>
          </a:p>
        </p:txBody>
      </p:sp>
      <p:sp>
        <p:nvSpPr>
          <p:cNvPr id="330" name="Google Shape;330;p2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extLst>
      <p:ext uri="{BB962C8B-B14F-4D97-AF65-F5344CB8AC3E}">
        <p14:creationId xmlns:p14="http://schemas.microsoft.com/office/powerpoint/2010/main" val="2803514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4: Series and Session Overview (Facilitator 1)</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Session 5 serves as a technical support for districts, schools and educators for accessing data from the interim assessment system.</a:t>
            </a:r>
            <a:r>
              <a:rPr lang="en-US" sz="1200" b="0" i="0" u="none" strike="noStrike" cap="none" baseline="0" dirty="0" smtClean="0">
                <a:solidFill>
                  <a:schemeClr val="dk1"/>
                </a:solidFill>
                <a:effectLst/>
                <a:latin typeface="Calibri"/>
                <a:ea typeface="Calibri"/>
                <a:cs typeface="Calibri"/>
                <a:sym typeface="Calibri"/>
              </a:rPr>
              <a:t> Again this i</a:t>
            </a:r>
            <a:r>
              <a:rPr lang="en-US" sz="1200" b="0" i="0" u="none" strike="noStrike" cap="none" dirty="0" smtClean="0">
                <a:solidFill>
                  <a:schemeClr val="dk1"/>
                </a:solidFill>
                <a:effectLst/>
                <a:latin typeface="Calibri"/>
                <a:ea typeface="Calibri"/>
                <a:cs typeface="Calibri"/>
                <a:sym typeface="Calibri"/>
              </a:rPr>
              <a:t>s just one of the six sessions.</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The remaining sessions will cover how to access the interim assessment data in the Central Reporting System to inform instruction, and finally how the interim assessment system interacts with the instructional resources within Tools for Teachers and how the formative assessment process can be leveraged with these resources.</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Educators can register for the other future webinar sessions by accessing the Interim Assessment Professional Learning Information flyer posted on ODE’s Interim Assessment webpage.</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r>
              <a:rPr lang="en-US" sz="1200" b="0" i="0" u="sng" strike="noStrike" cap="none" dirty="0" smtClean="0">
                <a:solidFill>
                  <a:schemeClr val="dk1"/>
                </a:solidFill>
                <a:effectLst/>
                <a:latin typeface="Calibri"/>
                <a:ea typeface="Calibri"/>
                <a:cs typeface="Calibri"/>
                <a:sym typeface="Calibri"/>
                <a:hlinkClick r:id="rId3"/>
              </a:rPr>
              <a:t>Interim Assessment Series Flier (PDF)</a:t>
            </a:r>
            <a:endParaRPr lang="en-US" sz="1200" b="1" i="0" u="none" strike="noStrike" cap="none" dirty="0">
              <a:solidFill>
                <a:schemeClr val="dk1"/>
              </a:solidFill>
              <a:effectLst/>
              <a:latin typeface="Calibri"/>
              <a:ea typeface="Calibri"/>
              <a:cs typeface="Calibri"/>
              <a:sym typeface="Calibri"/>
            </a:endParaRPr>
          </a:p>
        </p:txBody>
      </p:sp>
      <p:sp>
        <p:nvSpPr>
          <p:cNvPr id="119" name="Google Shape;119;p4: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50101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5: Session Outcome (Facilitator 2)</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By the end of the series, educators will be able to </a:t>
            </a:r>
          </a:p>
          <a:p>
            <a:endParaRPr lang="en-US" sz="1200" b="0" i="0" u="none" strike="noStrike" cap="none" dirty="0" smtClean="0">
              <a:solidFill>
                <a:schemeClr val="dk1"/>
              </a:solidFill>
              <a:effectLst/>
              <a:latin typeface="Calibri"/>
              <a:ea typeface="Calibri"/>
              <a:cs typeface="Calibri"/>
              <a:sym typeface="Calibri"/>
            </a:endParaRPr>
          </a:p>
          <a:p>
            <a:pPr marL="76200" marR="0" lvl="0" indent="0" algn="l" defTabSz="914400" rtl="0" eaLnBrk="1" fontAlgn="auto" latinLnBrk="0" hangingPunct="1">
              <a:lnSpc>
                <a:spcPct val="100000"/>
              </a:lnSpc>
              <a:spcBef>
                <a:spcPts val="0"/>
              </a:spcBef>
              <a:spcAft>
                <a:spcPts val="0"/>
              </a:spcAft>
              <a:buClr>
                <a:srgbClr val="000000"/>
              </a:buClr>
              <a:buSzPts val="2400"/>
              <a:buFont typeface="Calibri"/>
              <a:buNone/>
              <a:tabLst/>
              <a:defRPr/>
            </a:pPr>
            <a:r>
              <a:rPr lang="en-US" sz="800" b="0" i="1" u="none" strike="noStrike" cap="none" dirty="0" smtClean="0">
                <a:solidFill>
                  <a:schemeClr val="dk1"/>
                </a:solidFill>
                <a:effectLst/>
                <a:latin typeface="Calibri"/>
                <a:ea typeface="Calibri"/>
                <a:cs typeface="Calibri"/>
                <a:sym typeface="Calibri"/>
              </a:rPr>
              <a:t>[Click Animation]</a:t>
            </a:r>
            <a:endParaRPr lang="en-US" sz="800" b="0" i="0" u="none" strike="noStrike" cap="none" dirty="0" smtClean="0">
              <a:solidFill>
                <a:schemeClr val="dk1"/>
              </a:solidFill>
              <a:effectLst/>
              <a:latin typeface="Calibri"/>
              <a:ea typeface="Calibri"/>
              <a:cs typeface="Calibri"/>
              <a:sym typeface="Calibri"/>
            </a:endParaRPr>
          </a:p>
          <a:p>
            <a:pPr marL="76200" marR="0" lvl="0" indent="0" algn="l" defTabSz="914400" rtl="0" eaLnBrk="1" fontAlgn="auto" latinLnBrk="0" hangingPunct="1">
              <a:lnSpc>
                <a:spcPct val="100000"/>
              </a:lnSpc>
              <a:spcBef>
                <a:spcPts val="0"/>
              </a:spcBef>
              <a:spcAft>
                <a:spcPts val="0"/>
              </a:spcAft>
              <a:buClr>
                <a:srgbClr val="000000"/>
              </a:buClr>
              <a:buSzPts val="2400"/>
              <a:buFont typeface="Calibri"/>
              <a:buNone/>
              <a:tabLst/>
              <a:defRPr/>
            </a:pPr>
            <a:r>
              <a:rPr lang="en-US" sz="800" dirty="0" smtClean="0"/>
              <a:t>Review the training requirements and test security required for administering the interim assessments. </a:t>
            </a:r>
          </a:p>
          <a:p>
            <a:pPr marL="76200" lvl="0" indent="0">
              <a:lnSpc>
                <a:spcPct val="100000"/>
              </a:lnSpc>
              <a:spcBef>
                <a:spcPts val="0"/>
              </a:spcBef>
              <a:buSzPts val="2400"/>
              <a:buFont typeface="Calibri"/>
              <a:buNone/>
            </a:pPr>
            <a:endParaRPr lang="en-US" sz="800" dirty="0" smtClean="0"/>
          </a:p>
          <a:p>
            <a:pPr marL="76200" marR="0" lvl="0" indent="0" algn="l" defTabSz="914400" rtl="0" eaLnBrk="1" fontAlgn="auto" latinLnBrk="0" hangingPunct="1">
              <a:lnSpc>
                <a:spcPct val="100000"/>
              </a:lnSpc>
              <a:spcBef>
                <a:spcPts val="0"/>
              </a:spcBef>
              <a:spcAft>
                <a:spcPts val="0"/>
              </a:spcAft>
              <a:buClr>
                <a:srgbClr val="000000"/>
              </a:buClr>
              <a:buSzPts val="2400"/>
              <a:buFont typeface="Calibri"/>
              <a:buNone/>
              <a:tabLst/>
              <a:defRPr/>
            </a:pPr>
            <a:r>
              <a:rPr lang="en-US" sz="800" b="0" i="1" u="none" strike="noStrike" cap="none" dirty="0" smtClean="0">
                <a:solidFill>
                  <a:schemeClr val="dk1"/>
                </a:solidFill>
                <a:effectLst/>
                <a:latin typeface="Calibri"/>
                <a:ea typeface="Calibri"/>
                <a:cs typeface="Calibri"/>
                <a:sym typeface="Calibri"/>
              </a:rPr>
              <a:t>[Click Animation]</a:t>
            </a:r>
            <a:endParaRPr lang="en-US" sz="800" b="0" i="0" u="none" strike="noStrike" cap="none" dirty="0" smtClean="0">
              <a:solidFill>
                <a:schemeClr val="dk1"/>
              </a:solidFill>
              <a:effectLst/>
              <a:latin typeface="Calibri"/>
              <a:ea typeface="Calibri"/>
              <a:cs typeface="Calibri"/>
              <a:sym typeface="Calibri"/>
            </a:endParaRPr>
          </a:p>
          <a:p>
            <a:pPr lvl="0" indent="-381000">
              <a:lnSpc>
                <a:spcPct val="100000"/>
              </a:lnSpc>
              <a:spcBef>
                <a:spcPts val="0"/>
              </a:spcBef>
              <a:buSzPts val="2400"/>
              <a:buFont typeface="Calibri"/>
              <a:buChar char="•"/>
            </a:pPr>
            <a:r>
              <a:rPr lang="en-US" sz="1200" dirty="0" smtClean="0"/>
              <a:t>Identify the resources available for both in-person and remote administration.</a:t>
            </a:r>
          </a:p>
          <a:p>
            <a:pPr marL="76200" lvl="0" indent="0">
              <a:lnSpc>
                <a:spcPct val="100000"/>
              </a:lnSpc>
              <a:spcBef>
                <a:spcPts val="0"/>
              </a:spcBef>
              <a:buSzPts val="2400"/>
              <a:buFont typeface="Calibri"/>
              <a:buNone/>
            </a:pPr>
            <a:endParaRPr lang="en-US" sz="800" dirty="0" smtClean="0"/>
          </a:p>
          <a:p>
            <a:pPr marL="76200" marR="0" lvl="0" indent="0" algn="l" defTabSz="914400" rtl="0" eaLnBrk="1" fontAlgn="auto" latinLnBrk="0" hangingPunct="1">
              <a:lnSpc>
                <a:spcPct val="100000"/>
              </a:lnSpc>
              <a:spcBef>
                <a:spcPts val="0"/>
              </a:spcBef>
              <a:spcAft>
                <a:spcPts val="0"/>
              </a:spcAft>
              <a:buClr>
                <a:srgbClr val="000000"/>
              </a:buClr>
              <a:buSzPts val="2400"/>
              <a:buFont typeface="Calibri"/>
              <a:buNone/>
              <a:tabLst/>
              <a:defRPr/>
            </a:pPr>
            <a:r>
              <a:rPr lang="en-US" sz="800" b="0" i="1" u="none" strike="noStrike" cap="none" dirty="0" smtClean="0">
                <a:solidFill>
                  <a:schemeClr val="dk1"/>
                </a:solidFill>
                <a:effectLst/>
                <a:latin typeface="Calibri"/>
                <a:ea typeface="Calibri"/>
                <a:cs typeface="Calibri"/>
                <a:sym typeface="Calibri"/>
              </a:rPr>
              <a:t>[Click Animation]</a:t>
            </a:r>
            <a:endParaRPr lang="en-US" sz="800" b="0" i="0" u="none" strike="noStrike" cap="none" dirty="0" smtClean="0">
              <a:solidFill>
                <a:schemeClr val="dk1"/>
              </a:solidFill>
              <a:effectLst/>
              <a:latin typeface="Calibri"/>
              <a:ea typeface="Calibri"/>
              <a:cs typeface="Calibri"/>
              <a:sym typeface="Calibri"/>
            </a:endParaRPr>
          </a:p>
          <a:p>
            <a:pPr lvl="0" indent="-381000">
              <a:lnSpc>
                <a:spcPct val="100000"/>
              </a:lnSpc>
              <a:spcBef>
                <a:spcPts val="0"/>
              </a:spcBef>
              <a:buSzPts val="2400"/>
              <a:buFont typeface="Calibri"/>
              <a:buChar char="•"/>
            </a:pPr>
            <a:r>
              <a:rPr lang="en-US" sz="1200" dirty="0" smtClean="0"/>
              <a:t>Navigate the OSAS Portal to identify, select, and administer the interim assessments.</a:t>
            </a:r>
          </a:p>
          <a:p>
            <a:pPr marL="76200" lvl="0" indent="0">
              <a:lnSpc>
                <a:spcPct val="100000"/>
              </a:lnSpc>
              <a:spcBef>
                <a:spcPts val="0"/>
              </a:spcBef>
              <a:buSzPts val="2400"/>
              <a:buFont typeface="Calibri"/>
              <a:buNone/>
            </a:pPr>
            <a:endParaRPr lang="en-US" sz="800" dirty="0" smtClean="0"/>
          </a:p>
          <a:p>
            <a:pPr marL="76200" marR="0" lvl="0" indent="0" algn="l" defTabSz="914400" rtl="0" eaLnBrk="1" fontAlgn="auto" latinLnBrk="0" hangingPunct="1">
              <a:lnSpc>
                <a:spcPct val="100000"/>
              </a:lnSpc>
              <a:spcBef>
                <a:spcPts val="0"/>
              </a:spcBef>
              <a:spcAft>
                <a:spcPts val="0"/>
              </a:spcAft>
              <a:buClr>
                <a:srgbClr val="000000"/>
              </a:buClr>
              <a:buSzPts val="2400"/>
              <a:buFont typeface="Calibri"/>
              <a:buNone/>
              <a:tabLst/>
              <a:defRPr/>
            </a:pPr>
            <a:r>
              <a:rPr lang="en-US" sz="800" b="0" i="1" u="none" strike="noStrike" cap="none" dirty="0" smtClean="0">
                <a:solidFill>
                  <a:schemeClr val="dk1"/>
                </a:solidFill>
                <a:effectLst/>
                <a:latin typeface="Calibri"/>
                <a:ea typeface="Calibri"/>
                <a:cs typeface="Calibri"/>
                <a:sym typeface="Calibri"/>
              </a:rPr>
              <a:t>[Click Animation]</a:t>
            </a:r>
            <a:endParaRPr lang="en-US" sz="800" b="0" i="0" u="none" strike="noStrike" cap="none" dirty="0" smtClean="0">
              <a:solidFill>
                <a:schemeClr val="dk1"/>
              </a:solidFill>
              <a:effectLst/>
              <a:latin typeface="Calibri"/>
              <a:ea typeface="Calibri"/>
              <a:cs typeface="Calibri"/>
              <a:sym typeface="Calibri"/>
            </a:endParaRPr>
          </a:p>
          <a:p>
            <a:pPr lvl="0" indent="-381000">
              <a:lnSpc>
                <a:spcPct val="100000"/>
              </a:lnSpc>
              <a:spcBef>
                <a:spcPts val="0"/>
              </a:spcBef>
              <a:buSzPts val="2400"/>
              <a:buFont typeface="Calibri"/>
              <a:buChar char="•"/>
            </a:pPr>
            <a:r>
              <a:rPr lang="en-US" sz="1200" dirty="0" smtClean="0"/>
              <a:t>Investigate how the Assessment Viewing Application can be used to better select the right interim assessment.</a:t>
            </a:r>
          </a:p>
          <a:p>
            <a:r>
              <a:rPr lang="en-US" sz="1200" b="0" i="1" u="none" strike="noStrike" cap="none" dirty="0" smtClean="0">
                <a:solidFill>
                  <a:schemeClr val="dk1"/>
                </a:solidFill>
                <a:effectLst/>
                <a:latin typeface="Calibri"/>
                <a:ea typeface="Calibri"/>
                <a:cs typeface="Calibri"/>
                <a:sym typeface="Calibri"/>
              </a:rPr>
              <a:t> </a:t>
            </a:r>
            <a:endParaRPr lang="en-US" sz="1200" b="0" u="none" dirty="0" smtClean="0"/>
          </a:p>
          <a:p>
            <a:pPr marL="0" lvl="0" indent="0" algn="l" rtl="0">
              <a:lnSpc>
                <a:spcPct val="100000"/>
              </a:lnSpc>
              <a:spcBef>
                <a:spcPts val="0"/>
              </a:spcBef>
              <a:spcAft>
                <a:spcPts val="0"/>
              </a:spcAft>
              <a:buSzPts val="1400"/>
              <a:buNone/>
            </a:pPr>
            <a:r>
              <a:rPr lang="en-US" sz="1200" b="1" u="none" dirty="0" smtClean="0"/>
              <a:t>Resources:</a:t>
            </a:r>
          </a:p>
          <a:p>
            <a:pPr lvl="0"/>
            <a:r>
              <a:rPr lang="en-US" sz="1200" b="0" i="0" u="sng" strike="noStrike" cap="none" dirty="0" smtClean="0">
                <a:solidFill>
                  <a:schemeClr val="dk1"/>
                </a:solidFill>
                <a:effectLst/>
                <a:latin typeface="Calibri"/>
                <a:ea typeface="Calibri"/>
                <a:cs typeface="Calibri"/>
                <a:sym typeface="Calibri"/>
                <a:hlinkClick r:id="rId3"/>
              </a:rPr>
              <a:t>ELA and Mathematics Interim Assessment Overview​</a:t>
            </a:r>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a:t>
            </a:r>
            <a:r>
              <a:rPr lang="en-US" sz="1200" b="0" i="1" u="none" strike="noStrike" cap="none" dirty="0" smtClean="0">
                <a:solidFill>
                  <a:schemeClr val="dk1"/>
                </a:solidFill>
                <a:effectLst/>
                <a:latin typeface="Calibri"/>
                <a:ea typeface="Calibri"/>
                <a:cs typeface="Calibri"/>
                <a:sym typeface="Calibri"/>
              </a:rPr>
              <a:t>This document describes the interim assessments, including their purpose, use, and varieties. </a:t>
            </a:r>
          </a:p>
          <a:p>
            <a:endParaRPr lang="en-US" sz="1200" b="0" i="1" u="none" strike="noStrike" cap="none" dirty="0" smtClean="0">
              <a:solidFill>
                <a:schemeClr val="dk1"/>
              </a:solidFill>
              <a:effectLst/>
              <a:latin typeface="Calibri"/>
              <a:ea typeface="Calibri"/>
              <a:cs typeface="Calibri"/>
              <a:sym typeface="Calibri"/>
            </a:endParaRPr>
          </a:p>
          <a:p>
            <a:r>
              <a:rPr lang="en-US" dirty="0" smtClean="0">
                <a:hlinkClick r:id="rId4"/>
              </a:rPr>
              <a:t>Interim Administration Guide​</a:t>
            </a:r>
            <a:r>
              <a:rPr lang="en-US" dirty="0" smtClean="0"/>
              <a:t> (Posted 08/31/20)</a:t>
            </a:r>
          </a:p>
          <a:p>
            <a:r>
              <a:rPr lang="en-US" i="1" dirty="0" smtClean="0"/>
              <a:t>This Interim Assessment Guide for Administration is intended for staff who play a role in the administration of, and review of results for, the ELA and Mathematics interim assessments.</a:t>
            </a:r>
          </a:p>
          <a:p>
            <a:endParaRPr lang="en-US" sz="1200" b="0" i="1" u="none" strike="noStrike" cap="none" dirty="0" smtClean="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hlinkClick r:id="rId5"/>
              </a:rPr>
              <a:t>Quick Guide to Administering Interim Assessments Remotely​</a:t>
            </a:r>
            <a:r>
              <a:rPr lang="en-US" dirty="0" smtClean="0"/>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smtClean="0"/>
              <a:t>This document describes how test administrators (TAs) can remotely administer the interim assessment and how students may </a:t>
            </a:r>
            <a:r>
              <a:rPr lang="en-US" i="1" dirty="0" err="1" smtClean="0"/>
              <a:t>accessand</a:t>
            </a:r>
            <a:r>
              <a:rPr lang="en-US" i="1" dirty="0" smtClean="0"/>
              <a:t> participate in an interim assessment.​</a:t>
            </a:r>
          </a:p>
          <a:p>
            <a:endParaRPr lang="en-US" sz="1200" b="0" i="0" u="none" strike="noStrike" cap="none" dirty="0" smtClean="0">
              <a:solidFill>
                <a:schemeClr val="dk1"/>
              </a:solidFill>
              <a:effectLst/>
              <a:latin typeface="Calibri"/>
              <a:ea typeface="Calibri"/>
              <a:cs typeface="Calibri"/>
              <a:sym typeface="Calibri"/>
            </a:endParaRPr>
          </a:p>
          <a:p>
            <a:r>
              <a:rPr lang="en-US" dirty="0" smtClean="0">
                <a:hlinkClick r:id="rId6"/>
              </a:rPr>
              <a:t>Science Interim Assessment Information Sheet​</a:t>
            </a:r>
            <a:endParaRPr lang="en-US" dirty="0" smtClean="0"/>
          </a:p>
          <a:p>
            <a:r>
              <a:rPr lang="en-US" i="1" dirty="0" smtClean="0"/>
              <a:t>This document provides Science Interim Assessment content details and purchase information. </a:t>
            </a:r>
          </a:p>
          <a:p>
            <a:r>
              <a:rPr lang="en-US" sz="1200" b="0" i="0" u="none" strike="noStrike" cap="none" dirty="0" smtClean="0">
                <a:solidFill>
                  <a:schemeClr val="dk1"/>
                </a:solidFill>
                <a:effectLst/>
                <a:latin typeface="Calibri"/>
                <a:ea typeface="Calibri"/>
                <a:cs typeface="Calibri"/>
                <a:sym typeface="Calibri"/>
              </a:rPr>
              <a:t> </a:t>
            </a:r>
          </a:p>
          <a:p>
            <a:r>
              <a:rPr lang="en-US" dirty="0" smtClean="0">
                <a:hlinkClick r:id="rId7"/>
              </a:rPr>
              <a:t>Quick Guide to Administering Science Interim Assessments</a:t>
            </a:r>
            <a:endParaRPr lang="en-US" dirty="0" smtClean="0"/>
          </a:p>
          <a:p>
            <a:r>
              <a:rPr lang="en-US" i="1" dirty="0" smtClean="0"/>
              <a:t>This document provides information for administering the OSAS Science Interim Assessment including: Assessment Viewing Application, Secure Browser, TA Interface, and Centralized Reporting</a:t>
            </a:r>
            <a:r>
              <a:rPr lang="en-US" i="1" baseline="0" dirty="0" smtClean="0"/>
              <a:t> </a:t>
            </a:r>
            <a:r>
              <a:rPr lang="en-US" i="1" dirty="0" smtClean="0"/>
              <a:t>System.  </a:t>
            </a:r>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983198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marR="0" lvl="0" indent="-511175" algn="l" defTabSz="914400" rtl="0" eaLnBrk="1" fontAlgn="auto" latinLnBrk="0" hangingPunct="1">
              <a:lnSpc>
                <a:spcPct val="100000"/>
              </a:lnSpc>
              <a:spcBef>
                <a:spcPts val="0"/>
              </a:spcBef>
              <a:spcAft>
                <a:spcPts val="600"/>
              </a:spcAft>
              <a:buClr>
                <a:srgbClr val="000000"/>
              </a:buClr>
              <a:buSzPts val="1400"/>
              <a:buFont typeface="Arial"/>
              <a:buNone/>
              <a:tabLst/>
              <a:defRPr/>
            </a:pPr>
            <a:r>
              <a:rPr lang="en-US" sz="1200" b="1" i="0" u="none" strike="noStrike" cap="none" dirty="0" smtClean="0">
                <a:solidFill>
                  <a:schemeClr val="dk1"/>
                </a:solidFill>
                <a:effectLst/>
                <a:latin typeface="Calibri"/>
                <a:ea typeface="Calibri"/>
                <a:cs typeface="Calibri"/>
                <a:sym typeface="Calibri"/>
              </a:rPr>
              <a:t>Slide 6: Interim Training Requirements (Facilitator 1)</a:t>
            </a:r>
            <a:endParaRPr lang="en-US" sz="1200" b="0" i="0" u="none" strike="noStrike" cap="none" dirty="0" smtClean="0">
              <a:solidFill>
                <a:schemeClr val="dk1"/>
              </a:solidFill>
              <a:effectLst/>
              <a:latin typeface="Calibri"/>
              <a:ea typeface="Calibri"/>
              <a:cs typeface="Calibri"/>
              <a:sym typeface="Calibri"/>
            </a:endParaRPr>
          </a:p>
          <a:p>
            <a:pPr marL="511175" indent="-511175">
              <a:spcAft>
                <a:spcPts val="600"/>
              </a:spcAft>
              <a:defRPr/>
            </a:pPr>
            <a:endParaRPr lang="en-US" dirty="0" smtClean="0">
              <a:solidFill>
                <a:schemeClr val="tx1">
                  <a:lumMod val="50000"/>
                </a:schemeClr>
              </a:solidFill>
            </a:endParaRPr>
          </a:p>
          <a:p>
            <a:pPr marL="511175" indent="-511175">
              <a:spcAft>
                <a:spcPts val="600"/>
              </a:spcAft>
              <a:defRPr/>
            </a:pPr>
            <a:r>
              <a:rPr lang="en-US" dirty="0" smtClean="0">
                <a:solidFill>
                  <a:schemeClr val="tx1">
                    <a:lumMod val="50000"/>
                  </a:schemeClr>
                </a:solidFill>
              </a:rPr>
              <a:t>Interim Assessment Training Requirements</a:t>
            </a:r>
            <a:endParaRPr lang="en-US" sz="1200" dirty="0">
              <a:solidFill>
                <a:schemeClr val="tx1">
                  <a:lumMod val="50000"/>
                </a:schemeClr>
              </a:solidFill>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62F857-D868-4C65-A245-D641143B2E59}" type="slidenum">
              <a:rPr lang="en-US" altLang="en-US"/>
              <a:pPr eaLnBrk="1" hangingPunct="1">
                <a:spcBef>
                  <a:spcPct val="0"/>
                </a:spcBef>
              </a:pPr>
              <a:t>6</a:t>
            </a:fld>
            <a:endParaRPr lang="en-US" altLang="en-US"/>
          </a:p>
        </p:txBody>
      </p:sp>
    </p:spTree>
    <p:extLst>
      <p:ext uri="{BB962C8B-B14F-4D97-AF65-F5344CB8AC3E}">
        <p14:creationId xmlns:p14="http://schemas.microsoft.com/office/powerpoint/2010/main" val="502916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dcad2003d_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dcad2003d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i="0" u="none" strike="noStrike" cap="none" dirty="0" smtClean="0">
                <a:solidFill>
                  <a:schemeClr val="dk1"/>
                </a:solidFill>
                <a:effectLst/>
                <a:latin typeface="Calibri"/>
                <a:ea typeface="Calibri"/>
                <a:cs typeface="Calibri"/>
                <a:sym typeface="Calibri"/>
              </a:rPr>
              <a:t>Slide 7: Interim Training Requirements (Facilitator 1)</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ODE has made this system available to all Oregon educators, however, the decision to allow educators access to the interim assessments is determined by their district. Either their District Testing Coordinator or their local School Testing Coordinator must activate the interim assessment system for educators.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Users will not be able to administer the interim assessments if the Test Group permission is not assigned to their TA user account.</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pPr lvl="0"/>
            <a:r>
              <a:rPr lang="en-US" sz="1200" b="0" i="0" u="none" strike="noStrike" cap="none" dirty="0" smtClean="0">
                <a:solidFill>
                  <a:schemeClr val="dk1"/>
                </a:solidFill>
                <a:effectLst/>
                <a:latin typeface="Calibri"/>
                <a:ea typeface="Calibri"/>
                <a:cs typeface="Calibri"/>
                <a:sym typeface="Calibri"/>
              </a:rPr>
              <a:t>Module 8 - Interims: Remote Administration and Test Security</a:t>
            </a:r>
          </a:p>
          <a:p>
            <a:pPr lvl="1"/>
            <a:r>
              <a:rPr lang="en-US" sz="1200" b="0" i="0" u="sng" strike="noStrike" cap="none" dirty="0" smtClean="0">
                <a:solidFill>
                  <a:schemeClr val="dk1"/>
                </a:solidFill>
                <a:effectLst/>
                <a:latin typeface="Calibri"/>
                <a:ea typeface="Calibri"/>
                <a:cs typeface="Calibri"/>
                <a:sym typeface="Calibri"/>
                <a:hlinkClick r:id="rId3"/>
              </a:rPr>
              <a:t>Facilitation Guide​</a:t>
            </a:r>
            <a:r>
              <a:rPr lang="en-US" sz="1200" b="0" i="0" u="none" strike="noStrike" cap="none" dirty="0" smtClean="0">
                <a:solidFill>
                  <a:schemeClr val="dk1"/>
                </a:solidFill>
                <a:effectLst/>
                <a:latin typeface="Calibri"/>
                <a:ea typeface="Calibri"/>
                <a:cs typeface="Calibri"/>
                <a:sym typeface="Calibri"/>
              </a:rPr>
              <a:t>​​, </a:t>
            </a:r>
            <a:r>
              <a:rPr lang="en-US" sz="1200" b="0" i="0" u="sng" strike="noStrike" cap="none" dirty="0" err="1" smtClean="0">
                <a:solidFill>
                  <a:schemeClr val="dk1"/>
                </a:solidFill>
                <a:effectLst/>
                <a:latin typeface="Calibri"/>
                <a:ea typeface="Calibri"/>
                <a:cs typeface="Calibri"/>
                <a:sym typeface="Calibri"/>
                <a:hlinkClick r:id="rId4"/>
              </a:rPr>
              <a:t>Powe</a:t>
            </a:r>
            <a:r>
              <a:rPr lang="en-US" sz="1200" b="0" i="0" u="sng" strike="noStrike" cap="none" dirty="0" smtClean="0">
                <a:solidFill>
                  <a:schemeClr val="dk1"/>
                </a:solidFill>
                <a:effectLst/>
                <a:latin typeface="Calibri"/>
                <a:ea typeface="Calibri"/>
                <a:cs typeface="Calibri"/>
                <a:sym typeface="Calibri"/>
                <a:hlinkClick r:id="rId4"/>
              </a:rPr>
              <a:t>​</a:t>
            </a:r>
            <a:r>
              <a:rPr lang="en-US" sz="1200" b="0" i="0" u="sng" strike="noStrike" cap="none" dirty="0" err="1" smtClean="0">
                <a:solidFill>
                  <a:schemeClr val="dk1"/>
                </a:solidFill>
                <a:effectLst/>
                <a:latin typeface="Calibri"/>
                <a:ea typeface="Calibri"/>
                <a:cs typeface="Calibri"/>
                <a:sym typeface="Calibri"/>
                <a:hlinkClick r:id="rId4"/>
              </a:rPr>
              <a:t>rPoint</a:t>
            </a:r>
            <a:r>
              <a:rPr lang="en-US" sz="1200" b="0" i="0" u="none" strike="noStrike" cap="none" dirty="0" smtClean="0">
                <a:solidFill>
                  <a:schemeClr val="dk1"/>
                </a:solidFill>
                <a:effectLst/>
                <a:latin typeface="Calibri"/>
                <a:ea typeface="Calibri"/>
                <a:cs typeface="Calibri"/>
                <a:sym typeface="Calibri"/>
              </a:rPr>
              <a:t> and </a:t>
            </a:r>
            <a:r>
              <a:rPr lang="en-US" sz="1200" b="0" i="0" u="sng" strike="noStrike" cap="none" dirty="0" smtClean="0">
                <a:solidFill>
                  <a:schemeClr val="dk1"/>
                </a:solidFill>
                <a:effectLst/>
                <a:latin typeface="Calibri"/>
                <a:ea typeface="Calibri"/>
                <a:cs typeface="Calibri"/>
                <a:sym typeface="Calibri"/>
                <a:hlinkClick r:id="rId5"/>
              </a:rPr>
              <a:t>PowerPoint with Audio​ </a:t>
            </a:r>
            <a:r>
              <a:rPr lang="en-US" sz="1200" b="0" i="0" u="none" strike="noStrike" cap="none" dirty="0" smtClean="0">
                <a:solidFill>
                  <a:schemeClr val="dk1"/>
                </a:solidFill>
                <a:effectLst/>
                <a:latin typeface="Calibri"/>
                <a:ea typeface="Calibri"/>
                <a:cs typeface="Calibri"/>
                <a:sym typeface="Calibri"/>
              </a:rPr>
              <a:t>​</a:t>
            </a:r>
          </a:p>
          <a:p>
            <a:r>
              <a:rPr lang="en-US" sz="1200" b="0" i="0" u="none" strike="noStrike" cap="none" dirty="0" smtClean="0">
                <a:solidFill>
                  <a:schemeClr val="dk1"/>
                </a:solidFill>
                <a:effectLst/>
                <a:latin typeface="Calibri"/>
                <a:ea typeface="Calibri"/>
                <a:cs typeface="Calibri"/>
                <a:sym typeface="Calibri"/>
              </a:rPr>
              <a:t> </a:t>
            </a:r>
          </a:p>
          <a:p>
            <a:endParaRPr lang="en-US" sz="1200" b="1" i="0" u="none" strike="noStrike"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747803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dcad2003d_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dcad2003d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i="0" u="none" strike="noStrike" cap="none" dirty="0" smtClean="0">
                <a:solidFill>
                  <a:schemeClr val="dk1"/>
                </a:solidFill>
                <a:effectLst/>
                <a:latin typeface="Calibri"/>
                <a:ea typeface="Calibri"/>
                <a:cs typeface="Calibri"/>
                <a:sym typeface="Calibri"/>
              </a:rPr>
              <a:t>Slide 8: Interim Training Requirements (Facilitator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ODE has worked to reduce the work of our district testing coordinators, and this year we have implemented a roll-over process where educators from last year have already been populated in the OSAS Portal TIDE Account and will automatically have access to the Tools for Teachers resources, which launched on September 30, 2020. </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Therefore, [</a:t>
            </a:r>
            <a:r>
              <a:rPr lang="en-US" sz="1200" b="0" i="1" u="none" strike="noStrike" cap="none" dirty="0" smtClean="0">
                <a:solidFill>
                  <a:schemeClr val="dk1"/>
                </a:solidFill>
                <a:effectLst/>
                <a:latin typeface="Calibri"/>
                <a:ea typeface="Calibri"/>
                <a:cs typeface="Calibri"/>
                <a:sym typeface="Calibri"/>
              </a:rPr>
              <a:t>Click</a:t>
            </a:r>
            <a:r>
              <a:rPr lang="en-US" sz="1200" b="0" i="1" u="none" strike="noStrike" cap="none" baseline="0" dirty="0" smtClean="0">
                <a:solidFill>
                  <a:schemeClr val="dk1"/>
                </a:solidFill>
                <a:effectLst/>
                <a:latin typeface="Calibri"/>
                <a:ea typeface="Calibri"/>
                <a:cs typeface="Calibri"/>
                <a:sym typeface="Calibri"/>
              </a:rPr>
              <a:t> Animation]</a:t>
            </a:r>
            <a:r>
              <a:rPr lang="en-US" sz="1200" b="0" i="0" u="none" strike="noStrike" cap="none" dirty="0" smtClean="0">
                <a:solidFill>
                  <a:schemeClr val="dk1"/>
                </a:solidFill>
                <a:effectLst/>
                <a:latin typeface="Calibri"/>
                <a:ea typeface="Calibri"/>
                <a:cs typeface="Calibri"/>
                <a:sym typeface="Calibri"/>
              </a:rPr>
              <a:t> if you were an educators who completed the 2019-20 TA requirements, you would only need to provide evidence they have completed Module 8 - Interim Assessment Remote Administration and Test Security in order for the Interim Assessment test group to be assigned.</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However, [</a:t>
            </a:r>
            <a:r>
              <a:rPr lang="en-US" sz="1200" b="0" i="1" u="none" strike="noStrike" cap="none" dirty="0" smtClean="0">
                <a:solidFill>
                  <a:schemeClr val="dk1"/>
                </a:solidFill>
                <a:effectLst/>
                <a:latin typeface="Calibri"/>
                <a:ea typeface="Calibri"/>
                <a:cs typeface="Calibri"/>
                <a:sym typeface="Calibri"/>
              </a:rPr>
              <a:t>Click</a:t>
            </a:r>
            <a:r>
              <a:rPr lang="en-US" sz="1200" b="0" i="1" u="none" strike="noStrike" cap="none" baseline="0" dirty="0" smtClean="0">
                <a:solidFill>
                  <a:schemeClr val="dk1"/>
                </a:solidFill>
                <a:effectLst/>
                <a:latin typeface="Calibri"/>
                <a:ea typeface="Calibri"/>
                <a:cs typeface="Calibri"/>
                <a:sym typeface="Calibri"/>
              </a:rPr>
              <a:t> Animation]</a:t>
            </a:r>
            <a:r>
              <a:rPr lang="en-US" sz="1200" b="0" i="0" u="none" strike="noStrike" cap="none" dirty="0" smtClean="0">
                <a:solidFill>
                  <a:schemeClr val="dk1"/>
                </a:solidFill>
                <a:effectLst/>
                <a:latin typeface="Calibri"/>
                <a:ea typeface="Calibri"/>
                <a:cs typeface="Calibri"/>
                <a:sym typeface="Calibri"/>
              </a:rPr>
              <a:t> if an educator did not have a TA user account from the 2019-20 instructional year or  if the educator has transitioned to a new district which is different from last year. </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a:t>
            </a:r>
            <a:r>
              <a:rPr lang="en-US" sz="1200" b="0" i="1" u="none" strike="noStrike" cap="none" dirty="0" smtClean="0">
                <a:solidFill>
                  <a:schemeClr val="dk1"/>
                </a:solidFill>
                <a:effectLst/>
                <a:latin typeface="Calibri"/>
                <a:ea typeface="Calibri"/>
                <a:cs typeface="Calibri"/>
                <a:sym typeface="Calibri"/>
              </a:rPr>
              <a:t>Click</a:t>
            </a:r>
            <a:r>
              <a:rPr lang="en-US" sz="1200" b="0" i="1" u="none" strike="noStrike" cap="none" baseline="0" dirty="0" smtClean="0">
                <a:solidFill>
                  <a:schemeClr val="dk1"/>
                </a:solidFill>
                <a:effectLst/>
                <a:latin typeface="Calibri"/>
                <a:ea typeface="Calibri"/>
                <a:cs typeface="Calibri"/>
                <a:sym typeface="Calibri"/>
              </a:rPr>
              <a:t> Animation]</a:t>
            </a:r>
            <a:r>
              <a:rPr lang="en-US" sz="1200" b="0" i="0" u="none" strike="noStrike" cap="none" dirty="0" smtClean="0">
                <a:solidFill>
                  <a:schemeClr val="dk1"/>
                </a:solidFill>
                <a:effectLst/>
                <a:latin typeface="Calibri"/>
                <a:ea typeface="Calibri"/>
                <a:cs typeface="Calibri"/>
                <a:sym typeface="Calibri"/>
              </a:rPr>
              <a:t> They must complete the reading requirements in Table 5 of the Test Administration Manual and also complete training modules 2, 3, and 4. </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Once</a:t>
            </a:r>
            <a:r>
              <a:rPr lang="en-US" sz="1200" b="0" i="0" u="none" strike="noStrike" cap="none" baseline="0" dirty="0" smtClean="0">
                <a:solidFill>
                  <a:schemeClr val="dk1"/>
                </a:solidFill>
                <a:effectLst/>
                <a:latin typeface="Calibri"/>
                <a:ea typeface="Calibri"/>
                <a:cs typeface="Calibri"/>
                <a:sym typeface="Calibri"/>
              </a:rPr>
              <a:t> these requirements had been fulfilled </a:t>
            </a:r>
            <a:r>
              <a:rPr lang="en-US" sz="1200" b="0" i="0" u="none" strike="noStrike" cap="none" dirty="0" smtClean="0">
                <a:solidFill>
                  <a:schemeClr val="dk1"/>
                </a:solidFill>
                <a:effectLst/>
                <a:latin typeface="Calibri"/>
                <a:ea typeface="Calibri"/>
                <a:cs typeface="Calibri"/>
                <a:sym typeface="Calibri"/>
              </a:rPr>
              <a:t>[</a:t>
            </a:r>
            <a:r>
              <a:rPr lang="en-US" sz="1200" b="0" i="1" u="none" strike="noStrike" cap="none" dirty="0" smtClean="0">
                <a:solidFill>
                  <a:schemeClr val="dk1"/>
                </a:solidFill>
                <a:effectLst/>
                <a:latin typeface="Calibri"/>
                <a:ea typeface="Calibri"/>
                <a:cs typeface="Calibri"/>
                <a:sym typeface="Calibri"/>
              </a:rPr>
              <a:t>Click</a:t>
            </a:r>
            <a:r>
              <a:rPr lang="en-US" sz="1200" b="0" i="1" u="none" strike="noStrike" cap="none" baseline="0" dirty="0" smtClean="0">
                <a:solidFill>
                  <a:schemeClr val="dk1"/>
                </a:solidFill>
                <a:effectLst/>
                <a:latin typeface="Calibri"/>
                <a:ea typeface="Calibri"/>
                <a:cs typeface="Calibri"/>
                <a:sym typeface="Calibri"/>
              </a:rPr>
              <a:t> Animation]</a:t>
            </a:r>
            <a:r>
              <a:rPr lang="en-US" sz="1200" b="0" i="0" u="none" strike="noStrike" cap="none" dirty="0" smtClean="0">
                <a:solidFill>
                  <a:schemeClr val="dk1"/>
                </a:solidFill>
                <a:effectLst/>
                <a:latin typeface="Calibri"/>
                <a:ea typeface="Calibri"/>
                <a:cs typeface="Calibri"/>
                <a:sym typeface="Calibri"/>
              </a:rPr>
              <a:t> </a:t>
            </a:r>
            <a:r>
              <a:rPr lang="en-US" sz="1200" b="0" i="0" u="none" strike="noStrike" cap="none" baseline="0" dirty="0" smtClean="0">
                <a:solidFill>
                  <a:schemeClr val="dk1"/>
                </a:solidFill>
                <a:effectLst/>
                <a:latin typeface="Calibri"/>
                <a:ea typeface="Calibri"/>
                <a:cs typeface="Calibri"/>
                <a:sym typeface="Calibri"/>
              </a:rPr>
              <a:t> the final step would be </a:t>
            </a:r>
            <a:r>
              <a:rPr lang="en-US" sz="1200" b="0" i="0" u="none" strike="noStrike" cap="none" dirty="0" smtClean="0">
                <a:solidFill>
                  <a:schemeClr val="dk1"/>
                </a:solidFill>
                <a:effectLst/>
                <a:latin typeface="Calibri"/>
                <a:ea typeface="Calibri"/>
                <a:cs typeface="Calibri"/>
                <a:sym typeface="Calibri"/>
              </a:rPr>
              <a:t>completing Module 8</a:t>
            </a:r>
            <a:r>
              <a:rPr lang="en-US" sz="1200" b="0" i="0" u="none" strike="noStrike" cap="none" baseline="0" dirty="0" smtClean="0">
                <a:solidFill>
                  <a:schemeClr val="dk1"/>
                </a:solidFill>
                <a:effectLst/>
                <a:latin typeface="Calibri"/>
                <a:ea typeface="Calibri"/>
                <a:cs typeface="Calibri"/>
                <a:sym typeface="Calibri"/>
              </a:rPr>
              <a:t> to have the interim assessment test group assigned. </a:t>
            </a:r>
            <a:r>
              <a:rPr lang="en-US" sz="1200" b="0" i="0" u="none" strike="noStrike" cap="none" dirty="0" smtClean="0">
                <a:solidFill>
                  <a:schemeClr val="dk1"/>
                </a:solidFill>
                <a:effectLst/>
                <a:latin typeface="Calibri"/>
                <a:ea typeface="Calibri"/>
                <a:cs typeface="Calibri"/>
                <a:sym typeface="Calibri"/>
              </a:rPr>
              <a:t> </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Note</a:t>
            </a:r>
            <a:r>
              <a:rPr lang="en-US" sz="1200" b="0" i="0" u="none" strike="noStrike" cap="none" dirty="0" smtClean="0">
                <a:solidFill>
                  <a:schemeClr val="dk1"/>
                </a:solidFill>
                <a:effectLst/>
                <a:latin typeface="Calibri"/>
                <a:ea typeface="Calibri"/>
                <a:cs typeface="Calibri"/>
                <a:sym typeface="Calibri"/>
              </a:rPr>
              <a:t> These training modules have already been updated for the 2020 -21 instructional year, and have been </a:t>
            </a:r>
            <a:r>
              <a:rPr lang="en-US" sz="1200" b="0" i="0" u="none" strike="noStrike" cap="none" dirty="0" err="1" smtClean="0">
                <a:solidFill>
                  <a:schemeClr val="dk1"/>
                </a:solidFill>
                <a:effectLst/>
                <a:latin typeface="Calibri"/>
                <a:ea typeface="Calibri"/>
                <a:cs typeface="Calibri"/>
                <a:sym typeface="Calibri"/>
              </a:rPr>
              <a:t>beed</a:t>
            </a:r>
            <a:r>
              <a:rPr lang="en-US" sz="1200" b="0" i="0" u="none" strike="noStrike" cap="none" dirty="0" smtClean="0">
                <a:solidFill>
                  <a:schemeClr val="dk1"/>
                </a:solidFill>
                <a:effectLst/>
                <a:latin typeface="Calibri"/>
                <a:ea typeface="Calibri"/>
                <a:cs typeface="Calibri"/>
                <a:sym typeface="Calibri"/>
              </a:rPr>
              <a:t> posted to the ODE Training web</a:t>
            </a:r>
            <a:r>
              <a:rPr lang="en-US" sz="1200" b="0" i="0" u="none" strike="noStrike" cap="none" baseline="0" dirty="0" smtClean="0">
                <a:solidFill>
                  <a:schemeClr val="dk1"/>
                </a:solidFill>
                <a:effectLst/>
                <a:latin typeface="Calibri"/>
                <a:ea typeface="Calibri"/>
                <a:cs typeface="Calibri"/>
                <a:sym typeface="Calibri"/>
              </a:rPr>
              <a:t> page.</a:t>
            </a:r>
            <a:endParaRPr lang="en-US" sz="1200" b="0" i="0" u="none" strike="noStrike" cap="none" dirty="0" smtClean="0">
              <a:solidFill>
                <a:schemeClr val="dk1"/>
              </a:solidFill>
              <a:effectLst/>
              <a:latin typeface="Calibri"/>
              <a:ea typeface="Calibri"/>
              <a:cs typeface="Calibri"/>
              <a:sym typeface="Calibri"/>
            </a:endParaRP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Resources:</a:t>
            </a:r>
          </a:p>
          <a:p>
            <a:pPr lvl="0"/>
            <a:r>
              <a:rPr lang="en-US" sz="1200" b="0" i="0" u="none" strike="noStrike" cap="none" dirty="0" smtClean="0">
                <a:solidFill>
                  <a:schemeClr val="dk1"/>
                </a:solidFill>
                <a:effectLst/>
                <a:latin typeface="Calibri"/>
                <a:ea typeface="Calibri"/>
                <a:cs typeface="Calibri"/>
                <a:sym typeface="Calibri"/>
              </a:rPr>
              <a:t>Module 8 - Interims: Remote Administration and Test Security</a:t>
            </a:r>
          </a:p>
          <a:p>
            <a:pPr lvl="1"/>
            <a:r>
              <a:rPr lang="en-US" sz="1200" b="0" i="0" u="sng" strike="noStrike" cap="none" dirty="0" smtClean="0">
                <a:solidFill>
                  <a:schemeClr val="dk1"/>
                </a:solidFill>
                <a:effectLst/>
                <a:latin typeface="Calibri"/>
                <a:ea typeface="Calibri"/>
                <a:cs typeface="Calibri"/>
                <a:sym typeface="Calibri"/>
                <a:hlinkClick r:id="rId3"/>
              </a:rPr>
              <a:t>Facilitation Guide​</a:t>
            </a:r>
            <a:r>
              <a:rPr lang="en-US" sz="1200" b="0" i="0" u="none" strike="noStrike" cap="none" dirty="0" smtClean="0">
                <a:solidFill>
                  <a:schemeClr val="dk1"/>
                </a:solidFill>
                <a:effectLst/>
                <a:latin typeface="Calibri"/>
                <a:ea typeface="Calibri"/>
                <a:cs typeface="Calibri"/>
                <a:sym typeface="Calibri"/>
              </a:rPr>
              <a:t>​​, </a:t>
            </a:r>
            <a:r>
              <a:rPr lang="en-US" sz="1200" b="0" i="0" u="sng" strike="noStrike" cap="none" dirty="0" err="1" smtClean="0">
                <a:solidFill>
                  <a:schemeClr val="dk1"/>
                </a:solidFill>
                <a:effectLst/>
                <a:latin typeface="Calibri"/>
                <a:ea typeface="Calibri"/>
                <a:cs typeface="Calibri"/>
                <a:sym typeface="Calibri"/>
                <a:hlinkClick r:id="rId4"/>
              </a:rPr>
              <a:t>Powe</a:t>
            </a:r>
            <a:r>
              <a:rPr lang="en-US" sz="1200" b="0" i="0" u="sng" strike="noStrike" cap="none" dirty="0" smtClean="0">
                <a:solidFill>
                  <a:schemeClr val="dk1"/>
                </a:solidFill>
                <a:effectLst/>
                <a:latin typeface="Calibri"/>
                <a:ea typeface="Calibri"/>
                <a:cs typeface="Calibri"/>
                <a:sym typeface="Calibri"/>
                <a:hlinkClick r:id="rId4"/>
              </a:rPr>
              <a:t>​</a:t>
            </a:r>
            <a:r>
              <a:rPr lang="en-US" sz="1200" b="0" i="0" u="sng" strike="noStrike" cap="none" dirty="0" err="1" smtClean="0">
                <a:solidFill>
                  <a:schemeClr val="dk1"/>
                </a:solidFill>
                <a:effectLst/>
                <a:latin typeface="Calibri"/>
                <a:ea typeface="Calibri"/>
                <a:cs typeface="Calibri"/>
                <a:sym typeface="Calibri"/>
                <a:hlinkClick r:id="rId4"/>
              </a:rPr>
              <a:t>rPoint</a:t>
            </a:r>
            <a:r>
              <a:rPr lang="en-US" sz="1200" b="0" i="0" u="none" strike="noStrike" cap="none" dirty="0" smtClean="0">
                <a:solidFill>
                  <a:schemeClr val="dk1"/>
                </a:solidFill>
                <a:effectLst/>
                <a:latin typeface="Calibri"/>
                <a:ea typeface="Calibri"/>
                <a:cs typeface="Calibri"/>
                <a:sym typeface="Calibri"/>
              </a:rPr>
              <a:t> and </a:t>
            </a:r>
            <a:r>
              <a:rPr lang="en-US" sz="1200" b="0" i="0" u="sng" strike="noStrike" cap="none" dirty="0" smtClean="0">
                <a:solidFill>
                  <a:schemeClr val="dk1"/>
                </a:solidFill>
                <a:effectLst/>
                <a:latin typeface="Calibri"/>
                <a:ea typeface="Calibri"/>
                <a:cs typeface="Calibri"/>
                <a:sym typeface="Calibri"/>
                <a:hlinkClick r:id="rId5"/>
              </a:rPr>
              <a:t>PowerPoint with Audio​ </a:t>
            </a:r>
            <a:r>
              <a:rPr lang="en-US" sz="1200" b="0" i="0" u="none" strike="noStrike" cap="none" dirty="0" smtClean="0">
                <a:solidFill>
                  <a:schemeClr val="dk1"/>
                </a:solidFill>
                <a:effectLst/>
                <a:latin typeface="Calibri"/>
                <a:ea typeface="Calibri"/>
                <a:cs typeface="Calibri"/>
                <a:sym typeface="Calibri"/>
              </a:rPr>
              <a:t>​</a:t>
            </a:r>
          </a:p>
          <a:p>
            <a:r>
              <a:rPr lang="en-US" sz="1200" b="0" i="0" u="none" strike="noStrike" cap="none" dirty="0" smtClean="0">
                <a:solidFill>
                  <a:schemeClr val="dk1"/>
                </a:solidFill>
                <a:effectLst/>
                <a:latin typeface="Calibri"/>
                <a:ea typeface="Calibri"/>
                <a:cs typeface="Calibri"/>
                <a:sym typeface="Calibri"/>
              </a:rPr>
              <a:t> </a:t>
            </a:r>
          </a:p>
          <a:p>
            <a:r>
              <a:rPr lang="en-US" dirty="0" smtClean="0">
                <a:hlinkClick r:id="rId6"/>
              </a:rPr>
              <a:t>Test </a:t>
            </a:r>
            <a:r>
              <a:rPr lang="en-US" dirty="0" err="1" smtClean="0">
                <a:hlinkClick r:id="rId6"/>
              </a:rPr>
              <a:t>Administr</a:t>
            </a:r>
            <a:r>
              <a:rPr lang="en-US" dirty="0" smtClean="0">
                <a:hlinkClick r:id="rId6"/>
              </a:rPr>
              <a:t>​</a:t>
            </a:r>
            <a:r>
              <a:rPr lang="en-US" dirty="0" err="1" smtClean="0">
                <a:hlinkClick r:id="rId6"/>
              </a:rPr>
              <a:t>ation</a:t>
            </a:r>
            <a:r>
              <a:rPr lang="en-US" dirty="0" smtClean="0">
                <a:hlinkClick r:id="rId6"/>
              </a:rPr>
              <a:t> Manual ​</a:t>
            </a:r>
            <a:r>
              <a:rPr lang="en-US" dirty="0" smtClean="0"/>
              <a:t>(Updated 10/06/20)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sng" strike="noStrike" cap="none" dirty="0" smtClean="0">
                <a:solidFill>
                  <a:schemeClr val="dk1"/>
                </a:solidFill>
                <a:effectLst/>
                <a:latin typeface="Calibri"/>
                <a:ea typeface="Calibri"/>
                <a:cs typeface="Calibri"/>
                <a:sym typeface="Calibri"/>
                <a:hlinkClick r:id="rId7"/>
              </a:rPr>
              <a:t>Assessment Training Materials</a:t>
            </a:r>
            <a:endParaRPr lang="en-US" sz="1200" b="0" i="0" u="none" strike="noStrike" cap="none" dirty="0">
              <a:solidFill>
                <a:schemeClr val="dk1"/>
              </a:solidFill>
              <a:effectLst/>
              <a:latin typeface="Calibri"/>
              <a:ea typeface="Calibri"/>
              <a:cs typeface="Calibri"/>
              <a:sym typeface="Calibri"/>
            </a:endParaRPr>
          </a:p>
        </p:txBody>
      </p:sp>
    </p:spTree>
    <p:extLst>
      <p:ext uri="{BB962C8B-B14F-4D97-AF65-F5344CB8AC3E}">
        <p14:creationId xmlns:p14="http://schemas.microsoft.com/office/powerpoint/2010/main" val="1724675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Slide 9: Student Access</a:t>
            </a:r>
            <a:r>
              <a:rPr lang="en-US" sz="1200" b="1" i="0" u="none" strike="noStrike" cap="none" baseline="0" dirty="0" smtClean="0">
                <a:solidFill>
                  <a:schemeClr val="dk1"/>
                </a:solidFill>
                <a:effectLst/>
                <a:latin typeface="Calibri"/>
                <a:ea typeface="Calibri"/>
                <a:cs typeface="Calibri"/>
                <a:sym typeface="Calibri"/>
              </a:rPr>
              <a:t> to the Interim Assessments</a:t>
            </a:r>
            <a:r>
              <a:rPr lang="en-US" sz="1200" b="1" i="0" u="none" strike="noStrike" cap="none" dirty="0" smtClean="0">
                <a:solidFill>
                  <a:schemeClr val="dk1"/>
                </a:solidFill>
                <a:effectLst/>
                <a:latin typeface="Calibri"/>
                <a:ea typeface="Calibri"/>
                <a:cs typeface="Calibri"/>
                <a:sym typeface="Calibri"/>
              </a:rPr>
              <a:t> (Facilitator 1)</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indent="-457200">
              <a:lnSpc>
                <a:spcPct val="115000"/>
              </a:lnSpc>
              <a:spcBef>
                <a:spcPts val="0"/>
              </a:spcBef>
              <a:buSzPts val="2800"/>
            </a:pPr>
            <a:r>
              <a:rPr lang="en-US" b="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As a reminder, educators </a:t>
            </a:r>
            <a:r>
              <a:rPr lang="en-US" b="1" u="sng"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must</a:t>
            </a:r>
            <a:r>
              <a:rPr lang="en-US" b="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have their own OSAS Portal user account to access interim assessments and data. </a:t>
            </a:r>
          </a:p>
          <a:p>
            <a:pPr indent="-457200">
              <a:lnSpc>
                <a:spcPct val="115000"/>
              </a:lnSpc>
              <a:spcBef>
                <a:spcPts val="0"/>
              </a:spcBef>
              <a:buSzPts val="2800"/>
            </a:pPr>
            <a:endParaRPr lang="en-US" b="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indent="-457200">
              <a:lnSpc>
                <a:spcPct val="115000"/>
              </a:lnSpc>
              <a:spcBef>
                <a:spcPts val="0"/>
              </a:spcBef>
              <a:buSzPts val="2800"/>
            </a:pPr>
            <a:r>
              <a:rPr lang="en-US" b="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We</a:t>
            </a:r>
            <a:r>
              <a:rPr lang="en-US" b="0"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recognize some schools have historically had a single test administrator who has administered summative assessments, the interim assessments are meant to empower teachers to modify instruction as needed based on the needs of the students. Therefore individual user accounts are the best approach to empower classroom educators.</a:t>
            </a:r>
            <a:endParaRPr lang="en-US" b="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indent="-457200">
              <a:lnSpc>
                <a:spcPct val="115000"/>
              </a:lnSpc>
              <a:spcBef>
                <a:spcPts val="0"/>
              </a:spcBef>
              <a:buSzPts val="2800"/>
            </a:pPr>
            <a:endParaRPr lang="en-US" sz="120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457200" marR="0" lvl="0" indent="-457200" algn="l" defTabSz="914400" rtl="0" eaLnBrk="1" fontAlgn="auto" latinLnBrk="0" hangingPunct="1">
              <a:lnSpc>
                <a:spcPct val="115000"/>
              </a:lnSpc>
              <a:spcBef>
                <a:spcPts val="0"/>
              </a:spcBef>
              <a:spcAft>
                <a:spcPts val="0"/>
              </a:spcAft>
              <a:buClr>
                <a:srgbClr val="000000"/>
              </a:buClr>
              <a:buSzPts val="2800"/>
              <a:buFont typeface="Arial"/>
              <a:buNone/>
              <a:tabLst/>
              <a:defRPr/>
            </a:pPr>
            <a:r>
              <a:rPr lang="en-US" sz="1200" b="0" i="1" u="none" strike="noStrike" cap="none" dirty="0" smtClean="0">
                <a:solidFill>
                  <a:schemeClr val="dk1"/>
                </a:solidFill>
                <a:effectLst/>
                <a:latin typeface="Calibri"/>
                <a:ea typeface="Calibri"/>
                <a:cs typeface="Calibri"/>
                <a:sym typeface="Calibri"/>
              </a:rPr>
              <a:t>[Click Animation]</a:t>
            </a:r>
          </a:p>
          <a:p>
            <a:pPr marL="457200" marR="0" lvl="0" indent="-457200" algn="l" defTabSz="914400" rtl="0" eaLnBrk="1" fontAlgn="auto" latinLnBrk="0" hangingPunct="1">
              <a:lnSpc>
                <a:spcPct val="115000"/>
              </a:lnSpc>
              <a:spcBef>
                <a:spcPts val="0"/>
              </a:spcBef>
              <a:spcAft>
                <a:spcPts val="0"/>
              </a:spcAft>
              <a:buClr>
                <a:srgbClr val="000000"/>
              </a:buClr>
              <a:buSzPts val="2800"/>
              <a:buFont typeface="Arial"/>
              <a:buNone/>
              <a:tabLst/>
              <a:defRPr/>
            </a:pPr>
            <a:endParaRPr lang="en-US" sz="1200" b="0" i="0" u="none" strike="noStrike" cap="none" dirty="0" smtClean="0">
              <a:solidFill>
                <a:schemeClr val="dk1"/>
              </a:solidFill>
              <a:effectLst/>
              <a:latin typeface="Calibri"/>
              <a:ea typeface="Calibri"/>
              <a:cs typeface="Calibri"/>
              <a:sym typeface="Calibri"/>
            </a:endParaRPr>
          </a:p>
          <a:p>
            <a:pPr indent="-457200">
              <a:lnSpc>
                <a:spcPct val="115000"/>
              </a:lnSpc>
              <a:spcBef>
                <a:spcPts val="0"/>
              </a:spcBef>
              <a:buSzPts val="2800"/>
            </a:pPr>
            <a:r>
              <a:rPr lang="en-US" baseline="0"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The use of rosters provide further support and flexibility in the interim assessment system. As you will see in some upcoming slides, rosters provide educators an additional layer in the central reporting system to view additional school/roster reports. Again this will be addressed in the coming slides. </a:t>
            </a:r>
            <a:endParaRPr lang="en-US" dirty="0" smtClean="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0" lvl="0" indent="0" algn="l" rtl="0">
              <a:lnSpc>
                <a:spcPct val="100000"/>
              </a:lnSpc>
              <a:spcBef>
                <a:spcPts val="0"/>
              </a:spcBef>
              <a:spcAft>
                <a:spcPts val="0"/>
              </a:spcAft>
              <a:buSzPts val="1400"/>
              <a:buNone/>
            </a:pPr>
            <a:endParaRPr lang="en-US" sz="1200" b="0" u="none" dirty="0" smtClean="0"/>
          </a:p>
          <a:p>
            <a:pPr marL="0" lvl="0" indent="0" algn="l" rtl="0">
              <a:lnSpc>
                <a:spcPct val="100000"/>
              </a:lnSpc>
              <a:spcBef>
                <a:spcPts val="0"/>
              </a:spcBef>
              <a:spcAft>
                <a:spcPts val="0"/>
              </a:spcAft>
              <a:buSzPts val="1400"/>
              <a:buNone/>
            </a:pPr>
            <a:endParaRPr sz="1200" b="1"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2767456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g61d6a94471_0_362"/>
          <p:cNvSpPr txBox="1">
            <a:spLocks noGrp="1"/>
          </p:cNvSpPr>
          <p:nvPr>
            <p:ph type="title"/>
          </p:nvPr>
        </p:nvSpPr>
        <p:spPr>
          <a:xfrm>
            <a:off x="628650" y="1998486"/>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g61d6a94471_0_362"/>
          <p:cNvSpPr txBox="1">
            <a:spLocks noGrp="1"/>
          </p:cNvSpPr>
          <p:nvPr>
            <p:ph type="body" idx="1"/>
          </p:nvPr>
        </p:nvSpPr>
        <p:spPr>
          <a:xfrm>
            <a:off x="628650" y="3427255"/>
            <a:ext cx="7886700" cy="2749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22"/>
          <p:cNvPicPr preferRelativeResize="0"/>
          <p:nvPr/>
        </p:nvPicPr>
        <p:blipFill rotWithShape="1">
          <a:blip r:embed="rId3">
            <a:alphaModFix/>
          </a:blip>
          <a:srcRect/>
          <a:stretch/>
        </p:blipFill>
        <p:spPr>
          <a:xfrm>
            <a:off x="-1" y="111581"/>
            <a:ext cx="1714500" cy="669486"/>
          </a:xfrm>
          <a:prstGeom prst="rect">
            <a:avLst/>
          </a:prstGeom>
          <a:noFill/>
          <a:ln>
            <a:noFill/>
          </a:ln>
        </p:spPr>
      </p:pic>
      <p:pic>
        <p:nvPicPr>
          <p:cNvPr id="24" name="Google Shape;24;p22"/>
          <p:cNvPicPr preferRelativeResize="0"/>
          <p:nvPr/>
        </p:nvPicPr>
        <p:blipFill rotWithShape="1">
          <a:blip r:embed="rId3">
            <a:alphaModFix/>
          </a:blip>
          <a:srcRect/>
          <a:stretch/>
        </p:blipFill>
        <p:spPr>
          <a:xfrm>
            <a:off x="-1" y="111581"/>
            <a:ext cx="1714500" cy="669486"/>
          </a:xfrm>
          <a:prstGeom prst="rect">
            <a:avLst/>
          </a:prstGeom>
          <a:noFill/>
          <a:ln>
            <a:noFill/>
          </a:ln>
        </p:spPr>
      </p:pic>
      <p:pic>
        <p:nvPicPr>
          <p:cNvPr id="25" name="Google Shape;25;p22"/>
          <p:cNvPicPr preferRelativeResize="0"/>
          <p:nvPr/>
        </p:nvPicPr>
        <p:blipFill rotWithShape="1">
          <a:blip r:embed="rId3">
            <a:alphaModFix/>
          </a:blip>
          <a:srcRect/>
          <a:stretch/>
        </p:blipFill>
        <p:spPr>
          <a:xfrm>
            <a:off x="-1" y="111581"/>
            <a:ext cx="1714500" cy="669486"/>
          </a:xfrm>
          <a:prstGeom prst="rect">
            <a:avLst/>
          </a:prstGeom>
          <a:noFill/>
          <a:ln>
            <a:noFill/>
          </a:ln>
        </p:spPr>
      </p:pic>
    </p:spTree>
    <p:extLst>
      <p:ext uri="{BB962C8B-B14F-4D97-AF65-F5344CB8AC3E}">
        <p14:creationId xmlns:p14="http://schemas.microsoft.com/office/powerpoint/2010/main" val="2131018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628650" y="199848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76218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p:cSld name="2_Blank">
    <p:bg>
      <p:bgPr>
        <a:blipFill>
          <a:blip r:embed="rId2">
            <a:alphaModFix/>
          </a:blip>
          <a:stretch>
            <a:fillRect/>
          </a:stretch>
        </a:blipFill>
        <a:effectLst/>
      </p:bgPr>
    </p:bg>
    <p:spTree>
      <p:nvGrpSpPr>
        <p:cNvPr id="1" name="Shape 23"/>
        <p:cNvGrpSpPr/>
        <p:nvPr/>
      </p:nvGrpSpPr>
      <p:grpSpPr>
        <a:xfrm>
          <a:off x="0" y="0"/>
          <a:ext cx="0" cy="0"/>
          <a:chOff x="0" y="0"/>
          <a:chExt cx="0" cy="0"/>
        </a:xfrm>
      </p:grpSpPr>
      <p:pic>
        <p:nvPicPr>
          <p:cNvPr id="24" name="Google Shape;24;p39"/>
          <p:cNvPicPr preferRelativeResize="0"/>
          <p:nvPr/>
        </p:nvPicPr>
        <p:blipFill rotWithShape="1">
          <a:blip r:embed="rId3">
            <a:alphaModFix/>
          </a:blip>
          <a:srcRect/>
          <a:stretch/>
        </p:blipFill>
        <p:spPr>
          <a:xfrm>
            <a:off x="-1" y="111581"/>
            <a:ext cx="1714500" cy="669486"/>
          </a:xfrm>
          <a:prstGeom prst="rect">
            <a:avLst/>
          </a:prstGeom>
          <a:noFill/>
          <a:ln>
            <a:noFill/>
          </a:ln>
        </p:spPr>
      </p:pic>
      <p:pic>
        <p:nvPicPr>
          <p:cNvPr id="25" name="Google Shape;25;p39"/>
          <p:cNvPicPr preferRelativeResize="0"/>
          <p:nvPr/>
        </p:nvPicPr>
        <p:blipFill rotWithShape="1">
          <a:blip r:embed="rId3">
            <a:alphaModFix/>
          </a:blip>
          <a:srcRect/>
          <a:stretch/>
        </p:blipFill>
        <p:spPr>
          <a:xfrm>
            <a:off x="-1" y="111581"/>
            <a:ext cx="1714500" cy="669486"/>
          </a:xfrm>
          <a:prstGeom prst="rect">
            <a:avLst/>
          </a:prstGeom>
          <a:noFill/>
          <a:ln>
            <a:noFill/>
          </a:ln>
        </p:spPr>
      </p:pic>
      <p:pic>
        <p:nvPicPr>
          <p:cNvPr id="26" name="Google Shape;26;p39"/>
          <p:cNvPicPr preferRelativeResize="0"/>
          <p:nvPr/>
        </p:nvPicPr>
        <p:blipFill rotWithShape="1">
          <a:blip r:embed="rId3">
            <a:alphaModFix/>
          </a:blip>
          <a:srcRect/>
          <a:stretch/>
        </p:blipFill>
        <p:spPr>
          <a:xfrm>
            <a:off x="-1" y="111581"/>
            <a:ext cx="1714500" cy="669486"/>
          </a:xfrm>
          <a:prstGeom prst="rect">
            <a:avLst/>
          </a:prstGeom>
          <a:noFill/>
          <a:ln>
            <a:noFill/>
          </a:ln>
        </p:spPr>
      </p:pic>
      <p:sp>
        <p:nvSpPr>
          <p:cNvPr id="27" name="Google Shape;27;p39"/>
          <p:cNvSpPr txBox="1">
            <a:spLocks noGrp="1"/>
          </p:cNvSpPr>
          <p:nvPr>
            <p:ph type="title"/>
          </p:nvPr>
        </p:nvSpPr>
        <p:spPr>
          <a:xfrm>
            <a:off x="628650" y="199848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91675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Logo/Title">
  <p:cSld name="Logo/Title">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g61d6a94471_0_359"/>
          <p:cNvSpPr txBox="1">
            <a:spLocks noGrp="1"/>
          </p:cNvSpPr>
          <p:nvPr>
            <p:ph type="title"/>
          </p:nvPr>
        </p:nvSpPr>
        <p:spPr>
          <a:xfrm>
            <a:off x="628650" y="4462480"/>
            <a:ext cx="7886700" cy="13257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Calibri"/>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4" name="Google Shape;74;g61d6a94471_0_359"/>
          <p:cNvPicPr preferRelativeResize="0"/>
          <p:nvPr/>
        </p:nvPicPr>
        <p:blipFill rotWithShape="1">
          <a:blip r:embed="rId3">
            <a:alphaModFix/>
          </a:blip>
          <a:srcRect/>
          <a:stretch/>
        </p:blipFill>
        <p:spPr>
          <a:xfrm>
            <a:off x="3311090" y="678080"/>
            <a:ext cx="4655428" cy="23151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Logo only">
  <p:cSld name="Logo only">
    <p:bg>
      <p:bgPr>
        <a:blipFill>
          <a:blip r:embed="rId2">
            <a:alphaModFix/>
          </a:blip>
          <a:stretch>
            <a:fillRect/>
          </a:stretch>
        </a:blipFill>
        <a:effectLst/>
      </p:bgPr>
    </p:bg>
    <p:spTree>
      <p:nvGrpSpPr>
        <p:cNvPr id="1" name="Shape 78"/>
        <p:cNvGrpSpPr/>
        <p:nvPr/>
      </p:nvGrpSpPr>
      <p:grpSpPr>
        <a:xfrm>
          <a:off x="0" y="0"/>
          <a:ext cx="0" cy="0"/>
          <a:chOff x="0" y="0"/>
          <a:chExt cx="0" cy="0"/>
        </a:xfrm>
      </p:grpSpPr>
      <p:pic>
        <p:nvPicPr>
          <p:cNvPr id="79" name="Google Shape;79;g61d6a94471_0_374"/>
          <p:cNvPicPr preferRelativeResize="0"/>
          <p:nvPr/>
        </p:nvPicPr>
        <p:blipFill rotWithShape="1">
          <a:blip r:embed="rId3">
            <a:alphaModFix/>
          </a:blip>
          <a:srcRect/>
          <a:stretch/>
        </p:blipFill>
        <p:spPr>
          <a:xfrm>
            <a:off x="2257328" y="2326251"/>
            <a:ext cx="4655428" cy="2315174"/>
          </a:xfrm>
          <a:prstGeom prst="rect">
            <a:avLst/>
          </a:prstGeom>
          <a:noFill/>
          <a:ln>
            <a:noFill/>
          </a:ln>
        </p:spPr>
      </p:pic>
      <p:pic>
        <p:nvPicPr>
          <p:cNvPr id="80" name="Google Shape;80;g61d6a94471_0_374"/>
          <p:cNvPicPr preferRelativeResize="0"/>
          <p:nvPr/>
        </p:nvPicPr>
        <p:blipFill rotWithShape="1">
          <a:blip r:embed="rId3">
            <a:alphaModFix/>
          </a:blip>
          <a:srcRect/>
          <a:stretch/>
        </p:blipFill>
        <p:spPr>
          <a:xfrm>
            <a:off x="2257328" y="2326251"/>
            <a:ext cx="4655428" cy="2315174"/>
          </a:xfrm>
          <a:prstGeom prst="rect">
            <a:avLst/>
          </a:prstGeom>
          <a:noFill/>
          <a:ln>
            <a:noFill/>
          </a:ln>
        </p:spPr>
      </p:pic>
      <p:pic>
        <p:nvPicPr>
          <p:cNvPr id="81" name="Google Shape;81;g61d6a94471_0_374"/>
          <p:cNvPicPr preferRelativeResize="0"/>
          <p:nvPr/>
        </p:nvPicPr>
        <p:blipFill rotWithShape="1">
          <a:blip r:embed="rId3">
            <a:alphaModFix/>
          </a:blip>
          <a:srcRect/>
          <a:stretch/>
        </p:blipFill>
        <p:spPr>
          <a:xfrm>
            <a:off x="2257328" y="2326251"/>
            <a:ext cx="4655428" cy="231517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2"/>
        <p:cNvGrpSpPr/>
        <p:nvPr/>
      </p:nvGrpSpPr>
      <p:grpSpPr>
        <a:xfrm>
          <a:off x="0" y="0"/>
          <a:ext cx="0" cy="0"/>
          <a:chOff x="0" y="0"/>
          <a:chExt cx="0" cy="0"/>
        </a:xfrm>
      </p:grpSpPr>
      <p:sp>
        <p:nvSpPr>
          <p:cNvPr id="83" name="Google Shape;83;g61d6a94471_0_378"/>
          <p:cNvSpPr txBox="1">
            <a:spLocks noGrp="1"/>
          </p:cNvSpPr>
          <p:nvPr>
            <p:ph type="title"/>
          </p:nvPr>
        </p:nvSpPr>
        <p:spPr>
          <a:xfrm>
            <a:off x="623888" y="1982363"/>
            <a:ext cx="7886700" cy="25800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g61d6a94471_0_378"/>
          <p:cNvSpPr txBox="1">
            <a:spLocks noGrp="1"/>
          </p:cNvSpPr>
          <p:nvPr>
            <p:ph type="body" idx="1"/>
          </p:nvPr>
        </p:nvSpPr>
        <p:spPr>
          <a:xfrm>
            <a:off x="623888" y="4589468"/>
            <a:ext cx="78867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5"/>
        <p:cNvGrpSpPr/>
        <p:nvPr/>
      </p:nvGrpSpPr>
      <p:grpSpPr>
        <a:xfrm>
          <a:off x="0" y="0"/>
          <a:ext cx="0" cy="0"/>
          <a:chOff x="0" y="0"/>
          <a:chExt cx="0" cy="0"/>
        </a:xfrm>
      </p:grpSpPr>
      <p:sp>
        <p:nvSpPr>
          <p:cNvPr id="86" name="Google Shape;86;g61d6a94471_0_381"/>
          <p:cNvSpPr txBox="1">
            <a:spLocks noGrp="1"/>
          </p:cNvSpPr>
          <p:nvPr>
            <p:ph type="title"/>
          </p:nvPr>
        </p:nvSpPr>
        <p:spPr>
          <a:xfrm>
            <a:off x="628650" y="1998486"/>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g61d6a94471_0_381"/>
          <p:cNvSpPr txBox="1">
            <a:spLocks noGrp="1"/>
          </p:cNvSpPr>
          <p:nvPr>
            <p:ph type="body" idx="1"/>
          </p:nvPr>
        </p:nvSpPr>
        <p:spPr>
          <a:xfrm>
            <a:off x="628650" y="3427255"/>
            <a:ext cx="3886200" cy="2749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g61d6a94471_0_381"/>
          <p:cNvSpPr txBox="1">
            <a:spLocks noGrp="1"/>
          </p:cNvSpPr>
          <p:nvPr>
            <p:ph type="body" idx="2"/>
          </p:nvPr>
        </p:nvSpPr>
        <p:spPr>
          <a:xfrm>
            <a:off x="4629150" y="3427255"/>
            <a:ext cx="3886200" cy="2749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9"/>
        <p:cNvGrpSpPr/>
        <p:nvPr/>
      </p:nvGrpSpPr>
      <p:grpSpPr>
        <a:xfrm>
          <a:off x="0" y="0"/>
          <a:ext cx="0" cy="0"/>
          <a:chOff x="0" y="0"/>
          <a:chExt cx="0" cy="0"/>
        </a:xfrm>
      </p:grpSpPr>
      <p:sp>
        <p:nvSpPr>
          <p:cNvPr id="90" name="Google Shape;90;g61d6a94471_0_385"/>
          <p:cNvSpPr txBox="1">
            <a:spLocks noGrp="1"/>
          </p:cNvSpPr>
          <p:nvPr>
            <p:ph type="title"/>
          </p:nvPr>
        </p:nvSpPr>
        <p:spPr>
          <a:xfrm>
            <a:off x="629841" y="2002541"/>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61d6a94471_0_385"/>
          <p:cNvSpPr txBox="1">
            <a:spLocks noGrp="1"/>
          </p:cNvSpPr>
          <p:nvPr>
            <p:ph type="body" idx="1"/>
          </p:nvPr>
        </p:nvSpPr>
        <p:spPr>
          <a:xfrm>
            <a:off x="629842" y="3440161"/>
            <a:ext cx="38682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2" name="Google Shape;92;g61d6a94471_0_385"/>
          <p:cNvSpPr txBox="1">
            <a:spLocks noGrp="1"/>
          </p:cNvSpPr>
          <p:nvPr>
            <p:ph type="body" idx="2"/>
          </p:nvPr>
        </p:nvSpPr>
        <p:spPr>
          <a:xfrm>
            <a:off x="629842" y="4341655"/>
            <a:ext cx="3868200" cy="1848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g61d6a94471_0_385"/>
          <p:cNvSpPr txBox="1">
            <a:spLocks noGrp="1"/>
          </p:cNvSpPr>
          <p:nvPr>
            <p:ph type="body" idx="3"/>
          </p:nvPr>
        </p:nvSpPr>
        <p:spPr>
          <a:xfrm>
            <a:off x="4629152" y="3440161"/>
            <a:ext cx="38874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4" name="Google Shape;94;g61d6a94471_0_385"/>
          <p:cNvSpPr txBox="1">
            <a:spLocks noGrp="1"/>
          </p:cNvSpPr>
          <p:nvPr>
            <p:ph type="body" idx="4"/>
          </p:nvPr>
        </p:nvSpPr>
        <p:spPr>
          <a:xfrm>
            <a:off x="4629152" y="4341655"/>
            <a:ext cx="3887400" cy="1848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
        <p:cNvGrpSpPr/>
        <p:nvPr/>
      </p:nvGrpSpPr>
      <p:grpSpPr>
        <a:xfrm>
          <a:off x="0" y="0"/>
          <a:ext cx="0" cy="0"/>
          <a:chOff x="0" y="0"/>
          <a:chExt cx="0" cy="0"/>
        </a:xfrm>
      </p:grpSpPr>
      <p:sp>
        <p:nvSpPr>
          <p:cNvPr id="96" name="Google Shape;96;g61d6a94471_0_391"/>
          <p:cNvSpPr txBox="1">
            <a:spLocks noGrp="1"/>
          </p:cNvSpPr>
          <p:nvPr>
            <p:ph type="title"/>
          </p:nvPr>
        </p:nvSpPr>
        <p:spPr>
          <a:xfrm>
            <a:off x="629841" y="1992834"/>
            <a:ext cx="29493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g61d6a94471_0_391"/>
          <p:cNvSpPr txBox="1">
            <a:spLocks noGrp="1"/>
          </p:cNvSpPr>
          <p:nvPr>
            <p:ph type="body" idx="1"/>
          </p:nvPr>
        </p:nvSpPr>
        <p:spPr>
          <a:xfrm>
            <a:off x="3887391" y="1992834"/>
            <a:ext cx="4629300" cy="38682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8" name="Google Shape;98;g61d6a94471_0_391"/>
          <p:cNvSpPr txBox="1">
            <a:spLocks noGrp="1"/>
          </p:cNvSpPr>
          <p:nvPr>
            <p:ph type="body" idx="2"/>
          </p:nvPr>
        </p:nvSpPr>
        <p:spPr>
          <a:xfrm>
            <a:off x="629841" y="3593039"/>
            <a:ext cx="2949300" cy="2276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9"/>
        <p:cNvGrpSpPr/>
        <p:nvPr/>
      </p:nvGrpSpPr>
      <p:grpSpPr>
        <a:xfrm>
          <a:off x="0" y="0"/>
          <a:ext cx="0" cy="0"/>
          <a:chOff x="0" y="0"/>
          <a:chExt cx="0" cy="0"/>
        </a:xfrm>
      </p:grpSpPr>
      <p:sp>
        <p:nvSpPr>
          <p:cNvPr id="100" name="Google Shape;100;g61d6a94471_0_395"/>
          <p:cNvSpPr txBox="1">
            <a:spLocks noGrp="1"/>
          </p:cNvSpPr>
          <p:nvPr>
            <p:ph type="title"/>
          </p:nvPr>
        </p:nvSpPr>
        <p:spPr>
          <a:xfrm>
            <a:off x="629841" y="1999813"/>
            <a:ext cx="29493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61d6a94471_0_395"/>
          <p:cNvSpPr>
            <a:spLocks noGrp="1"/>
          </p:cNvSpPr>
          <p:nvPr>
            <p:ph type="pic" idx="2"/>
          </p:nvPr>
        </p:nvSpPr>
        <p:spPr>
          <a:xfrm>
            <a:off x="3887391" y="1999818"/>
            <a:ext cx="4629300" cy="3861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2" name="Google Shape;102;g61d6a94471_0_395"/>
          <p:cNvSpPr txBox="1">
            <a:spLocks noGrp="1"/>
          </p:cNvSpPr>
          <p:nvPr>
            <p:ph type="body" idx="1"/>
          </p:nvPr>
        </p:nvSpPr>
        <p:spPr>
          <a:xfrm>
            <a:off x="629841" y="3613977"/>
            <a:ext cx="2949300" cy="22899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lt1"/>
        </a:solidFill>
        <a:effectLst/>
      </p:bgPr>
    </p:bg>
    <p:spTree>
      <p:nvGrpSpPr>
        <p:cNvPr id="1" name="Shape 24"/>
        <p:cNvGrpSpPr/>
        <p:nvPr/>
      </p:nvGrpSpPr>
      <p:grpSpPr>
        <a:xfrm>
          <a:off x="0" y="0"/>
          <a:ext cx="0" cy="0"/>
          <a:chOff x="0" y="0"/>
          <a:chExt cx="0" cy="0"/>
        </a:xfrm>
      </p:grpSpPr>
      <p:pic>
        <p:nvPicPr>
          <p:cNvPr id="25" name="Google Shape;25;p27" descr="Decorative geometric pattern"/>
          <p:cNvPicPr preferRelativeResize="0"/>
          <p:nvPr/>
        </p:nvPicPr>
        <p:blipFill rotWithShape="1">
          <a:blip r:embed="rId2">
            <a:alphaModFix/>
          </a:blip>
          <a:srcRect/>
          <a:stretch/>
        </p:blipFill>
        <p:spPr>
          <a:xfrm>
            <a:off x="0" y="0"/>
            <a:ext cx="9144001" cy="6494853"/>
          </a:xfrm>
          <a:prstGeom prst="rect">
            <a:avLst/>
          </a:prstGeom>
          <a:noFill/>
          <a:ln>
            <a:noFill/>
          </a:ln>
        </p:spPr>
      </p:pic>
      <p:pic>
        <p:nvPicPr>
          <p:cNvPr id="26" name="Google Shape;26;p27" descr="Decorative blue bar"/>
          <p:cNvPicPr preferRelativeResize="0"/>
          <p:nvPr/>
        </p:nvPicPr>
        <p:blipFill rotWithShape="1">
          <a:blip r:embed="rId3">
            <a:alphaModFix/>
          </a:blip>
          <a:srcRect/>
          <a:stretch/>
        </p:blipFill>
        <p:spPr>
          <a:xfrm>
            <a:off x="0" y="6494854"/>
            <a:ext cx="9144001" cy="368372"/>
          </a:xfrm>
          <a:prstGeom prst="rect">
            <a:avLst/>
          </a:prstGeom>
          <a:noFill/>
          <a:ln>
            <a:noFill/>
          </a:ln>
        </p:spPr>
      </p:pic>
      <p:sp>
        <p:nvSpPr>
          <p:cNvPr id="27" name="Google Shape;27;p27"/>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SzPts val="44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27" descr="Oregon Department of Education Logo"/>
          <p:cNvPicPr preferRelativeResize="0"/>
          <p:nvPr/>
        </p:nvPicPr>
        <p:blipFill rotWithShape="1">
          <a:blip r:embed="rId4">
            <a:alphaModFix/>
          </a:blip>
          <a:srcRect/>
          <a:stretch/>
        </p:blipFill>
        <p:spPr>
          <a:xfrm>
            <a:off x="-90611" y="53562"/>
            <a:ext cx="1972448" cy="980912"/>
          </a:xfrm>
          <a:prstGeom prst="rect">
            <a:avLst/>
          </a:prstGeom>
          <a:noFill/>
          <a:ln>
            <a:noFill/>
          </a:ln>
        </p:spPr>
      </p:pic>
      <p:sp>
        <p:nvSpPr>
          <p:cNvPr id="29" name="Google Shape;29;p27"/>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36144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7"/>
        <p:cNvGrpSpPr/>
        <p:nvPr/>
      </p:nvGrpSpPr>
      <p:grpSpPr>
        <a:xfrm>
          <a:off x="0" y="0"/>
          <a:ext cx="0" cy="0"/>
          <a:chOff x="0" y="0"/>
          <a:chExt cx="0" cy="0"/>
        </a:xfrm>
      </p:grpSpPr>
      <p:sp>
        <p:nvSpPr>
          <p:cNvPr id="58" name="Google Shape;58;g61d6a94471_0_353"/>
          <p:cNvSpPr txBox="1">
            <a:spLocks noGrp="1"/>
          </p:cNvSpPr>
          <p:nvPr>
            <p:ph type="title"/>
          </p:nvPr>
        </p:nvSpPr>
        <p:spPr>
          <a:xfrm>
            <a:off x="628650" y="199848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g61d6a94471_0_353"/>
          <p:cNvSpPr txBox="1">
            <a:spLocks noGrp="1"/>
          </p:cNvSpPr>
          <p:nvPr>
            <p:ph type="body" idx="1"/>
          </p:nvPr>
        </p:nvSpPr>
        <p:spPr>
          <a:xfrm>
            <a:off x="628650" y="3427255"/>
            <a:ext cx="7886700" cy="2749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0" name="Google Shape;60;g61d6a94471_0_353"/>
          <p:cNvPicPr preferRelativeResize="0"/>
          <p:nvPr/>
        </p:nvPicPr>
        <p:blipFill rotWithShape="1">
          <a:blip r:embed="rId15">
            <a:alphaModFix/>
          </a:blip>
          <a:srcRect/>
          <a:stretch/>
        </p:blipFill>
        <p:spPr>
          <a:xfrm>
            <a:off x="115173" y="186164"/>
            <a:ext cx="2710887" cy="1348143"/>
          </a:xfrm>
          <a:prstGeom prst="rect">
            <a:avLst/>
          </a:prstGeom>
          <a:noFill/>
          <a:ln>
            <a:noFill/>
          </a:ln>
        </p:spPr>
      </p:pic>
      <p:pic>
        <p:nvPicPr>
          <p:cNvPr id="61" name="Google Shape;61;g61d6a94471_0_353"/>
          <p:cNvPicPr preferRelativeResize="0"/>
          <p:nvPr/>
        </p:nvPicPr>
        <p:blipFill rotWithShape="1">
          <a:blip r:embed="rId15">
            <a:alphaModFix/>
          </a:blip>
          <a:srcRect/>
          <a:stretch/>
        </p:blipFill>
        <p:spPr>
          <a:xfrm>
            <a:off x="115173" y="186164"/>
            <a:ext cx="2710887" cy="1348143"/>
          </a:xfrm>
          <a:prstGeom prst="rect">
            <a:avLst/>
          </a:prstGeom>
          <a:noFill/>
          <a:ln>
            <a:noFill/>
          </a:ln>
        </p:spPr>
      </p:pic>
      <p:pic>
        <p:nvPicPr>
          <p:cNvPr id="62" name="Google Shape;62;g61d6a94471_0_353"/>
          <p:cNvPicPr preferRelativeResize="0"/>
          <p:nvPr/>
        </p:nvPicPr>
        <p:blipFill rotWithShape="1">
          <a:blip r:embed="rId15">
            <a:alphaModFix/>
          </a:blip>
          <a:srcRect/>
          <a:stretch/>
        </p:blipFill>
        <p:spPr>
          <a:xfrm>
            <a:off x="115173" y="186164"/>
            <a:ext cx="2710887" cy="13481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4" r:id="rId2"/>
    <p:sldLayoutId id="2147483666" r:id="rId3"/>
    <p:sldLayoutId id="2147483667" r:id="rId4"/>
    <p:sldLayoutId id="2147483668" r:id="rId5"/>
    <p:sldLayoutId id="2147483669" r:id="rId6"/>
    <p:sldLayoutId id="2147483670" r:id="rId7"/>
    <p:sldLayoutId id="2147483671" r:id="rId8"/>
    <p:sldLayoutId id="2147483673" r:id="rId9"/>
    <p:sldLayoutId id="2147483674" r:id="rId10"/>
    <p:sldLayoutId id="2147483676" r:id="rId11"/>
    <p:sldLayoutId id="214748367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unsplash.com/s/photos/connecting?utm_source=unsplash&amp;utm_medium=referral&amp;utm_content=creditCopyText" TargetMode="External"/><Relationship Id="rId4" Type="http://schemas.openxmlformats.org/officeDocument/2006/relationships/hyperlink" Target="https://unsplash.com/@tomas_nz?utm_source=unsplash&amp;utm_medium=referral&amp;utm_content=creditCopyText"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9.xml"/><Relationship Id="rId5" Type="http://schemas.openxmlformats.org/officeDocument/2006/relationships/image" Target="../media/image51.pn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hyperlink" Target="https://www.oregon.gov/ode/educator-resources/assessment/Pages/Interim_Assessments.aspx" TargetMode="External"/><Relationship Id="rId2" Type="http://schemas.openxmlformats.org/officeDocument/2006/relationships/notesSlide" Target="../notesSlides/notesSlide37.xml"/><Relationship Id="rId1" Type="http://schemas.openxmlformats.org/officeDocument/2006/relationships/slideLayout" Target="../slideLayouts/slideLayout10.xml"/><Relationship Id="rId6" Type="http://schemas.openxmlformats.org/officeDocument/2006/relationships/hyperlink" Target="https://osasportal.org/" TargetMode="External"/><Relationship Id="rId5" Type="http://schemas.openxmlformats.org/officeDocument/2006/relationships/image" Target="../media/image55.pn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8" Type="http://schemas.openxmlformats.org/officeDocument/2006/relationships/hyperlink" Target="mailto:ben.wolcott@state.or.us" TargetMode="External"/><Relationship Id="rId3" Type="http://schemas.openxmlformats.org/officeDocument/2006/relationships/image" Target="../media/image56.png"/><Relationship Id="rId7" Type="http://schemas.openxmlformats.org/officeDocument/2006/relationships/hyperlink" Target="mailto:tony.bertrand@state.or.us"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hyperlink" Target="mailto:andrew.byerley@state.or.us" TargetMode="External"/><Relationship Id="rId11" Type="http://schemas.openxmlformats.org/officeDocument/2006/relationships/image" Target="../media/image57.jpg"/><Relationship Id="rId5" Type="http://schemas.openxmlformats.org/officeDocument/2006/relationships/hyperlink" Target="mailto:noelle.gorbett@state.or.us" TargetMode="External"/><Relationship Id="rId10" Type="http://schemas.openxmlformats.org/officeDocument/2006/relationships/hyperlink" Target="https://unsplash.com/s/photos/contact?utm_source=unsplash&amp;utm_medium=referral&amp;utm_content=creditCopyText" TargetMode="External"/><Relationship Id="rId4" Type="http://schemas.openxmlformats.org/officeDocument/2006/relationships/hyperlink" Target="mailto:dan.farley@state.or.us" TargetMode="External"/><Relationship Id="rId9" Type="http://schemas.openxmlformats.org/officeDocument/2006/relationships/hyperlink" Target="https://unsplash.com/@lunarts?utm_source=unsplash&amp;utm_medium=referral&amp;utm_content=creditCopyTex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2.xml"/><Relationship Id="rId4" Type="http://schemas.openxmlformats.org/officeDocument/2006/relationships/hyperlink" Target="http://www.oregon.gov/ode/educator-resources/assessment/Pages/Assessment-Training-Materials.aspx"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2" name="Title 1"/>
          <p:cNvSpPr>
            <a:spLocks noGrp="1"/>
          </p:cNvSpPr>
          <p:nvPr>
            <p:ph type="title"/>
          </p:nvPr>
        </p:nvSpPr>
        <p:spPr>
          <a:xfrm>
            <a:off x="197115" y="3843501"/>
            <a:ext cx="8733341" cy="1325700"/>
          </a:xfrm>
        </p:spPr>
        <p:txBody>
          <a:bodyPr>
            <a:normAutofit fontScale="90000"/>
          </a:bodyPr>
          <a:lstStyle/>
          <a:p>
            <a:pPr lvl="0">
              <a:buSzPts val="3959"/>
            </a:pPr>
            <a:r>
              <a:rPr lang="en-US" sz="4000" dirty="0"/>
              <a:t>Oregon Statewide Assessment System</a:t>
            </a:r>
            <a:br>
              <a:rPr lang="en-US" sz="4000" dirty="0"/>
            </a:br>
            <a:r>
              <a:rPr lang="en-US" sz="4000" dirty="0"/>
              <a:t/>
            </a:r>
            <a:br>
              <a:rPr lang="en-US" sz="4000" dirty="0"/>
            </a:br>
            <a:r>
              <a:rPr lang="en-US" sz="4000" dirty="0">
                <a:solidFill>
                  <a:srgbClr val="0F75BC"/>
                </a:solidFill>
              </a:rPr>
              <a:t>Session 5 – Accessing Interim Assessment Data to Inform Instructional Practices</a:t>
            </a:r>
            <a:br>
              <a:rPr lang="en-US" sz="4000" dirty="0">
                <a:solidFill>
                  <a:srgbClr val="0F75BC"/>
                </a:solidFill>
              </a:rPr>
            </a:br>
            <a:r>
              <a:rPr lang="en-US" sz="3600" dirty="0"/>
              <a:t/>
            </a:r>
            <a:br>
              <a:rPr lang="en-US" sz="3600" dirty="0"/>
            </a:br>
            <a:r>
              <a:rPr lang="en-US" sz="3600" dirty="0"/>
              <a:t/>
            </a:r>
            <a:br>
              <a:rPr lang="en-US" sz="3600" dirty="0"/>
            </a:br>
            <a:r>
              <a:rPr lang="en-US" sz="2400" b="0" i="1" dirty="0"/>
              <a:t>Office of Teaching, Learning, and Assessment</a:t>
            </a:r>
            <a:endParaRPr lang="en-US" sz="2400" dirty="0"/>
          </a:p>
        </p:txBody>
      </p:sp>
    </p:spTree>
    <p:extLst>
      <p:ext uri="{BB962C8B-B14F-4D97-AF65-F5344CB8AC3E}">
        <p14:creationId xmlns:p14="http://schemas.microsoft.com/office/powerpoint/2010/main" val="3466587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6247499a28_0_6"/>
          <p:cNvSpPr txBox="1">
            <a:spLocks noGrp="1"/>
          </p:cNvSpPr>
          <p:nvPr>
            <p:ph type="title" idx="4294967295"/>
          </p:nvPr>
        </p:nvSpPr>
        <p:spPr>
          <a:xfrm>
            <a:off x="2221409" y="79566"/>
            <a:ext cx="6149788" cy="650631"/>
          </a:xfrm>
          <a:prstGeom prst="rect">
            <a:avLst/>
          </a:prstGeom>
        </p:spPr>
        <p:txBody>
          <a:bodyPr spcFirstLastPara="1" vert="horz" wrap="square" lIns="68569" tIns="34275" rIns="68569" bIns="34275" rtlCol="0" anchor="ctr" anchorCtr="0">
            <a:noAutofit/>
          </a:bodyPr>
          <a:lstStyle/>
          <a:p>
            <a:pPr algn="ctr"/>
            <a:r>
              <a:rPr lang="en-US" sz="3000" dirty="0" smtClean="0"/>
              <a:t>Creating Rosters in the OSAS Portal</a:t>
            </a:r>
            <a:endParaRPr sz="3000" dirty="0">
              <a:latin typeface="+mn-lt"/>
            </a:endParaRPr>
          </a:p>
        </p:txBody>
      </p:sp>
      <p:grpSp>
        <p:nvGrpSpPr>
          <p:cNvPr id="6" name="Group 5" title="OSAS Portal"/>
          <p:cNvGrpSpPr/>
          <p:nvPr/>
        </p:nvGrpSpPr>
        <p:grpSpPr>
          <a:xfrm>
            <a:off x="575076" y="1096021"/>
            <a:ext cx="8081761" cy="5063860"/>
            <a:chOff x="1723660" y="762913"/>
            <a:chExt cx="8896350" cy="5405045"/>
          </a:xfrm>
        </p:grpSpPr>
        <p:pic>
          <p:nvPicPr>
            <p:cNvPr id="2" name="Picture 1" title="OSAS Portal"/>
            <p:cNvPicPr>
              <a:picLocks noChangeAspect="1"/>
            </p:cNvPicPr>
            <p:nvPr/>
          </p:nvPicPr>
          <p:blipFill>
            <a:blip r:embed="rId3"/>
            <a:stretch>
              <a:fillRect/>
            </a:stretch>
          </p:blipFill>
          <p:spPr>
            <a:xfrm>
              <a:off x="1723660" y="762913"/>
              <a:ext cx="8896350" cy="5400860"/>
            </a:xfrm>
            <a:prstGeom prst="rect">
              <a:avLst/>
            </a:prstGeom>
          </p:spPr>
        </p:pic>
        <p:sp>
          <p:nvSpPr>
            <p:cNvPr id="3" name="Rectangle 2"/>
            <p:cNvSpPr/>
            <p:nvPr/>
          </p:nvSpPr>
          <p:spPr>
            <a:xfrm>
              <a:off x="4323472" y="1900237"/>
              <a:ext cx="3690424" cy="4267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0" name="Rectangle 9" descr="Box around Interim Assessment button" title="Red Box"/>
          <p:cNvSpPr/>
          <p:nvPr/>
        </p:nvSpPr>
        <p:spPr>
          <a:xfrm>
            <a:off x="554804" y="2955236"/>
            <a:ext cx="2314186" cy="23937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1" name="Picture 10" title="TA Button options "/>
          <p:cNvPicPr>
            <a:picLocks noChangeAspect="1"/>
          </p:cNvPicPr>
          <p:nvPr/>
        </p:nvPicPr>
        <p:blipFill>
          <a:blip r:embed="rId4"/>
          <a:stretch>
            <a:fillRect/>
          </a:stretch>
        </p:blipFill>
        <p:spPr>
          <a:xfrm>
            <a:off x="2922290" y="2478300"/>
            <a:ext cx="3367061" cy="3615875"/>
          </a:xfrm>
          <a:prstGeom prst="rect">
            <a:avLst/>
          </a:prstGeom>
        </p:spPr>
      </p:pic>
      <p:sp>
        <p:nvSpPr>
          <p:cNvPr id="12" name="Rectangle 11" descr="Box around Interim Assessment button" title="Red Box"/>
          <p:cNvSpPr/>
          <p:nvPr/>
        </p:nvSpPr>
        <p:spPr>
          <a:xfrm>
            <a:off x="4034547" y="2474379"/>
            <a:ext cx="1142545" cy="12310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7569593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6247499a28_0_6"/>
          <p:cNvSpPr txBox="1">
            <a:spLocks noGrp="1"/>
          </p:cNvSpPr>
          <p:nvPr>
            <p:ph type="title" idx="4294967295"/>
          </p:nvPr>
        </p:nvSpPr>
        <p:spPr>
          <a:xfrm>
            <a:off x="2254540" y="0"/>
            <a:ext cx="6149788" cy="650631"/>
          </a:xfrm>
          <a:prstGeom prst="rect">
            <a:avLst/>
          </a:prstGeom>
        </p:spPr>
        <p:txBody>
          <a:bodyPr spcFirstLastPara="1" vert="horz" wrap="square" lIns="68569" tIns="34275" rIns="68569" bIns="34275" rtlCol="0" anchor="ctr" anchorCtr="0">
            <a:noAutofit/>
          </a:bodyPr>
          <a:lstStyle/>
          <a:p>
            <a:pPr algn="ctr"/>
            <a:r>
              <a:rPr lang="en-US" sz="3000" dirty="0"/>
              <a:t>Creating Rosters in the OSAS Portal</a:t>
            </a:r>
            <a:endParaRPr sz="3000" dirty="0">
              <a:latin typeface="+mn-lt"/>
            </a:endParaRPr>
          </a:p>
        </p:txBody>
      </p:sp>
      <p:pic>
        <p:nvPicPr>
          <p:cNvPr id="2" name="Picture 1" descr="Screens"/>
          <p:cNvPicPr>
            <a:picLocks noChangeAspect="1"/>
          </p:cNvPicPr>
          <p:nvPr/>
        </p:nvPicPr>
        <p:blipFill>
          <a:blip r:embed="rId3"/>
          <a:stretch>
            <a:fillRect/>
          </a:stretch>
        </p:blipFill>
        <p:spPr>
          <a:xfrm>
            <a:off x="662790" y="819978"/>
            <a:ext cx="7741538" cy="5580822"/>
          </a:xfrm>
          <a:prstGeom prst="rect">
            <a:avLst/>
          </a:prstGeom>
        </p:spPr>
      </p:pic>
      <p:sp>
        <p:nvSpPr>
          <p:cNvPr id="10" name="Rectangle 9" descr="Box around Interim Assessment button" title="Red Box"/>
          <p:cNvSpPr/>
          <p:nvPr/>
        </p:nvSpPr>
        <p:spPr>
          <a:xfrm>
            <a:off x="662790" y="4220817"/>
            <a:ext cx="7741537" cy="57647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descr="Screenshot of the OSAS Portal TIDE Settings"/>
          <p:cNvPicPr>
            <a:picLocks noChangeAspect="1"/>
          </p:cNvPicPr>
          <p:nvPr/>
        </p:nvPicPr>
        <p:blipFill>
          <a:blip r:embed="rId4"/>
          <a:stretch>
            <a:fillRect/>
          </a:stretch>
        </p:blipFill>
        <p:spPr>
          <a:xfrm>
            <a:off x="742176" y="681230"/>
            <a:ext cx="7582763" cy="5719570"/>
          </a:xfrm>
          <a:prstGeom prst="rect">
            <a:avLst/>
          </a:prstGeom>
        </p:spPr>
      </p:pic>
      <p:pic>
        <p:nvPicPr>
          <p:cNvPr id="7" name="Picture 6" descr="Screenshot of search function by grade level in TIDE"/>
          <p:cNvPicPr>
            <a:picLocks noChangeAspect="1"/>
          </p:cNvPicPr>
          <p:nvPr/>
        </p:nvPicPr>
        <p:blipFill>
          <a:blip r:embed="rId5"/>
          <a:stretch>
            <a:fillRect/>
          </a:stretch>
        </p:blipFill>
        <p:spPr>
          <a:xfrm>
            <a:off x="742175" y="3151928"/>
            <a:ext cx="7582764" cy="3154347"/>
          </a:xfrm>
          <a:prstGeom prst="rect">
            <a:avLst/>
          </a:prstGeom>
        </p:spPr>
      </p:pic>
      <p:pic>
        <p:nvPicPr>
          <p:cNvPr id="6" name="Picture 5" descr="Screenshot of available students to add to a roster"/>
          <p:cNvPicPr>
            <a:picLocks noChangeAspect="1"/>
          </p:cNvPicPr>
          <p:nvPr/>
        </p:nvPicPr>
        <p:blipFill>
          <a:blip r:embed="rId6"/>
          <a:stretch>
            <a:fillRect/>
          </a:stretch>
        </p:blipFill>
        <p:spPr>
          <a:xfrm>
            <a:off x="77513" y="1019605"/>
            <a:ext cx="8912087" cy="5042819"/>
          </a:xfrm>
          <a:prstGeom prst="rect">
            <a:avLst/>
          </a:prstGeom>
        </p:spPr>
      </p:pic>
      <p:sp>
        <p:nvSpPr>
          <p:cNvPr id="17" name="Rectangle 16" descr="Box around Interim Assessment button" title="Red Box"/>
          <p:cNvSpPr/>
          <p:nvPr/>
        </p:nvSpPr>
        <p:spPr>
          <a:xfrm>
            <a:off x="1484244" y="1345097"/>
            <a:ext cx="2564296" cy="10005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 name="Rectangle 18" descr="Box around Interim Assessment button" title="Red Box"/>
          <p:cNvSpPr/>
          <p:nvPr/>
        </p:nvSpPr>
        <p:spPr>
          <a:xfrm>
            <a:off x="3313042" y="2345635"/>
            <a:ext cx="3419061" cy="3689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 name="Rectangle 19" descr="Box around Interim Assessment button" title="Red Box"/>
          <p:cNvSpPr/>
          <p:nvPr/>
        </p:nvSpPr>
        <p:spPr>
          <a:xfrm>
            <a:off x="77511" y="2545262"/>
            <a:ext cx="4878801" cy="35171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 name="Rectangle 20" descr="Box around Interim Assessment button" title="Red Box"/>
          <p:cNvSpPr/>
          <p:nvPr/>
        </p:nvSpPr>
        <p:spPr>
          <a:xfrm>
            <a:off x="1736034" y="5618922"/>
            <a:ext cx="1689653" cy="4435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2" name="Rectangle 21" descr="Box around Interim Assessment button" title="Red Box"/>
          <p:cNvSpPr/>
          <p:nvPr/>
        </p:nvSpPr>
        <p:spPr>
          <a:xfrm>
            <a:off x="4956312" y="2545261"/>
            <a:ext cx="4112674" cy="35171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Rectangle 12" descr="Box around Interim Assessment button" title="Red Box"/>
          <p:cNvSpPr/>
          <p:nvPr/>
        </p:nvSpPr>
        <p:spPr>
          <a:xfrm>
            <a:off x="2712463" y="4797287"/>
            <a:ext cx="5691861" cy="5777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6119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19"/>
                                        </p:tgtEl>
                                      </p:cBhvr>
                                    </p:animEffect>
                                    <p:set>
                                      <p:cBhvr>
                                        <p:cTn id="68" dur="1" fill="hold">
                                          <p:stCondLst>
                                            <p:cond delay="499"/>
                                          </p:stCondLst>
                                        </p:cTn>
                                        <p:tgtEl>
                                          <p:spTgt spid="1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21"/>
                                        </p:tgtEl>
                                      </p:cBhvr>
                                    </p:animEffect>
                                    <p:set>
                                      <p:cBhvr>
                                        <p:cTn id="86" dur="1" fill="hold">
                                          <p:stCondLst>
                                            <p:cond delay="499"/>
                                          </p:stCondLst>
                                        </p:cTn>
                                        <p:tgtEl>
                                          <p:spTgt spid="21"/>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7" grpId="0" animBg="1"/>
      <p:bldP spid="17" grpId="1" animBg="1"/>
      <p:bldP spid="19" grpId="0" animBg="1"/>
      <p:bldP spid="19" grpId="1" animBg="1"/>
      <p:bldP spid="20" grpId="0" animBg="1"/>
      <p:bldP spid="20" grpId="1" animBg="1"/>
      <p:bldP spid="21" grpId="0" animBg="1"/>
      <p:bldP spid="21" grpId="1" animBg="1"/>
      <p:bldP spid="22" grpId="0" animBg="1"/>
      <p:bldP spid="13" grpId="0" animBg="1"/>
      <p:bldP spid="1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6400" y="2448000"/>
            <a:ext cx="6883200" cy="2554545"/>
          </a:xfrm>
          <a:prstGeom prst="rect">
            <a:avLst/>
          </a:prstGeom>
          <a:noFill/>
        </p:spPr>
        <p:txBody>
          <a:bodyPr wrap="square" rtlCol="0">
            <a:spAutoFit/>
          </a:bodyPr>
          <a:lstStyle/>
          <a:p>
            <a:pPr algn="ctr"/>
            <a:r>
              <a:rPr lang="en-US" sz="4000" b="1" dirty="0">
                <a:solidFill>
                  <a:schemeClr val="tx1">
                    <a:lumMod val="50000"/>
                  </a:schemeClr>
                </a:solidFill>
                <a:latin typeface="Calibri" panose="020F0502020204030204" pitchFamily="34" charset="0"/>
                <a:cs typeface="Calibri" panose="020F0502020204030204" pitchFamily="34" charset="0"/>
              </a:rPr>
              <a:t>Accessing the Interim Assessment Centralized Reporting System (CRS) for ELA and Mathematics</a:t>
            </a:r>
            <a:endParaRPr lang="en-US" sz="4000" b="1" dirty="0">
              <a:latin typeface="Calibri" panose="020F0502020204030204" pitchFamily="34" charset="0"/>
              <a:cs typeface="Calibri" panose="020F0502020204030204" pitchFamily="34" charset="0"/>
            </a:endParaRPr>
          </a:p>
        </p:txBody>
      </p:sp>
      <p:sp>
        <p:nvSpPr>
          <p:cNvPr id="3" name="Title 2" hidden="1"/>
          <p:cNvSpPr>
            <a:spLocks noGrp="1"/>
          </p:cNvSpPr>
          <p:nvPr>
            <p:ph type="title"/>
          </p:nvPr>
        </p:nvSpPr>
        <p:spPr/>
        <p:txBody>
          <a:bodyPr/>
          <a:lstStyle/>
          <a:p>
            <a:r>
              <a:rPr lang="en-US" dirty="0">
                <a:solidFill>
                  <a:schemeClr val="tx1">
                    <a:lumMod val="50000"/>
                  </a:schemeClr>
                </a:solidFill>
                <a:latin typeface="Calibri" panose="020F0502020204030204" pitchFamily="34" charset="0"/>
                <a:cs typeface="Calibri" panose="020F0502020204030204" pitchFamily="34" charset="0"/>
              </a:rPr>
              <a:t>Accessing the Interim Assessment Centralized Reporting System (CRS) for ELA and Mathematics</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endParaRPr lang="en-US" dirty="0"/>
          </a:p>
        </p:txBody>
      </p:sp>
    </p:spTree>
    <p:extLst>
      <p:ext uri="{BB962C8B-B14F-4D97-AF65-F5344CB8AC3E}">
        <p14:creationId xmlns:p14="http://schemas.microsoft.com/office/powerpoint/2010/main" val="1994990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6247499a28_0_6"/>
          <p:cNvSpPr txBox="1">
            <a:spLocks noGrp="1"/>
          </p:cNvSpPr>
          <p:nvPr>
            <p:ph type="title" idx="4294967295"/>
          </p:nvPr>
        </p:nvSpPr>
        <p:spPr>
          <a:xfrm>
            <a:off x="2261165" y="174492"/>
            <a:ext cx="6149788" cy="650631"/>
          </a:xfrm>
          <a:prstGeom prst="rect">
            <a:avLst/>
          </a:prstGeom>
        </p:spPr>
        <p:txBody>
          <a:bodyPr spcFirstLastPara="1" vert="horz" wrap="square" lIns="68569" tIns="34275" rIns="68569" bIns="34275" rtlCol="0" anchor="ctr" anchorCtr="0">
            <a:noAutofit/>
          </a:bodyPr>
          <a:lstStyle/>
          <a:p>
            <a:pPr algn="ctr"/>
            <a:r>
              <a:rPr lang="en-US" sz="3000" dirty="0" smtClean="0"/>
              <a:t>Accessing the Interim Assessment Centralized Reporting System (CRS)</a:t>
            </a:r>
            <a:endParaRPr sz="3000" dirty="0">
              <a:latin typeface="+mn-lt"/>
            </a:endParaRPr>
          </a:p>
        </p:txBody>
      </p:sp>
      <p:grpSp>
        <p:nvGrpSpPr>
          <p:cNvPr id="6" name="Group 5" title="OSAS Portal"/>
          <p:cNvGrpSpPr/>
          <p:nvPr/>
        </p:nvGrpSpPr>
        <p:grpSpPr>
          <a:xfrm>
            <a:off x="575076" y="1096021"/>
            <a:ext cx="8081761" cy="5063860"/>
            <a:chOff x="1723660" y="762913"/>
            <a:chExt cx="8896350" cy="5405045"/>
          </a:xfrm>
        </p:grpSpPr>
        <p:pic>
          <p:nvPicPr>
            <p:cNvPr id="2" name="Picture 1" title="OSAS Portal"/>
            <p:cNvPicPr>
              <a:picLocks noChangeAspect="1"/>
            </p:cNvPicPr>
            <p:nvPr/>
          </p:nvPicPr>
          <p:blipFill>
            <a:blip r:embed="rId3"/>
            <a:stretch>
              <a:fillRect/>
            </a:stretch>
          </p:blipFill>
          <p:spPr>
            <a:xfrm>
              <a:off x="1723660" y="762913"/>
              <a:ext cx="8896350" cy="5400860"/>
            </a:xfrm>
            <a:prstGeom prst="rect">
              <a:avLst/>
            </a:prstGeom>
          </p:spPr>
        </p:pic>
        <p:sp>
          <p:nvSpPr>
            <p:cNvPr id="3" name="Rectangle 2"/>
            <p:cNvSpPr/>
            <p:nvPr/>
          </p:nvSpPr>
          <p:spPr>
            <a:xfrm>
              <a:off x="4323472" y="1900237"/>
              <a:ext cx="3690424" cy="4267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0" name="Rectangle 9" descr="Box around Interim Assessment button" title="Red Box"/>
          <p:cNvSpPr/>
          <p:nvPr/>
        </p:nvSpPr>
        <p:spPr>
          <a:xfrm>
            <a:off x="522097" y="5318099"/>
            <a:ext cx="2314186" cy="8398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1" name="Picture 10" title="TA Button options "/>
          <p:cNvPicPr>
            <a:picLocks noChangeAspect="1"/>
          </p:cNvPicPr>
          <p:nvPr/>
        </p:nvPicPr>
        <p:blipFill>
          <a:blip r:embed="rId4"/>
          <a:stretch>
            <a:fillRect/>
          </a:stretch>
        </p:blipFill>
        <p:spPr>
          <a:xfrm>
            <a:off x="2922290" y="2478300"/>
            <a:ext cx="3367061" cy="3615875"/>
          </a:xfrm>
          <a:prstGeom prst="rect">
            <a:avLst/>
          </a:prstGeom>
        </p:spPr>
      </p:pic>
      <p:sp>
        <p:nvSpPr>
          <p:cNvPr id="12" name="Rectangle 11" descr="Box around Interim Assessment button" title="Red Box"/>
          <p:cNvSpPr/>
          <p:nvPr/>
        </p:nvSpPr>
        <p:spPr>
          <a:xfrm>
            <a:off x="2922290" y="3670727"/>
            <a:ext cx="1142545" cy="12310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3" name="Picture 12" descr="Screenshot of login screen for test administrators"/>
          <p:cNvPicPr>
            <a:picLocks noChangeAspect="1"/>
          </p:cNvPicPr>
          <p:nvPr/>
        </p:nvPicPr>
        <p:blipFill>
          <a:blip r:embed="rId5"/>
          <a:stretch>
            <a:fillRect/>
          </a:stretch>
        </p:blipFill>
        <p:spPr>
          <a:xfrm>
            <a:off x="6303899" y="3403939"/>
            <a:ext cx="2581473" cy="2995613"/>
          </a:xfrm>
          <a:prstGeom prst="rect">
            <a:avLst/>
          </a:prstGeom>
        </p:spPr>
      </p:pic>
      <p:sp>
        <p:nvSpPr>
          <p:cNvPr id="14" name="Rectangle 13" descr="Box around Interim Assessment button" title="Red Box"/>
          <p:cNvSpPr/>
          <p:nvPr/>
        </p:nvSpPr>
        <p:spPr>
          <a:xfrm>
            <a:off x="6289351" y="3403939"/>
            <a:ext cx="2596021" cy="29956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1721867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p:cNvSpPr>
            <a:spLocks noGrp="1"/>
          </p:cNvSpPr>
          <p:nvPr>
            <p:ph type="sldNum" sz="quarter" idx="4294967295"/>
          </p:nvPr>
        </p:nvSpPr>
        <p:spPr/>
        <p:txBody>
          <a:bodyPr/>
          <a:lstStyle/>
          <a:p>
            <a:fld id="{8A0BAB59-E1FB-40DE-BF54-BC3526BEF81F}" type="slidenum">
              <a:rPr lang="en-US" smtClean="0"/>
              <a:pPr/>
              <a:t>14</a:t>
            </a:fld>
            <a:endParaRPr lang="en-US"/>
          </a:p>
        </p:txBody>
      </p:sp>
      <p:sp>
        <p:nvSpPr>
          <p:cNvPr id="2" name="Title 1"/>
          <p:cNvSpPr>
            <a:spLocks noGrp="1"/>
          </p:cNvSpPr>
          <p:nvPr>
            <p:ph type="title"/>
          </p:nvPr>
        </p:nvSpPr>
        <p:spPr/>
        <p:txBody>
          <a:bodyPr/>
          <a:lstStyle/>
          <a:p>
            <a:r>
              <a:rPr lang="en-US" dirty="0" smtClean="0"/>
              <a:t>ELA and Math CRS </a:t>
            </a:r>
            <a:r>
              <a:rPr lang="en-US" u="sng" dirty="0" smtClean="0">
                <a:solidFill>
                  <a:schemeClr val="accent6"/>
                </a:solidFill>
              </a:rPr>
              <a:t>District Reports</a:t>
            </a:r>
            <a:r>
              <a:rPr lang="en-US" u="sng" dirty="0" smtClean="0"/>
              <a:t> </a:t>
            </a:r>
            <a:r>
              <a:rPr lang="en-US" dirty="0" smtClean="0"/>
              <a:t>for Staff and Coaches</a:t>
            </a:r>
            <a:endParaRPr lang="en-US" dirty="0"/>
          </a:p>
        </p:txBody>
      </p:sp>
      <p:pic>
        <p:nvPicPr>
          <p:cNvPr id="4" name="Picture 3" descr="Screenshot of district report dashboard"/>
          <p:cNvPicPr>
            <a:picLocks noChangeAspect="1"/>
          </p:cNvPicPr>
          <p:nvPr/>
        </p:nvPicPr>
        <p:blipFill>
          <a:blip r:embed="rId3"/>
          <a:stretch>
            <a:fillRect/>
          </a:stretch>
        </p:blipFill>
        <p:spPr>
          <a:xfrm>
            <a:off x="116006" y="1535967"/>
            <a:ext cx="8918132" cy="4273359"/>
          </a:xfrm>
          <a:prstGeom prst="rect">
            <a:avLst/>
          </a:prstGeom>
        </p:spPr>
      </p:pic>
      <p:sp>
        <p:nvSpPr>
          <p:cNvPr id="6" name="Rectangle 5" descr="Box around Interim Assessment button" title="Red Box"/>
          <p:cNvSpPr/>
          <p:nvPr/>
        </p:nvSpPr>
        <p:spPr>
          <a:xfrm>
            <a:off x="708991" y="1895062"/>
            <a:ext cx="8325147" cy="39955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descr="Box around Interim Assessment button" title="Red Box"/>
          <p:cNvSpPr/>
          <p:nvPr/>
        </p:nvSpPr>
        <p:spPr>
          <a:xfrm>
            <a:off x="59635" y="1729410"/>
            <a:ext cx="583095" cy="18685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descr="Box around Interim Assessment button" title="Red Box"/>
          <p:cNvSpPr/>
          <p:nvPr/>
        </p:nvSpPr>
        <p:spPr>
          <a:xfrm>
            <a:off x="699101" y="2332384"/>
            <a:ext cx="4164447" cy="17029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descr="Box around Interim Assessment button" title="Red Box"/>
          <p:cNvSpPr/>
          <p:nvPr/>
        </p:nvSpPr>
        <p:spPr>
          <a:xfrm>
            <a:off x="4919919" y="2332384"/>
            <a:ext cx="4114219" cy="17029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descr="Box around Interim Assessment button" title="Red Box"/>
          <p:cNvSpPr/>
          <p:nvPr/>
        </p:nvSpPr>
        <p:spPr>
          <a:xfrm>
            <a:off x="699101" y="4035288"/>
            <a:ext cx="4164447" cy="18553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33558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p:cNvSpPr>
            <a:spLocks noGrp="1"/>
          </p:cNvSpPr>
          <p:nvPr>
            <p:ph type="sldNum" sz="quarter" idx="4294967295"/>
          </p:nvPr>
        </p:nvSpPr>
        <p:spPr/>
        <p:txBody>
          <a:bodyPr/>
          <a:lstStyle/>
          <a:p>
            <a:fld id="{8A0BAB59-E1FB-40DE-BF54-BC3526BEF81F}" type="slidenum">
              <a:rPr lang="en-US" smtClean="0"/>
              <a:pPr/>
              <a:t>15</a:t>
            </a:fld>
            <a:endParaRPr lang="en-US"/>
          </a:p>
        </p:txBody>
      </p:sp>
      <p:sp>
        <p:nvSpPr>
          <p:cNvPr id="2" name="Title 1"/>
          <p:cNvSpPr>
            <a:spLocks noGrp="1"/>
          </p:cNvSpPr>
          <p:nvPr>
            <p:ph type="title"/>
          </p:nvPr>
        </p:nvSpPr>
        <p:spPr>
          <a:xfrm>
            <a:off x="1936270" y="346331"/>
            <a:ext cx="7152300" cy="1013400"/>
          </a:xfrm>
        </p:spPr>
        <p:txBody>
          <a:bodyPr/>
          <a:lstStyle/>
          <a:p>
            <a:r>
              <a:rPr lang="en-US" dirty="0" smtClean="0"/>
              <a:t>ELA Example of CRS </a:t>
            </a:r>
            <a:r>
              <a:rPr lang="en-US" u="sng" dirty="0" smtClean="0">
                <a:solidFill>
                  <a:schemeClr val="accent6"/>
                </a:solidFill>
              </a:rPr>
              <a:t>District Reports</a:t>
            </a:r>
            <a:r>
              <a:rPr lang="en-US" dirty="0" smtClean="0"/>
              <a:t> for Staff and Coaches</a:t>
            </a:r>
            <a:endParaRPr lang="en-US" dirty="0"/>
          </a:p>
        </p:txBody>
      </p:sp>
      <p:pic>
        <p:nvPicPr>
          <p:cNvPr id="5" name="Picture 4" descr="Screenshot of district report interim assessment list"/>
          <p:cNvPicPr>
            <a:picLocks noChangeAspect="1"/>
          </p:cNvPicPr>
          <p:nvPr/>
        </p:nvPicPr>
        <p:blipFill>
          <a:blip r:embed="rId3"/>
          <a:stretch>
            <a:fillRect/>
          </a:stretch>
        </p:blipFill>
        <p:spPr>
          <a:xfrm>
            <a:off x="47846" y="1650817"/>
            <a:ext cx="9040724" cy="3206105"/>
          </a:xfrm>
          <a:prstGeom prst="rect">
            <a:avLst/>
          </a:prstGeom>
        </p:spPr>
      </p:pic>
      <p:sp>
        <p:nvSpPr>
          <p:cNvPr id="11" name="Rectangle 10" descr="Box around Interim Assessment button" title="Red Box"/>
          <p:cNvSpPr/>
          <p:nvPr/>
        </p:nvSpPr>
        <p:spPr>
          <a:xfrm>
            <a:off x="477078" y="2232990"/>
            <a:ext cx="8611492" cy="4041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11" descr="Box around Interim Assessment button" title="Red Box"/>
          <p:cNvSpPr/>
          <p:nvPr/>
        </p:nvSpPr>
        <p:spPr>
          <a:xfrm>
            <a:off x="6654054" y="2570923"/>
            <a:ext cx="1714694" cy="22859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Rectangle 12" descr="Box around Interim Assessment button" title="Red Box"/>
          <p:cNvSpPr/>
          <p:nvPr/>
        </p:nvSpPr>
        <p:spPr>
          <a:xfrm>
            <a:off x="47846" y="1861931"/>
            <a:ext cx="369597" cy="17227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4" name="Picture 13" descr="Screenshot of Performance levels in the interim assessment system"/>
          <p:cNvPicPr>
            <a:picLocks noChangeAspect="1"/>
          </p:cNvPicPr>
          <p:nvPr/>
        </p:nvPicPr>
        <p:blipFill>
          <a:blip r:embed="rId4"/>
          <a:stretch>
            <a:fillRect/>
          </a:stretch>
        </p:blipFill>
        <p:spPr>
          <a:xfrm>
            <a:off x="4684643" y="4935381"/>
            <a:ext cx="3684105" cy="1481203"/>
          </a:xfrm>
          <a:prstGeom prst="rect">
            <a:avLst/>
          </a:prstGeom>
        </p:spPr>
      </p:pic>
    </p:spTree>
    <p:extLst>
      <p:ext uri="{BB962C8B-B14F-4D97-AF65-F5344CB8AC3E}">
        <p14:creationId xmlns:p14="http://schemas.microsoft.com/office/powerpoint/2010/main" val="2623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of school report dashboard"/>
          <p:cNvPicPr>
            <a:picLocks noChangeAspect="1"/>
          </p:cNvPicPr>
          <p:nvPr/>
        </p:nvPicPr>
        <p:blipFill>
          <a:blip r:embed="rId3"/>
          <a:stretch>
            <a:fillRect/>
          </a:stretch>
        </p:blipFill>
        <p:spPr>
          <a:xfrm>
            <a:off x="59635" y="1417983"/>
            <a:ext cx="9033347" cy="4346714"/>
          </a:xfrm>
          <a:prstGeom prst="rect">
            <a:avLst/>
          </a:prstGeom>
        </p:spPr>
      </p:pic>
      <p:sp>
        <p:nvSpPr>
          <p:cNvPr id="3" name="Slide Number Placeholder 2" hidden="1"/>
          <p:cNvSpPr>
            <a:spLocks noGrp="1"/>
          </p:cNvSpPr>
          <p:nvPr>
            <p:ph type="sldNum" sz="quarter" idx="4294967295"/>
          </p:nvPr>
        </p:nvSpPr>
        <p:spPr/>
        <p:txBody>
          <a:bodyPr/>
          <a:lstStyle/>
          <a:p>
            <a:fld id="{8A0BAB59-E1FB-40DE-BF54-BC3526BEF81F}" type="slidenum">
              <a:rPr lang="en-US" smtClean="0"/>
              <a:pPr/>
              <a:t>16</a:t>
            </a:fld>
            <a:endParaRPr lang="en-US"/>
          </a:p>
        </p:txBody>
      </p:sp>
      <p:sp>
        <p:nvSpPr>
          <p:cNvPr id="2" name="Title 1"/>
          <p:cNvSpPr>
            <a:spLocks noGrp="1"/>
          </p:cNvSpPr>
          <p:nvPr>
            <p:ph type="title"/>
          </p:nvPr>
        </p:nvSpPr>
        <p:spPr/>
        <p:txBody>
          <a:bodyPr/>
          <a:lstStyle/>
          <a:p>
            <a:r>
              <a:rPr lang="en-US" dirty="0" smtClean="0"/>
              <a:t>CRS </a:t>
            </a:r>
            <a:r>
              <a:rPr lang="en-US" u="sng" dirty="0" smtClean="0">
                <a:solidFill>
                  <a:srgbClr val="7030A0"/>
                </a:solidFill>
              </a:rPr>
              <a:t>School Reports</a:t>
            </a:r>
            <a:r>
              <a:rPr lang="en-US" dirty="0" smtClean="0"/>
              <a:t> for </a:t>
            </a:r>
            <a:br>
              <a:rPr lang="en-US" dirty="0" smtClean="0"/>
            </a:br>
            <a:r>
              <a:rPr lang="en-US" dirty="0" smtClean="0"/>
              <a:t>Staff and Coaches</a:t>
            </a:r>
            <a:endParaRPr lang="en-US" dirty="0"/>
          </a:p>
        </p:txBody>
      </p:sp>
      <p:sp>
        <p:nvSpPr>
          <p:cNvPr id="6" name="Rectangle 5" descr="Box around Interim Assessment button" title="Red Box"/>
          <p:cNvSpPr/>
          <p:nvPr/>
        </p:nvSpPr>
        <p:spPr>
          <a:xfrm>
            <a:off x="549965" y="1729410"/>
            <a:ext cx="8543017" cy="40352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descr="Box around Interim Assessment button" title="Red Box"/>
          <p:cNvSpPr/>
          <p:nvPr/>
        </p:nvSpPr>
        <p:spPr>
          <a:xfrm>
            <a:off x="59636" y="1729410"/>
            <a:ext cx="490330" cy="18685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descr="Box around Interim Assessment button" title="Red Box"/>
          <p:cNvSpPr/>
          <p:nvPr/>
        </p:nvSpPr>
        <p:spPr>
          <a:xfrm>
            <a:off x="642731" y="2239617"/>
            <a:ext cx="4220818" cy="17426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descr="Box around Interim Assessment button" title="Red Box"/>
          <p:cNvSpPr/>
          <p:nvPr/>
        </p:nvSpPr>
        <p:spPr>
          <a:xfrm>
            <a:off x="4908694" y="2239617"/>
            <a:ext cx="4184288" cy="17426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descr="Box around Interim Assessment button" title="Red Box"/>
          <p:cNvSpPr/>
          <p:nvPr/>
        </p:nvSpPr>
        <p:spPr>
          <a:xfrm>
            <a:off x="642730" y="3972342"/>
            <a:ext cx="4220819" cy="17923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descr="Box around Interim Assessment button" title="Red Box"/>
          <p:cNvSpPr/>
          <p:nvPr/>
        </p:nvSpPr>
        <p:spPr>
          <a:xfrm>
            <a:off x="2961861" y="1729409"/>
            <a:ext cx="1901688" cy="3180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9393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1" grpId="0" animBg="1"/>
      <p:bldP spid="1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school level iterim assessment list in CRS"/>
          <p:cNvPicPr>
            <a:picLocks noChangeAspect="1"/>
          </p:cNvPicPr>
          <p:nvPr/>
        </p:nvPicPr>
        <p:blipFill>
          <a:blip r:embed="rId3"/>
          <a:stretch>
            <a:fillRect/>
          </a:stretch>
        </p:blipFill>
        <p:spPr>
          <a:xfrm>
            <a:off x="0" y="1691037"/>
            <a:ext cx="9178860" cy="3575650"/>
          </a:xfrm>
          <a:prstGeom prst="rect">
            <a:avLst/>
          </a:prstGeom>
        </p:spPr>
      </p:pic>
      <p:sp>
        <p:nvSpPr>
          <p:cNvPr id="3" name="Slide Number Placeholder 2" hidden="1"/>
          <p:cNvSpPr>
            <a:spLocks noGrp="1"/>
          </p:cNvSpPr>
          <p:nvPr>
            <p:ph type="sldNum" sz="quarter" idx="4294967295"/>
          </p:nvPr>
        </p:nvSpPr>
        <p:spPr/>
        <p:txBody>
          <a:bodyPr/>
          <a:lstStyle/>
          <a:p>
            <a:fld id="{8A0BAB59-E1FB-40DE-BF54-BC3526BEF81F}" type="slidenum">
              <a:rPr lang="en-US" smtClean="0"/>
              <a:pPr/>
              <a:t>17</a:t>
            </a:fld>
            <a:endParaRPr lang="en-US"/>
          </a:p>
        </p:txBody>
      </p:sp>
      <p:sp>
        <p:nvSpPr>
          <p:cNvPr id="2" name="Title 1"/>
          <p:cNvSpPr>
            <a:spLocks noGrp="1"/>
          </p:cNvSpPr>
          <p:nvPr>
            <p:ph type="title"/>
          </p:nvPr>
        </p:nvSpPr>
        <p:spPr>
          <a:xfrm>
            <a:off x="1936270" y="346331"/>
            <a:ext cx="7152300" cy="1013400"/>
          </a:xfrm>
        </p:spPr>
        <p:txBody>
          <a:bodyPr/>
          <a:lstStyle/>
          <a:p>
            <a:r>
              <a:rPr lang="en-US" dirty="0" smtClean="0"/>
              <a:t>ELA Example of CRS </a:t>
            </a:r>
            <a:r>
              <a:rPr lang="en-US" u="sng" dirty="0" smtClean="0">
                <a:solidFill>
                  <a:srgbClr val="7030A0"/>
                </a:solidFill>
              </a:rPr>
              <a:t>School Reports </a:t>
            </a:r>
            <a:r>
              <a:rPr lang="en-US" dirty="0" smtClean="0"/>
              <a:t>for Staff and Coaches</a:t>
            </a:r>
            <a:endParaRPr lang="en-US" dirty="0"/>
          </a:p>
        </p:txBody>
      </p:sp>
      <p:sp>
        <p:nvSpPr>
          <p:cNvPr id="11" name="Rectangle 10" descr="Box around Interim Assessment button" title="Red Box"/>
          <p:cNvSpPr/>
          <p:nvPr/>
        </p:nvSpPr>
        <p:spPr>
          <a:xfrm>
            <a:off x="477078" y="2232990"/>
            <a:ext cx="8611492" cy="4041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11" descr="Box around Interim Assessment button" title="Red Box"/>
          <p:cNvSpPr/>
          <p:nvPr/>
        </p:nvSpPr>
        <p:spPr>
          <a:xfrm>
            <a:off x="6654054" y="2570923"/>
            <a:ext cx="1714694" cy="27630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Rectangle 12" descr="Box around Interim Assessment button" title="Red Box"/>
          <p:cNvSpPr/>
          <p:nvPr/>
        </p:nvSpPr>
        <p:spPr>
          <a:xfrm>
            <a:off x="17191" y="1855305"/>
            <a:ext cx="369597" cy="17227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4" name="Picture 13" descr="Screenshot of performance levels in the interim assessment system"/>
          <p:cNvPicPr>
            <a:picLocks noChangeAspect="1"/>
          </p:cNvPicPr>
          <p:nvPr/>
        </p:nvPicPr>
        <p:blipFill>
          <a:blip r:embed="rId4"/>
          <a:stretch>
            <a:fillRect/>
          </a:stretch>
        </p:blipFill>
        <p:spPr>
          <a:xfrm>
            <a:off x="4750052" y="4931331"/>
            <a:ext cx="3684105" cy="1481203"/>
          </a:xfrm>
          <a:prstGeom prst="rect">
            <a:avLst/>
          </a:prstGeom>
        </p:spPr>
      </p:pic>
      <p:sp>
        <p:nvSpPr>
          <p:cNvPr id="10" name="Rectangle 9" descr="Box around Interim Assessment button" title="Red Box"/>
          <p:cNvSpPr/>
          <p:nvPr/>
        </p:nvSpPr>
        <p:spPr>
          <a:xfrm>
            <a:off x="3525077" y="2232989"/>
            <a:ext cx="934279" cy="30336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descr="Box around Interim Assessment button" title="Red Box"/>
          <p:cNvSpPr/>
          <p:nvPr/>
        </p:nvSpPr>
        <p:spPr>
          <a:xfrm>
            <a:off x="477078" y="4843943"/>
            <a:ext cx="8611491" cy="4227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4825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par>
                                <p:cTn id="43" presetID="10" presetClass="exit" presetSubtype="0" fill="hold" grpId="2"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2" nodeType="withEffect">
                                  <p:stCondLst>
                                    <p:cond delay="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2" animBg="1"/>
      <p:bldP spid="10" grpId="0" animBg="1"/>
      <p:bldP spid="10" grpId="2"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fld id="{8A0BAB59-E1FB-40DE-BF54-BC3526BEF81F}" type="slidenum">
              <a:rPr lang="en-US" smtClean="0"/>
              <a:pPr/>
              <a:t>18</a:t>
            </a:fld>
            <a:endParaRPr lang="en-US"/>
          </a:p>
        </p:txBody>
      </p:sp>
      <p:sp>
        <p:nvSpPr>
          <p:cNvPr id="2" name="Title 1"/>
          <p:cNvSpPr>
            <a:spLocks noGrp="1"/>
          </p:cNvSpPr>
          <p:nvPr>
            <p:ph type="title"/>
          </p:nvPr>
        </p:nvSpPr>
        <p:spPr>
          <a:xfrm>
            <a:off x="1923016" y="3508"/>
            <a:ext cx="7152300" cy="1013400"/>
          </a:xfrm>
        </p:spPr>
        <p:txBody>
          <a:bodyPr/>
          <a:lstStyle/>
          <a:p>
            <a:r>
              <a:rPr lang="en-US" dirty="0" smtClean="0"/>
              <a:t>ELA Example of CRS </a:t>
            </a:r>
            <a:r>
              <a:rPr lang="en-US" u="sng" dirty="0" smtClean="0">
                <a:solidFill>
                  <a:srgbClr val="7030A0"/>
                </a:solidFill>
              </a:rPr>
              <a:t>School Reports</a:t>
            </a:r>
            <a:r>
              <a:rPr lang="en-US" dirty="0" smtClean="0">
                <a:solidFill>
                  <a:srgbClr val="7030A0"/>
                </a:solidFill>
              </a:rPr>
              <a:t> </a:t>
            </a:r>
            <a:r>
              <a:rPr lang="en-US" dirty="0" smtClean="0"/>
              <a:t>for an Interim Assessment (IAB)</a:t>
            </a:r>
            <a:endParaRPr lang="en-US" dirty="0"/>
          </a:p>
        </p:txBody>
      </p:sp>
      <p:pic>
        <p:nvPicPr>
          <p:cNvPr id="5" name="Picture 4" descr="Screenshot of an interim assessment block including interim items"/>
          <p:cNvPicPr>
            <a:picLocks noChangeAspect="1"/>
          </p:cNvPicPr>
          <p:nvPr/>
        </p:nvPicPr>
        <p:blipFill>
          <a:blip r:embed="rId3"/>
          <a:stretch>
            <a:fillRect/>
          </a:stretch>
        </p:blipFill>
        <p:spPr>
          <a:xfrm>
            <a:off x="9145" y="1767663"/>
            <a:ext cx="9134855" cy="3307920"/>
          </a:xfrm>
          <a:prstGeom prst="rect">
            <a:avLst/>
          </a:prstGeom>
        </p:spPr>
      </p:pic>
      <p:sp>
        <p:nvSpPr>
          <p:cNvPr id="16" name="Rectangle 15" descr="Box around Interim Assessment button" title="Red Box"/>
          <p:cNvSpPr/>
          <p:nvPr/>
        </p:nvSpPr>
        <p:spPr>
          <a:xfrm>
            <a:off x="424069" y="2352260"/>
            <a:ext cx="8611492" cy="4770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Rectangle 17" descr="Box around Interim Assessment button" title="Red Box"/>
          <p:cNvSpPr/>
          <p:nvPr/>
        </p:nvSpPr>
        <p:spPr>
          <a:xfrm>
            <a:off x="424069" y="2829338"/>
            <a:ext cx="5102088" cy="19016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 name="Rectangle 18" descr="Box around Interim Assessment button" title="Red Box"/>
          <p:cNvSpPr/>
          <p:nvPr/>
        </p:nvSpPr>
        <p:spPr>
          <a:xfrm>
            <a:off x="424069" y="4671391"/>
            <a:ext cx="5102088" cy="4041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 name="Rectangle 19" descr="Box around Interim Assessment button" title="Red Box"/>
          <p:cNvSpPr/>
          <p:nvPr/>
        </p:nvSpPr>
        <p:spPr>
          <a:xfrm>
            <a:off x="5526157" y="2829337"/>
            <a:ext cx="755372" cy="22462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descr="Screenshot of an IAB school report"/>
          <p:cNvPicPr>
            <a:picLocks noChangeAspect="1"/>
          </p:cNvPicPr>
          <p:nvPr/>
        </p:nvPicPr>
        <p:blipFill>
          <a:blip r:embed="rId4"/>
          <a:stretch>
            <a:fillRect/>
          </a:stretch>
        </p:blipFill>
        <p:spPr>
          <a:xfrm>
            <a:off x="1" y="1772477"/>
            <a:ext cx="9144000" cy="3303106"/>
          </a:xfrm>
          <a:prstGeom prst="rect">
            <a:avLst/>
          </a:prstGeom>
        </p:spPr>
      </p:pic>
      <p:sp>
        <p:nvSpPr>
          <p:cNvPr id="21" name="Rectangle 20" descr="Box around Interim Assessment button" title="Red Box"/>
          <p:cNvSpPr/>
          <p:nvPr/>
        </p:nvSpPr>
        <p:spPr>
          <a:xfrm>
            <a:off x="5526157" y="2829338"/>
            <a:ext cx="2259496" cy="22462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6" descr="Screenshot of IAB dashboard in school reports"/>
          <p:cNvPicPr>
            <a:picLocks noChangeAspect="1"/>
          </p:cNvPicPr>
          <p:nvPr/>
        </p:nvPicPr>
        <p:blipFill>
          <a:blip r:embed="rId5"/>
          <a:stretch>
            <a:fillRect/>
          </a:stretch>
        </p:blipFill>
        <p:spPr>
          <a:xfrm>
            <a:off x="1" y="1767663"/>
            <a:ext cx="9144000" cy="3340079"/>
          </a:xfrm>
          <a:prstGeom prst="rect">
            <a:avLst/>
          </a:prstGeom>
        </p:spPr>
      </p:pic>
      <p:sp>
        <p:nvSpPr>
          <p:cNvPr id="22" name="Rectangle 21" descr="Box around Interim Assessment button" title="Red Box"/>
          <p:cNvSpPr/>
          <p:nvPr/>
        </p:nvSpPr>
        <p:spPr>
          <a:xfrm>
            <a:off x="5941081" y="2829337"/>
            <a:ext cx="2056606" cy="22784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 name="Rectangle 22" descr="Box around Interim Assessment button" title="Red Box"/>
          <p:cNvSpPr/>
          <p:nvPr/>
        </p:nvSpPr>
        <p:spPr>
          <a:xfrm>
            <a:off x="5941080" y="2829338"/>
            <a:ext cx="2056607" cy="8812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4" name="Rectangle 23" descr="Box around Interim Assessment button" title="Red Box"/>
          <p:cNvSpPr/>
          <p:nvPr/>
        </p:nvSpPr>
        <p:spPr>
          <a:xfrm>
            <a:off x="424069" y="2027583"/>
            <a:ext cx="2027584" cy="3843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38802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6"/>
                                        </p:tgtEl>
                                      </p:cBhvr>
                                    </p:animEffect>
                                    <p:set>
                                      <p:cBhvr>
                                        <p:cTn id="57" dur="1" fill="hold">
                                          <p:stCondLst>
                                            <p:cond delay="499"/>
                                          </p:stCondLst>
                                        </p:cTn>
                                        <p:tgtEl>
                                          <p:spTgt spid="6"/>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21"/>
                                        </p:tgtEl>
                                      </p:cBhvr>
                                    </p:animEffect>
                                    <p:set>
                                      <p:cBhvr>
                                        <p:cTn id="60" dur="1" fill="hold">
                                          <p:stCondLst>
                                            <p:cond delay="499"/>
                                          </p:stCondLst>
                                        </p:cTn>
                                        <p:tgtEl>
                                          <p:spTgt spid="2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22"/>
                                        </p:tgtEl>
                                      </p:cBhvr>
                                    </p:animEffect>
                                    <p:set>
                                      <p:cBhvr>
                                        <p:cTn id="75" dur="1" fill="hold">
                                          <p:stCondLst>
                                            <p:cond delay="499"/>
                                          </p:stCondLst>
                                        </p:cTn>
                                        <p:tgtEl>
                                          <p:spTgt spid="2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1" nodeType="clickEffect">
                                  <p:stCondLst>
                                    <p:cond delay="0"/>
                                  </p:stCondLst>
                                  <p:childTnLst>
                                    <p:animEffect transition="out" filter="fade">
                                      <p:cBhvr>
                                        <p:cTn id="84" dur="500"/>
                                        <p:tgtEl>
                                          <p:spTgt spid="23"/>
                                        </p:tgtEl>
                                      </p:cBhvr>
                                    </p:animEffect>
                                    <p:set>
                                      <p:cBhvr>
                                        <p:cTn id="85" dur="1" fill="hold">
                                          <p:stCondLst>
                                            <p:cond delay="499"/>
                                          </p:stCondLst>
                                        </p:cTn>
                                        <p:tgtEl>
                                          <p:spTgt spid="23"/>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p:cNvSpPr>
            <a:spLocks noGrp="1"/>
          </p:cNvSpPr>
          <p:nvPr>
            <p:ph type="sldNum" sz="quarter" idx="4294967295"/>
          </p:nvPr>
        </p:nvSpPr>
        <p:spPr/>
        <p:txBody>
          <a:bodyPr/>
          <a:lstStyle/>
          <a:p>
            <a:fld id="{8A0BAB59-E1FB-40DE-BF54-BC3526BEF81F}" type="slidenum">
              <a:rPr lang="en-US" smtClean="0"/>
              <a:pPr/>
              <a:t>19</a:t>
            </a:fld>
            <a:endParaRPr lang="en-US"/>
          </a:p>
        </p:txBody>
      </p:sp>
      <p:sp>
        <p:nvSpPr>
          <p:cNvPr id="2" name="Title 1"/>
          <p:cNvSpPr>
            <a:spLocks noGrp="1"/>
          </p:cNvSpPr>
          <p:nvPr>
            <p:ph type="title"/>
          </p:nvPr>
        </p:nvSpPr>
        <p:spPr>
          <a:xfrm>
            <a:off x="1890856" y="54783"/>
            <a:ext cx="7253144" cy="1013400"/>
          </a:xfrm>
        </p:spPr>
        <p:txBody>
          <a:bodyPr/>
          <a:lstStyle/>
          <a:p>
            <a:r>
              <a:rPr lang="en-US" dirty="0" smtClean="0"/>
              <a:t>Math Example of CRS </a:t>
            </a:r>
            <a:r>
              <a:rPr lang="en-US" u="sng" dirty="0" smtClean="0">
                <a:solidFill>
                  <a:schemeClr val="accent5"/>
                </a:solidFill>
              </a:rPr>
              <a:t>Roster Reports</a:t>
            </a:r>
            <a:r>
              <a:rPr lang="en-US" dirty="0" smtClean="0">
                <a:solidFill>
                  <a:srgbClr val="7030A0"/>
                </a:solidFill>
              </a:rPr>
              <a:t> </a:t>
            </a:r>
            <a:r>
              <a:rPr lang="en-US" dirty="0" smtClean="0"/>
              <a:t>for a Interim Assessment (FIAB)</a:t>
            </a:r>
            <a:endParaRPr lang="en-US" dirty="0"/>
          </a:p>
        </p:txBody>
      </p:sp>
      <p:pic>
        <p:nvPicPr>
          <p:cNvPr id="8" name="Picture 7" descr="Screenshot of IAB Dashboard in Roster Report"/>
          <p:cNvPicPr>
            <a:picLocks noChangeAspect="1"/>
          </p:cNvPicPr>
          <p:nvPr/>
        </p:nvPicPr>
        <p:blipFill>
          <a:blip r:embed="rId3"/>
          <a:stretch>
            <a:fillRect/>
          </a:stretch>
        </p:blipFill>
        <p:spPr>
          <a:xfrm>
            <a:off x="1" y="1068184"/>
            <a:ext cx="9144000" cy="4333632"/>
          </a:xfrm>
          <a:prstGeom prst="rect">
            <a:avLst/>
          </a:prstGeom>
        </p:spPr>
      </p:pic>
      <p:sp>
        <p:nvSpPr>
          <p:cNvPr id="17" name="Rectangle 16" descr="Box around Interim Assessment button" title="Red Box"/>
          <p:cNvSpPr/>
          <p:nvPr/>
        </p:nvSpPr>
        <p:spPr>
          <a:xfrm>
            <a:off x="490329" y="1378227"/>
            <a:ext cx="2325758" cy="3578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5" name="Rectangle 24" descr="Box around Interim Assessment button" title="Red Box"/>
          <p:cNvSpPr/>
          <p:nvPr/>
        </p:nvSpPr>
        <p:spPr>
          <a:xfrm>
            <a:off x="490329" y="3240156"/>
            <a:ext cx="1921567" cy="21616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6" name="Rectangle 25" descr="Box around Interim Assessment button" title="Red Box"/>
          <p:cNvSpPr/>
          <p:nvPr/>
        </p:nvSpPr>
        <p:spPr>
          <a:xfrm>
            <a:off x="5751442" y="2259495"/>
            <a:ext cx="3160645" cy="31423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7" name="Rectangle 26" descr="Box around Interim Assessment button" title="Red Box"/>
          <p:cNvSpPr/>
          <p:nvPr/>
        </p:nvSpPr>
        <p:spPr>
          <a:xfrm>
            <a:off x="490330" y="1736036"/>
            <a:ext cx="960784" cy="4041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9" name="Picture 8" descr="Screenshot of Connections playlist associated with IAB"/>
          <p:cNvPicPr>
            <a:picLocks noChangeAspect="1"/>
          </p:cNvPicPr>
          <p:nvPr/>
        </p:nvPicPr>
        <p:blipFill>
          <a:blip r:embed="rId4"/>
          <a:stretch>
            <a:fillRect/>
          </a:stretch>
        </p:blipFill>
        <p:spPr>
          <a:xfrm>
            <a:off x="1890856" y="2046078"/>
            <a:ext cx="5494009" cy="3182386"/>
          </a:xfrm>
          <a:prstGeom prst="rect">
            <a:avLst/>
          </a:prstGeom>
        </p:spPr>
      </p:pic>
      <p:sp>
        <p:nvSpPr>
          <p:cNvPr id="30" name="Rectangle 29" descr="Box around Interim Assessment button" title="Red Box"/>
          <p:cNvSpPr/>
          <p:nvPr/>
        </p:nvSpPr>
        <p:spPr>
          <a:xfrm>
            <a:off x="6288157" y="2610678"/>
            <a:ext cx="2325755" cy="7208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1" name="Picture 10" descr="Screenshot of IAB item in roster dashboard"/>
          <p:cNvPicPr>
            <a:picLocks noChangeAspect="1"/>
          </p:cNvPicPr>
          <p:nvPr/>
        </p:nvPicPr>
        <p:blipFill>
          <a:blip r:embed="rId5"/>
          <a:stretch>
            <a:fillRect/>
          </a:stretch>
        </p:blipFill>
        <p:spPr>
          <a:xfrm>
            <a:off x="2321054" y="2378765"/>
            <a:ext cx="3668928" cy="3647388"/>
          </a:xfrm>
          <a:prstGeom prst="rect">
            <a:avLst/>
          </a:prstGeom>
          <a:ln w="28575">
            <a:solidFill>
              <a:schemeClr val="tx1"/>
            </a:solidFill>
          </a:ln>
        </p:spPr>
      </p:pic>
    </p:spTree>
    <p:extLst>
      <p:ext uri="{BB962C8B-B14F-4D97-AF65-F5344CB8AC3E}">
        <p14:creationId xmlns:p14="http://schemas.microsoft.com/office/powerpoint/2010/main" val="266440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26"/>
                                        </p:tgtEl>
                                      </p:cBhvr>
                                    </p:animEffect>
                                    <p:set>
                                      <p:cBhvr>
                                        <p:cTn id="32" dur="1" fill="hold">
                                          <p:stCondLst>
                                            <p:cond delay="499"/>
                                          </p:stCondLst>
                                        </p:cTn>
                                        <p:tgtEl>
                                          <p:spTgt spid="2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27"/>
                                        </p:tgtEl>
                                      </p:cBhvr>
                                    </p:animEffect>
                                    <p:set>
                                      <p:cBhvr>
                                        <p:cTn id="47" dur="1" fill="hold">
                                          <p:stCondLst>
                                            <p:cond delay="499"/>
                                          </p:stCondLst>
                                        </p:cTn>
                                        <p:tgtEl>
                                          <p:spTgt spid="27"/>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25" grpId="0" animBg="1"/>
      <p:bldP spid="25" grpId="1" animBg="1"/>
      <p:bldP spid="26" grpId="0" animBg="1"/>
      <p:bldP spid="26" grpId="1" animBg="1"/>
      <p:bldP spid="27" grpId="0" animBg="1"/>
      <p:bldP spid="27" grpId="1"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6" name="Google Shape;192;p10" title="Balanced Assessment System"/>
          <p:cNvPicPr preferRelativeResize="0"/>
          <p:nvPr/>
        </p:nvPicPr>
        <p:blipFill rotWithShape="1">
          <a:blip r:embed="rId3">
            <a:alphaModFix/>
          </a:blip>
          <a:srcRect/>
          <a:stretch/>
        </p:blipFill>
        <p:spPr>
          <a:xfrm>
            <a:off x="4609322" y="2369975"/>
            <a:ext cx="4386056" cy="3252926"/>
          </a:xfrm>
          <a:prstGeom prst="rect">
            <a:avLst/>
          </a:prstGeom>
          <a:noFill/>
          <a:ln>
            <a:noFill/>
          </a:ln>
        </p:spPr>
      </p:pic>
      <p:sp>
        <p:nvSpPr>
          <p:cNvPr id="105" name="Google Shape;105;g93ce3ff203_0_25"/>
          <p:cNvSpPr txBox="1">
            <a:spLocks noGrp="1"/>
          </p:cNvSpPr>
          <p:nvPr>
            <p:ph type="body" idx="1"/>
          </p:nvPr>
        </p:nvSpPr>
        <p:spPr>
          <a:xfrm>
            <a:off x="123553" y="2138535"/>
            <a:ext cx="5128800" cy="4134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r>
              <a:rPr lang="en-US" dirty="0"/>
              <a:t>The Oregon Statewide Assessment webinar series is designed to help teams of educators and administrators improve their teaching and learning systems using the tools and resources provided in a </a:t>
            </a:r>
            <a:r>
              <a:rPr lang="en-US" b="1" dirty="0"/>
              <a:t>balanced assessment system</a:t>
            </a:r>
            <a:r>
              <a:rPr lang="en-US" dirty="0"/>
              <a:t>.</a:t>
            </a:r>
            <a:endParaRPr dirty="0"/>
          </a:p>
        </p:txBody>
      </p:sp>
      <p:sp>
        <p:nvSpPr>
          <p:cNvPr id="106" name="Google Shape;106;g93ce3ff203_0_25"/>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a:solidFill>
                  <a:schemeClr val="lt1"/>
                </a:solidFill>
              </a:rPr>
              <a:t>Purpose</a:t>
            </a:r>
            <a:endParaRPr>
              <a:solidFill>
                <a:schemeClr val="lt1"/>
              </a:solidFill>
            </a:endParaRPr>
          </a:p>
        </p:txBody>
      </p:sp>
    </p:spTree>
    <p:extLst>
      <p:ext uri="{BB962C8B-B14F-4D97-AF65-F5344CB8AC3E}">
        <p14:creationId xmlns:p14="http://schemas.microsoft.com/office/powerpoint/2010/main" val="32029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438" y="97636"/>
            <a:ext cx="7121562" cy="909320"/>
          </a:xfrm>
        </p:spPr>
        <p:txBody>
          <a:bodyPr>
            <a:noAutofit/>
          </a:bodyPr>
          <a:lstStyle/>
          <a:p>
            <a:pPr algn="r"/>
            <a:r>
              <a:rPr lang="en-US" sz="3600" dirty="0" smtClean="0"/>
              <a:t>Viewing Interim Assessment Items and Student Responses</a:t>
            </a:r>
            <a:endParaRPr lang="en-US" sz="3600" dirty="0"/>
          </a:p>
        </p:txBody>
      </p:sp>
      <p:pic>
        <p:nvPicPr>
          <p:cNvPr id="7" name="Picture 6" descr="Screenshot of Interim assessment items and student repons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427" y="1200146"/>
            <a:ext cx="7461813" cy="5041294"/>
          </a:xfrm>
          <a:prstGeom prst="rect">
            <a:avLst/>
          </a:prstGeom>
        </p:spPr>
      </p:pic>
      <p:sp>
        <p:nvSpPr>
          <p:cNvPr id="6" name="TextBox 5"/>
          <p:cNvSpPr txBox="1"/>
          <p:nvPr/>
        </p:nvSpPr>
        <p:spPr>
          <a:xfrm>
            <a:off x="7851760" y="1731860"/>
            <a:ext cx="1282723" cy="830997"/>
          </a:xfrm>
          <a:prstGeom prst="rect">
            <a:avLst/>
          </a:prstGeom>
          <a:noFill/>
        </p:spPr>
        <p:txBody>
          <a:bodyPr wrap="none" rtlCol="0">
            <a:spAutoFit/>
          </a:bodyPr>
          <a:lstStyle/>
          <a:p>
            <a:pPr algn="r"/>
            <a:r>
              <a:rPr lang="en-US" sz="2400" b="1" dirty="0" smtClean="0">
                <a:latin typeface="Calibri" panose="020F0502020204030204" pitchFamily="34" charset="0"/>
                <a:cs typeface="Calibri" panose="020F0502020204030204" pitchFamily="34" charset="0"/>
              </a:rPr>
              <a:t>Viewing </a:t>
            </a:r>
          </a:p>
          <a:p>
            <a:r>
              <a:rPr lang="en-US" sz="2400" b="1" dirty="0" smtClean="0">
                <a:latin typeface="Calibri" panose="020F0502020204030204" pitchFamily="34" charset="0"/>
                <a:cs typeface="Calibri" panose="020F0502020204030204" pitchFamily="34" charset="0"/>
              </a:rPr>
              <a:t>Items</a:t>
            </a:r>
            <a:endParaRPr lang="en-US" sz="2400" b="1" dirty="0">
              <a:latin typeface="Calibri" panose="020F0502020204030204" pitchFamily="34" charset="0"/>
              <a:cs typeface="Calibri" panose="020F0502020204030204" pitchFamily="34" charset="0"/>
            </a:endParaRPr>
          </a:p>
        </p:txBody>
      </p:sp>
      <p:sp>
        <p:nvSpPr>
          <p:cNvPr id="9" name="TextBox 8"/>
          <p:cNvSpPr txBox="1"/>
          <p:nvPr/>
        </p:nvSpPr>
        <p:spPr>
          <a:xfrm>
            <a:off x="7787640" y="5279507"/>
            <a:ext cx="1410964" cy="1200329"/>
          </a:xfrm>
          <a:prstGeom prst="rect">
            <a:avLst/>
          </a:prstGeom>
          <a:noFill/>
        </p:spPr>
        <p:txBody>
          <a:bodyPr wrap="none" rtlCol="0">
            <a:spAutoFit/>
          </a:bodyPr>
          <a:lstStyle/>
          <a:p>
            <a:r>
              <a:rPr lang="en-US" sz="2400" b="1" dirty="0" smtClean="0">
                <a:latin typeface="Calibri" panose="020F0502020204030204" pitchFamily="34" charset="0"/>
                <a:cs typeface="Calibri" panose="020F0502020204030204" pitchFamily="34" charset="0"/>
              </a:rPr>
              <a:t>View </a:t>
            </a:r>
          </a:p>
          <a:p>
            <a:r>
              <a:rPr lang="en-US" sz="2400" b="1" dirty="0" smtClean="0">
                <a:latin typeface="Calibri" panose="020F0502020204030204" pitchFamily="34" charset="0"/>
                <a:cs typeface="Calibri" panose="020F0502020204030204" pitchFamily="34" charset="0"/>
              </a:rPr>
              <a:t>Student </a:t>
            </a:r>
          </a:p>
          <a:p>
            <a:r>
              <a:rPr lang="en-US" sz="2400" b="1" dirty="0" smtClean="0">
                <a:latin typeface="Calibri" panose="020F0502020204030204" pitchFamily="34" charset="0"/>
                <a:cs typeface="Calibri" panose="020F0502020204030204" pitchFamily="34" charset="0"/>
              </a:rPr>
              <a:t>Response</a:t>
            </a:r>
            <a:endParaRPr lang="en-US" sz="2400" b="1" dirty="0">
              <a:latin typeface="Calibri" panose="020F0502020204030204" pitchFamily="34" charset="0"/>
              <a:cs typeface="Calibri" panose="020F0502020204030204" pitchFamily="34" charset="0"/>
            </a:endParaRPr>
          </a:p>
        </p:txBody>
      </p:sp>
      <p:sp>
        <p:nvSpPr>
          <p:cNvPr id="10" name="Right Arrow 9" descr="arrow pointing to interim assessment item hyperlink"/>
          <p:cNvSpPr/>
          <p:nvPr/>
        </p:nvSpPr>
        <p:spPr>
          <a:xfrm rot="10800000">
            <a:off x="6738730" y="2035081"/>
            <a:ext cx="1113030" cy="330200"/>
          </a:xfrm>
          <a:prstGeom prst="rightArrow">
            <a:avLst/>
          </a:prstGeom>
          <a:solidFill>
            <a:srgbClr val="292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descr="arrow pointing to interim assessment score assertion hyperlink"/>
          <p:cNvSpPr/>
          <p:nvPr/>
        </p:nvSpPr>
        <p:spPr>
          <a:xfrm rot="11464287">
            <a:off x="5330524" y="5513074"/>
            <a:ext cx="2371278" cy="330200"/>
          </a:xfrm>
          <a:prstGeom prst="rightArrow">
            <a:avLst/>
          </a:prstGeom>
          <a:solidFill>
            <a:srgbClr val="292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55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438" y="92766"/>
            <a:ext cx="7121562" cy="909320"/>
          </a:xfrm>
        </p:spPr>
        <p:txBody>
          <a:bodyPr>
            <a:normAutofit fontScale="90000"/>
          </a:bodyPr>
          <a:lstStyle/>
          <a:p>
            <a:pPr algn="r"/>
            <a:r>
              <a:rPr lang="en-US" dirty="0" smtClean="0"/>
              <a:t>5 Items on which Students Performed the Best or the Worst </a:t>
            </a:r>
            <a:endParaRPr lang="en-US" dirty="0"/>
          </a:p>
        </p:txBody>
      </p:sp>
      <p:pic>
        <p:nvPicPr>
          <p:cNvPr id="3" name="Picture 2" descr="Screenshot of Interim assessment items and student reponses best 5 ite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53" y="1232985"/>
            <a:ext cx="4319619" cy="3319487"/>
          </a:xfrm>
          <a:prstGeom prst="rect">
            <a:avLst/>
          </a:prstGeom>
        </p:spPr>
      </p:pic>
      <p:pic>
        <p:nvPicPr>
          <p:cNvPr id="4" name="Picture 3" descr="Screenshot of Interim assessment items and student reponses worst 5 item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2266" y="3033523"/>
            <a:ext cx="4286281" cy="3295674"/>
          </a:xfrm>
          <a:prstGeom prst="rect">
            <a:avLst/>
          </a:prstGeom>
        </p:spPr>
      </p:pic>
      <p:sp>
        <p:nvSpPr>
          <p:cNvPr id="5" name="TextBox 4"/>
          <p:cNvSpPr txBox="1"/>
          <p:nvPr/>
        </p:nvSpPr>
        <p:spPr>
          <a:xfrm>
            <a:off x="4808687" y="2154064"/>
            <a:ext cx="4243198" cy="1477328"/>
          </a:xfrm>
          <a:prstGeom prst="rect">
            <a:avLst/>
          </a:prstGeom>
          <a:noFill/>
        </p:spPr>
        <p:txBody>
          <a:bodyPr wrap="square" rtlCol="0">
            <a:spAutoFit/>
          </a:bodyPr>
          <a:lstStyle/>
          <a:p>
            <a:r>
              <a:rPr lang="en-US" sz="1800" b="1" dirty="0" smtClean="0"/>
              <a:t>Educators can collect evidence for the class as a whole on concepts where students demonstrated proficiency on the rigor of the standards.</a:t>
            </a:r>
            <a:endParaRPr lang="en-US" sz="1800" b="1" dirty="0"/>
          </a:p>
        </p:txBody>
      </p:sp>
      <p:sp>
        <p:nvSpPr>
          <p:cNvPr id="6" name="TextBox 5"/>
          <p:cNvSpPr txBox="1"/>
          <p:nvPr/>
        </p:nvSpPr>
        <p:spPr>
          <a:xfrm>
            <a:off x="261510" y="3942696"/>
            <a:ext cx="4243198" cy="1477328"/>
          </a:xfrm>
          <a:prstGeom prst="rect">
            <a:avLst/>
          </a:prstGeom>
          <a:noFill/>
        </p:spPr>
        <p:txBody>
          <a:bodyPr wrap="square" rtlCol="0">
            <a:spAutoFit/>
          </a:bodyPr>
          <a:lstStyle/>
          <a:p>
            <a:r>
              <a:rPr lang="en-US" sz="1800" b="1" dirty="0" smtClean="0"/>
              <a:t>Educators can collect evidence for the class as a whole on concepts where students need additional instruction or support based on item level performance</a:t>
            </a:r>
            <a:endParaRPr lang="en-US" sz="1800" b="1" dirty="0"/>
          </a:p>
        </p:txBody>
      </p:sp>
      <p:sp>
        <p:nvSpPr>
          <p:cNvPr id="7" name="Rectangle 6" descr="Box around Interim Assessment button" title="Red Box"/>
          <p:cNvSpPr/>
          <p:nvPr/>
        </p:nvSpPr>
        <p:spPr>
          <a:xfrm>
            <a:off x="69353" y="3942696"/>
            <a:ext cx="4396040" cy="609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descr="Box around Interim Assessment button" title="Red Box"/>
          <p:cNvSpPr/>
          <p:nvPr/>
        </p:nvSpPr>
        <p:spPr>
          <a:xfrm>
            <a:off x="4732266" y="5719422"/>
            <a:ext cx="4341160" cy="609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59483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7" grpId="0" animBg="1"/>
      <p:bldP spid="7" grpId="1"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676700" y="3455396"/>
            <a:ext cx="7886700" cy="585606"/>
          </a:xfrm>
        </p:spPr>
        <p:txBody>
          <a:bodyPr>
            <a:normAutofit fontScale="90000"/>
          </a:bodyPr>
          <a:lstStyle/>
          <a:p>
            <a:pPr marL="383381" indent="-383381" algn="ctr">
              <a:spcAft>
                <a:spcPts val="450"/>
              </a:spcAft>
              <a:defRPr/>
            </a:pPr>
            <a:r>
              <a:rPr lang="en-US" dirty="0" smtClean="0">
                <a:solidFill>
                  <a:schemeClr val="tx1">
                    <a:lumMod val="50000"/>
                  </a:schemeClr>
                </a:solidFill>
              </a:rPr>
              <a:t>Accessing the Interim Assessment Centralized Reporting </a:t>
            </a:r>
            <a:r>
              <a:rPr lang="en-US" dirty="0">
                <a:solidFill>
                  <a:schemeClr val="tx1">
                    <a:lumMod val="50000"/>
                  </a:schemeClr>
                </a:solidFill>
              </a:rPr>
              <a:t>System (CRS) </a:t>
            </a:r>
            <a:r>
              <a:rPr lang="en-US" dirty="0" smtClean="0">
                <a:solidFill>
                  <a:schemeClr val="tx1">
                    <a:lumMod val="50000"/>
                  </a:schemeClr>
                </a:solidFill>
              </a:rPr>
              <a:t>for Science</a:t>
            </a:r>
            <a:br>
              <a:rPr lang="en-US" dirty="0" smtClean="0">
                <a:solidFill>
                  <a:schemeClr val="tx1">
                    <a:lumMod val="50000"/>
                  </a:schemeClr>
                </a:solidFill>
              </a:rPr>
            </a:br>
            <a:endParaRPr lang="en-US" dirty="0">
              <a:solidFill>
                <a:schemeClr val="tx1">
                  <a:lumMod val="50000"/>
                </a:schemeClr>
              </a:solidFill>
            </a:endParaRPr>
          </a:p>
        </p:txBody>
      </p:sp>
    </p:spTree>
    <p:extLst>
      <p:ext uri="{BB962C8B-B14F-4D97-AF65-F5344CB8AC3E}">
        <p14:creationId xmlns:p14="http://schemas.microsoft.com/office/powerpoint/2010/main" val="603385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6247499a28_0_6"/>
          <p:cNvSpPr txBox="1">
            <a:spLocks noGrp="1"/>
          </p:cNvSpPr>
          <p:nvPr>
            <p:ph type="title" idx="4294967295"/>
          </p:nvPr>
        </p:nvSpPr>
        <p:spPr>
          <a:xfrm>
            <a:off x="2261165" y="174492"/>
            <a:ext cx="6149788" cy="650631"/>
          </a:xfrm>
          <a:prstGeom prst="rect">
            <a:avLst/>
          </a:prstGeom>
        </p:spPr>
        <p:txBody>
          <a:bodyPr spcFirstLastPara="1" vert="horz" wrap="square" lIns="68569" tIns="34275" rIns="68569" bIns="34275" rtlCol="0" anchor="ctr" anchorCtr="0">
            <a:noAutofit/>
          </a:bodyPr>
          <a:lstStyle/>
          <a:p>
            <a:pPr algn="ctr"/>
            <a:r>
              <a:rPr lang="en-US" sz="3000" dirty="0" smtClean="0"/>
              <a:t>Accessing the Interim Assessment Centralized Reporting System (CRS)</a:t>
            </a:r>
            <a:endParaRPr sz="3000" dirty="0">
              <a:latin typeface="+mn-lt"/>
            </a:endParaRPr>
          </a:p>
        </p:txBody>
      </p:sp>
      <p:grpSp>
        <p:nvGrpSpPr>
          <p:cNvPr id="6" name="Group 5" title="OSAS Portal"/>
          <p:cNvGrpSpPr/>
          <p:nvPr/>
        </p:nvGrpSpPr>
        <p:grpSpPr>
          <a:xfrm>
            <a:off x="575076" y="1096021"/>
            <a:ext cx="8081761" cy="5063860"/>
            <a:chOff x="1723660" y="762913"/>
            <a:chExt cx="8896350" cy="5405045"/>
          </a:xfrm>
        </p:grpSpPr>
        <p:pic>
          <p:nvPicPr>
            <p:cNvPr id="2" name="Picture 1" title="OSAS Portal"/>
            <p:cNvPicPr>
              <a:picLocks noChangeAspect="1"/>
            </p:cNvPicPr>
            <p:nvPr/>
          </p:nvPicPr>
          <p:blipFill>
            <a:blip r:embed="rId3"/>
            <a:stretch>
              <a:fillRect/>
            </a:stretch>
          </p:blipFill>
          <p:spPr>
            <a:xfrm>
              <a:off x="1723660" y="762913"/>
              <a:ext cx="8896350" cy="5400860"/>
            </a:xfrm>
            <a:prstGeom prst="rect">
              <a:avLst/>
            </a:prstGeom>
          </p:spPr>
        </p:pic>
        <p:sp>
          <p:nvSpPr>
            <p:cNvPr id="3" name="Rectangle 2"/>
            <p:cNvSpPr/>
            <p:nvPr/>
          </p:nvSpPr>
          <p:spPr>
            <a:xfrm>
              <a:off x="4323472" y="1900237"/>
              <a:ext cx="3690424" cy="4267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0" name="Rectangle 9" descr="Box around Interim Assessment button" title="Red Box"/>
          <p:cNvSpPr/>
          <p:nvPr/>
        </p:nvSpPr>
        <p:spPr>
          <a:xfrm>
            <a:off x="522097" y="5318099"/>
            <a:ext cx="2314186" cy="8398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1" name="Picture 10" title="TA Button options "/>
          <p:cNvPicPr>
            <a:picLocks noChangeAspect="1"/>
          </p:cNvPicPr>
          <p:nvPr/>
        </p:nvPicPr>
        <p:blipFill>
          <a:blip r:embed="rId4"/>
          <a:stretch>
            <a:fillRect/>
          </a:stretch>
        </p:blipFill>
        <p:spPr>
          <a:xfrm>
            <a:off x="2936838" y="2540085"/>
            <a:ext cx="3367061" cy="3615875"/>
          </a:xfrm>
          <a:prstGeom prst="rect">
            <a:avLst/>
          </a:prstGeom>
        </p:spPr>
      </p:pic>
      <p:sp>
        <p:nvSpPr>
          <p:cNvPr id="12" name="Rectangle 11" descr="Box around Interim Assessment button" title="Red Box"/>
          <p:cNvSpPr/>
          <p:nvPr/>
        </p:nvSpPr>
        <p:spPr>
          <a:xfrm>
            <a:off x="2922290" y="3670727"/>
            <a:ext cx="1142545" cy="12310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3" name="Picture 12" descr="Screenshot of test administrator log in"/>
          <p:cNvPicPr>
            <a:picLocks noChangeAspect="1"/>
          </p:cNvPicPr>
          <p:nvPr/>
        </p:nvPicPr>
        <p:blipFill>
          <a:blip r:embed="rId5"/>
          <a:stretch>
            <a:fillRect/>
          </a:stretch>
        </p:blipFill>
        <p:spPr>
          <a:xfrm>
            <a:off x="6303899" y="3403939"/>
            <a:ext cx="2581473" cy="2995613"/>
          </a:xfrm>
          <a:prstGeom prst="rect">
            <a:avLst/>
          </a:prstGeom>
        </p:spPr>
      </p:pic>
      <p:sp>
        <p:nvSpPr>
          <p:cNvPr id="14" name="Rectangle 13" descr="Box around Interim Assessment button" title="Red Box"/>
          <p:cNvSpPr/>
          <p:nvPr/>
        </p:nvSpPr>
        <p:spPr>
          <a:xfrm>
            <a:off x="6289351" y="3403939"/>
            <a:ext cx="2596021" cy="29956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2720848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p:cNvSpPr>
            <a:spLocks noGrp="1"/>
          </p:cNvSpPr>
          <p:nvPr>
            <p:ph type="sldNum" sz="quarter" idx="4294967295"/>
          </p:nvPr>
        </p:nvSpPr>
        <p:spPr/>
        <p:txBody>
          <a:bodyPr/>
          <a:lstStyle/>
          <a:p>
            <a:fld id="{8A0BAB59-E1FB-40DE-BF54-BC3526BEF81F}" type="slidenum">
              <a:rPr lang="en-US" smtClean="0"/>
              <a:pPr/>
              <a:t>24</a:t>
            </a:fld>
            <a:endParaRPr lang="en-US"/>
          </a:p>
        </p:txBody>
      </p:sp>
      <p:sp>
        <p:nvSpPr>
          <p:cNvPr id="2" name="Title 1"/>
          <p:cNvSpPr>
            <a:spLocks noGrp="1"/>
          </p:cNvSpPr>
          <p:nvPr>
            <p:ph type="title"/>
          </p:nvPr>
        </p:nvSpPr>
        <p:spPr/>
        <p:txBody>
          <a:bodyPr/>
          <a:lstStyle/>
          <a:p>
            <a:r>
              <a:rPr lang="en-US" dirty="0" smtClean="0"/>
              <a:t>CRS Science </a:t>
            </a:r>
            <a:r>
              <a:rPr lang="en-US" u="sng" dirty="0" smtClean="0">
                <a:solidFill>
                  <a:schemeClr val="accent6"/>
                </a:solidFill>
              </a:rPr>
              <a:t>District Reports</a:t>
            </a:r>
            <a:r>
              <a:rPr lang="en-US" u="sng" dirty="0" smtClean="0"/>
              <a:t> </a:t>
            </a:r>
            <a:r>
              <a:rPr lang="en-US" dirty="0" smtClean="0"/>
              <a:t>for </a:t>
            </a:r>
            <a:br>
              <a:rPr lang="en-US" dirty="0" smtClean="0"/>
            </a:br>
            <a:r>
              <a:rPr lang="en-US" dirty="0" smtClean="0"/>
              <a:t>Staff and Coaches</a:t>
            </a:r>
            <a:endParaRPr lang="en-US" dirty="0"/>
          </a:p>
        </p:txBody>
      </p:sp>
      <p:pic>
        <p:nvPicPr>
          <p:cNvPr id="4" name="Picture 3" descr="Screenshot District Report Dashboard"/>
          <p:cNvPicPr>
            <a:picLocks noChangeAspect="1"/>
          </p:cNvPicPr>
          <p:nvPr/>
        </p:nvPicPr>
        <p:blipFill>
          <a:blip r:embed="rId3"/>
          <a:stretch>
            <a:fillRect/>
          </a:stretch>
        </p:blipFill>
        <p:spPr>
          <a:xfrm>
            <a:off x="116006" y="1557567"/>
            <a:ext cx="8918132" cy="4273359"/>
          </a:xfrm>
          <a:prstGeom prst="rect">
            <a:avLst/>
          </a:prstGeom>
        </p:spPr>
      </p:pic>
      <p:sp>
        <p:nvSpPr>
          <p:cNvPr id="9" name="Rectangle 8" descr="Box around Interim Assessment button" title="Red Box"/>
          <p:cNvSpPr/>
          <p:nvPr/>
        </p:nvSpPr>
        <p:spPr>
          <a:xfrm>
            <a:off x="4919919" y="4035288"/>
            <a:ext cx="4114219" cy="18553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descr="rectangle around the filter button on interim assessment dashboard"/>
          <p:cNvSpPr/>
          <p:nvPr/>
        </p:nvSpPr>
        <p:spPr>
          <a:xfrm>
            <a:off x="116006" y="1800000"/>
            <a:ext cx="474394" cy="1785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99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science district report dashboard"/>
          <p:cNvPicPr>
            <a:picLocks noChangeAspect="1"/>
          </p:cNvPicPr>
          <p:nvPr/>
        </p:nvPicPr>
        <p:blipFill>
          <a:blip r:embed="rId3"/>
          <a:stretch>
            <a:fillRect/>
          </a:stretch>
        </p:blipFill>
        <p:spPr>
          <a:xfrm>
            <a:off x="47846" y="1697664"/>
            <a:ext cx="9040724" cy="2423223"/>
          </a:xfrm>
          <a:prstGeom prst="rect">
            <a:avLst/>
          </a:prstGeom>
        </p:spPr>
      </p:pic>
      <p:sp>
        <p:nvSpPr>
          <p:cNvPr id="3" name="Slide Number Placeholder 2" hidden="1"/>
          <p:cNvSpPr>
            <a:spLocks noGrp="1"/>
          </p:cNvSpPr>
          <p:nvPr>
            <p:ph type="sldNum" sz="quarter" idx="4294967295"/>
          </p:nvPr>
        </p:nvSpPr>
        <p:spPr/>
        <p:txBody>
          <a:bodyPr/>
          <a:lstStyle/>
          <a:p>
            <a:fld id="{8A0BAB59-E1FB-40DE-BF54-BC3526BEF81F}" type="slidenum">
              <a:rPr lang="en-US" smtClean="0"/>
              <a:pPr/>
              <a:t>25</a:t>
            </a:fld>
            <a:endParaRPr lang="en-US"/>
          </a:p>
        </p:txBody>
      </p:sp>
      <p:sp>
        <p:nvSpPr>
          <p:cNvPr id="2" name="Title 1"/>
          <p:cNvSpPr>
            <a:spLocks noGrp="1"/>
          </p:cNvSpPr>
          <p:nvPr>
            <p:ph type="title"/>
          </p:nvPr>
        </p:nvSpPr>
        <p:spPr>
          <a:xfrm>
            <a:off x="2166730" y="82138"/>
            <a:ext cx="6921840" cy="1013400"/>
          </a:xfrm>
        </p:spPr>
        <p:txBody>
          <a:bodyPr/>
          <a:lstStyle/>
          <a:p>
            <a:r>
              <a:rPr lang="en-US" dirty="0" smtClean="0"/>
              <a:t>Science Example of CRS </a:t>
            </a:r>
            <a:r>
              <a:rPr lang="en-US" u="sng" dirty="0" smtClean="0">
                <a:solidFill>
                  <a:schemeClr val="accent1"/>
                </a:solidFill>
              </a:rPr>
              <a:t>District Reports</a:t>
            </a:r>
            <a:r>
              <a:rPr lang="en-US" dirty="0" smtClean="0"/>
              <a:t> for Staff and Coaches</a:t>
            </a:r>
            <a:endParaRPr lang="en-US" dirty="0"/>
          </a:p>
        </p:txBody>
      </p:sp>
      <p:sp>
        <p:nvSpPr>
          <p:cNvPr id="11" name="Rectangle 10" descr="Box around Interim Assessment button" title="Red Box"/>
          <p:cNvSpPr/>
          <p:nvPr/>
        </p:nvSpPr>
        <p:spPr>
          <a:xfrm>
            <a:off x="477078" y="2232990"/>
            <a:ext cx="8611492" cy="4041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11" descr="Box around Interim Assessment button" title="Red Box"/>
          <p:cNvSpPr/>
          <p:nvPr/>
        </p:nvSpPr>
        <p:spPr>
          <a:xfrm>
            <a:off x="7111254" y="2232990"/>
            <a:ext cx="1052085" cy="19613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Rectangle 12" descr="Box around Interim Assessment button" title="Red Box"/>
          <p:cNvSpPr/>
          <p:nvPr/>
        </p:nvSpPr>
        <p:spPr>
          <a:xfrm>
            <a:off x="47846" y="1861931"/>
            <a:ext cx="343093" cy="17227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descr="Screenshot of science interim assessment list in CRS"/>
          <p:cNvPicPr>
            <a:picLocks noChangeAspect="1"/>
          </p:cNvPicPr>
          <p:nvPr/>
        </p:nvPicPr>
        <p:blipFill>
          <a:blip r:embed="rId4"/>
          <a:stretch>
            <a:fillRect/>
          </a:stretch>
        </p:blipFill>
        <p:spPr>
          <a:xfrm>
            <a:off x="47846" y="4723013"/>
            <a:ext cx="9077890" cy="1424485"/>
          </a:xfrm>
          <a:prstGeom prst="rect">
            <a:avLst/>
          </a:prstGeom>
        </p:spPr>
      </p:pic>
      <p:sp>
        <p:nvSpPr>
          <p:cNvPr id="10" name="Rectangle 9" descr="Box around Interim Assessment button" title="Red Box"/>
          <p:cNvSpPr/>
          <p:nvPr/>
        </p:nvSpPr>
        <p:spPr>
          <a:xfrm>
            <a:off x="477078" y="3790122"/>
            <a:ext cx="8611492" cy="3299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41617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of science interim assessment dashboard for school reports"/>
          <p:cNvPicPr>
            <a:picLocks noChangeAspect="1"/>
          </p:cNvPicPr>
          <p:nvPr/>
        </p:nvPicPr>
        <p:blipFill>
          <a:blip r:embed="rId3"/>
          <a:stretch>
            <a:fillRect/>
          </a:stretch>
        </p:blipFill>
        <p:spPr>
          <a:xfrm>
            <a:off x="0" y="1543728"/>
            <a:ext cx="9144000" cy="2598295"/>
          </a:xfrm>
          <a:prstGeom prst="rect">
            <a:avLst/>
          </a:prstGeom>
        </p:spPr>
      </p:pic>
      <p:sp>
        <p:nvSpPr>
          <p:cNvPr id="3" name="Slide Number Placeholder 2" hidden="1"/>
          <p:cNvSpPr>
            <a:spLocks noGrp="1"/>
          </p:cNvSpPr>
          <p:nvPr>
            <p:ph type="sldNum" sz="quarter" idx="4294967295"/>
          </p:nvPr>
        </p:nvSpPr>
        <p:spPr/>
        <p:txBody>
          <a:bodyPr/>
          <a:lstStyle/>
          <a:p>
            <a:fld id="{8A0BAB59-E1FB-40DE-BF54-BC3526BEF81F}" type="slidenum">
              <a:rPr lang="en-US" smtClean="0"/>
              <a:pPr/>
              <a:t>26</a:t>
            </a:fld>
            <a:endParaRPr lang="en-US"/>
          </a:p>
        </p:txBody>
      </p:sp>
      <p:sp>
        <p:nvSpPr>
          <p:cNvPr id="2" name="Title 1"/>
          <p:cNvSpPr>
            <a:spLocks noGrp="1"/>
          </p:cNvSpPr>
          <p:nvPr>
            <p:ph type="title"/>
          </p:nvPr>
        </p:nvSpPr>
        <p:spPr>
          <a:xfrm>
            <a:off x="1936270" y="155564"/>
            <a:ext cx="7152300" cy="1013400"/>
          </a:xfrm>
        </p:spPr>
        <p:txBody>
          <a:bodyPr/>
          <a:lstStyle/>
          <a:p>
            <a:r>
              <a:rPr lang="en-US" dirty="0" smtClean="0"/>
              <a:t>Science Example of CRS </a:t>
            </a:r>
            <a:r>
              <a:rPr lang="en-US" u="sng" dirty="0" smtClean="0">
                <a:solidFill>
                  <a:srgbClr val="7030A0"/>
                </a:solidFill>
              </a:rPr>
              <a:t>School Reports</a:t>
            </a:r>
            <a:r>
              <a:rPr lang="en-US" dirty="0" smtClean="0"/>
              <a:t> for Staff and Coaches</a:t>
            </a:r>
            <a:endParaRPr lang="en-US" dirty="0"/>
          </a:p>
        </p:txBody>
      </p:sp>
      <p:sp>
        <p:nvSpPr>
          <p:cNvPr id="11" name="Rectangle 10" descr="Box around Interim Assessment button" title="Red Box"/>
          <p:cNvSpPr/>
          <p:nvPr/>
        </p:nvSpPr>
        <p:spPr>
          <a:xfrm>
            <a:off x="438784" y="2262807"/>
            <a:ext cx="8649785" cy="3346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11" descr="Box around Interim Assessment button" title="Red Box"/>
          <p:cNvSpPr/>
          <p:nvPr/>
        </p:nvSpPr>
        <p:spPr>
          <a:xfrm>
            <a:off x="7157636" y="2262806"/>
            <a:ext cx="1052085" cy="18792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Rectangle 12" descr="Box around Interim Assessment button" title="Red Box"/>
          <p:cNvSpPr/>
          <p:nvPr/>
        </p:nvSpPr>
        <p:spPr>
          <a:xfrm>
            <a:off x="15221" y="1736034"/>
            <a:ext cx="343093" cy="17227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descr="Box around Interim Assessment button" title="Red Box"/>
          <p:cNvSpPr/>
          <p:nvPr/>
        </p:nvSpPr>
        <p:spPr>
          <a:xfrm>
            <a:off x="2990736" y="3290523"/>
            <a:ext cx="392055" cy="3365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descr="Screenshot of filter option for science interim assessment dashboard"/>
          <p:cNvPicPr>
            <a:picLocks noChangeAspect="1"/>
          </p:cNvPicPr>
          <p:nvPr/>
        </p:nvPicPr>
        <p:blipFill>
          <a:blip r:embed="rId4"/>
          <a:stretch>
            <a:fillRect/>
          </a:stretch>
        </p:blipFill>
        <p:spPr>
          <a:xfrm>
            <a:off x="477078" y="3838669"/>
            <a:ext cx="1634706" cy="2492155"/>
          </a:xfrm>
          <a:prstGeom prst="rect">
            <a:avLst/>
          </a:prstGeom>
          <a:ln>
            <a:solidFill>
              <a:srgbClr val="FF0000"/>
            </a:solidFill>
          </a:ln>
        </p:spPr>
      </p:pic>
      <p:sp>
        <p:nvSpPr>
          <p:cNvPr id="6" name="Rectangle 5" descr="rectangle arounf the filter option for selecting a school for the science interim assessment dashboard"/>
          <p:cNvSpPr/>
          <p:nvPr/>
        </p:nvSpPr>
        <p:spPr>
          <a:xfrm>
            <a:off x="477078" y="5658416"/>
            <a:ext cx="1659540" cy="6699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creenshot of science IAB and it's associated standards"/>
          <p:cNvPicPr>
            <a:picLocks noChangeAspect="1"/>
          </p:cNvPicPr>
          <p:nvPr/>
        </p:nvPicPr>
        <p:blipFill>
          <a:blip r:embed="rId5"/>
          <a:stretch>
            <a:fillRect/>
          </a:stretch>
        </p:blipFill>
        <p:spPr>
          <a:xfrm>
            <a:off x="2907332" y="4544083"/>
            <a:ext cx="5210175" cy="828675"/>
          </a:xfrm>
          <a:prstGeom prst="rect">
            <a:avLst/>
          </a:prstGeom>
          <a:ln w="38100">
            <a:solidFill>
              <a:srgbClr val="FF0000"/>
            </a:solidFill>
          </a:ln>
        </p:spPr>
      </p:pic>
    </p:spTree>
    <p:extLst>
      <p:ext uri="{BB962C8B-B14F-4D97-AF65-F5344CB8AC3E}">
        <p14:creationId xmlns:p14="http://schemas.microsoft.com/office/powerpoint/2010/main" val="257758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0" grpId="0" animBg="1"/>
      <p:bldP spid="6" grpId="0" animBg="1"/>
      <p:bldP spid="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0856" y="54783"/>
            <a:ext cx="7253144" cy="1013400"/>
          </a:xfrm>
        </p:spPr>
        <p:txBody>
          <a:bodyPr/>
          <a:lstStyle/>
          <a:p>
            <a:r>
              <a:rPr lang="en-US" dirty="0" smtClean="0"/>
              <a:t>Science Example of CRS </a:t>
            </a:r>
            <a:r>
              <a:rPr lang="en-US" u="sng" dirty="0" smtClean="0">
                <a:solidFill>
                  <a:schemeClr val="accent5"/>
                </a:solidFill>
              </a:rPr>
              <a:t>Roster Reports</a:t>
            </a:r>
            <a:r>
              <a:rPr lang="en-US" dirty="0" smtClean="0">
                <a:solidFill>
                  <a:srgbClr val="7030A0"/>
                </a:solidFill>
              </a:rPr>
              <a:t> </a:t>
            </a:r>
            <a:r>
              <a:rPr lang="en-US" dirty="0" smtClean="0"/>
              <a:t>for an Interim Assessment</a:t>
            </a:r>
            <a:endParaRPr lang="en-US" dirty="0"/>
          </a:p>
        </p:txBody>
      </p:sp>
      <p:pic>
        <p:nvPicPr>
          <p:cNvPr id="4" name="Picture 3" descr="Screenshot of science interim assessment dashboard for roster reports"/>
          <p:cNvPicPr>
            <a:picLocks noChangeAspect="1"/>
          </p:cNvPicPr>
          <p:nvPr/>
        </p:nvPicPr>
        <p:blipFill>
          <a:blip r:embed="rId3"/>
          <a:stretch>
            <a:fillRect/>
          </a:stretch>
        </p:blipFill>
        <p:spPr>
          <a:xfrm>
            <a:off x="0" y="1582159"/>
            <a:ext cx="9144000" cy="3567165"/>
          </a:xfrm>
          <a:prstGeom prst="rect">
            <a:avLst/>
          </a:prstGeom>
        </p:spPr>
      </p:pic>
      <p:sp>
        <p:nvSpPr>
          <p:cNvPr id="13" name="Rectangle 12" descr="Box around Interim Assessment button" title="Red Box"/>
          <p:cNvSpPr/>
          <p:nvPr/>
        </p:nvSpPr>
        <p:spPr>
          <a:xfrm>
            <a:off x="490329" y="1928192"/>
            <a:ext cx="2325758" cy="3578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descr="Box around Interim Assessment button" title="Red Box"/>
          <p:cNvSpPr/>
          <p:nvPr/>
        </p:nvSpPr>
        <p:spPr>
          <a:xfrm>
            <a:off x="490329" y="2632034"/>
            <a:ext cx="1921567" cy="25172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descr="Box around Interim Assessment button" title="Red Box"/>
          <p:cNvSpPr/>
          <p:nvPr/>
        </p:nvSpPr>
        <p:spPr>
          <a:xfrm>
            <a:off x="4452730" y="2632033"/>
            <a:ext cx="4465983" cy="25172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Rectangle 15" descr="Box around Interim Assessment button" title="Red Box"/>
          <p:cNvSpPr/>
          <p:nvPr/>
        </p:nvSpPr>
        <p:spPr>
          <a:xfrm>
            <a:off x="4452729" y="3120888"/>
            <a:ext cx="4465983" cy="496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Rectangle 17" descr="Box around Interim Assessment button" title="Red Box"/>
          <p:cNvSpPr/>
          <p:nvPr/>
        </p:nvSpPr>
        <p:spPr>
          <a:xfrm>
            <a:off x="555812" y="4419239"/>
            <a:ext cx="8362900" cy="3858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descr="Box around Interim Assessment button" title="Red Box"/>
          <p:cNvSpPr/>
          <p:nvPr/>
        </p:nvSpPr>
        <p:spPr>
          <a:xfrm>
            <a:off x="6120244" y="3120889"/>
            <a:ext cx="426029" cy="17953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428741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P spid="1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fld id="{8A0BAB59-E1FB-40DE-BF54-BC3526BEF81F}" type="slidenum">
              <a:rPr lang="en-US" smtClean="0"/>
              <a:pPr/>
              <a:t>28</a:t>
            </a:fld>
            <a:endParaRPr lang="en-US"/>
          </a:p>
        </p:txBody>
      </p:sp>
      <p:sp>
        <p:nvSpPr>
          <p:cNvPr id="2" name="Title 1"/>
          <p:cNvSpPr>
            <a:spLocks noGrp="1"/>
          </p:cNvSpPr>
          <p:nvPr>
            <p:ph type="title"/>
          </p:nvPr>
        </p:nvSpPr>
        <p:spPr>
          <a:xfrm>
            <a:off x="1890856" y="54783"/>
            <a:ext cx="7253144" cy="1013400"/>
          </a:xfrm>
        </p:spPr>
        <p:txBody>
          <a:bodyPr/>
          <a:lstStyle/>
          <a:p>
            <a:r>
              <a:rPr lang="en-US" dirty="0" smtClean="0"/>
              <a:t>Science  Example of CRS </a:t>
            </a:r>
            <a:r>
              <a:rPr lang="en-US" u="sng" dirty="0" smtClean="0">
                <a:solidFill>
                  <a:schemeClr val="accent2"/>
                </a:solidFill>
              </a:rPr>
              <a:t>Student Reports</a:t>
            </a:r>
            <a:r>
              <a:rPr lang="en-US" dirty="0" smtClean="0">
                <a:solidFill>
                  <a:srgbClr val="7030A0"/>
                </a:solidFill>
              </a:rPr>
              <a:t> </a:t>
            </a:r>
            <a:r>
              <a:rPr lang="en-US" dirty="0" smtClean="0"/>
              <a:t>for an Interim Assessment</a:t>
            </a:r>
            <a:endParaRPr lang="en-US" dirty="0"/>
          </a:p>
        </p:txBody>
      </p:sp>
      <p:pic>
        <p:nvPicPr>
          <p:cNvPr id="4" name="Picture 3" descr="Screenshot of science interim assessment dashboard for student reports"/>
          <p:cNvPicPr>
            <a:picLocks noChangeAspect="1"/>
          </p:cNvPicPr>
          <p:nvPr/>
        </p:nvPicPr>
        <p:blipFill>
          <a:blip r:embed="rId3"/>
          <a:stretch>
            <a:fillRect/>
          </a:stretch>
        </p:blipFill>
        <p:spPr>
          <a:xfrm>
            <a:off x="21600" y="1359237"/>
            <a:ext cx="9144000" cy="4446984"/>
          </a:xfrm>
          <a:prstGeom prst="rect">
            <a:avLst/>
          </a:prstGeom>
        </p:spPr>
      </p:pic>
      <p:sp>
        <p:nvSpPr>
          <p:cNvPr id="13" name="Rectangle 12" descr="Box around Interim Assessment button" title="Red Box"/>
          <p:cNvSpPr/>
          <p:nvPr/>
        </p:nvSpPr>
        <p:spPr>
          <a:xfrm>
            <a:off x="496956" y="1776660"/>
            <a:ext cx="2266121" cy="2111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descr="Box around Interim Assessment button" title="Red Box"/>
          <p:cNvSpPr/>
          <p:nvPr/>
        </p:nvSpPr>
        <p:spPr>
          <a:xfrm>
            <a:off x="496957" y="4181061"/>
            <a:ext cx="3465444" cy="16251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Rectangle 15" descr="Box around Interim Assessment button" title="Red Box"/>
          <p:cNvSpPr/>
          <p:nvPr/>
        </p:nvSpPr>
        <p:spPr>
          <a:xfrm>
            <a:off x="496956" y="4181061"/>
            <a:ext cx="8395253" cy="16251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Rectangle 17" descr="Box around Interim Assessment button" title="Red Box"/>
          <p:cNvSpPr/>
          <p:nvPr/>
        </p:nvSpPr>
        <p:spPr>
          <a:xfrm>
            <a:off x="6420678" y="2676939"/>
            <a:ext cx="483705" cy="31292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 name="Rectangle 18" descr="Box around Interim Assessment button" title="Red Box"/>
          <p:cNvSpPr/>
          <p:nvPr/>
        </p:nvSpPr>
        <p:spPr>
          <a:xfrm>
            <a:off x="5927034" y="2676939"/>
            <a:ext cx="483705" cy="31292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descr="rectangle around the student scoring assertion for the science IAB in the student reports"/>
          <p:cNvSpPr/>
          <p:nvPr/>
        </p:nvSpPr>
        <p:spPr>
          <a:xfrm>
            <a:off x="3962401" y="4521600"/>
            <a:ext cx="429599" cy="25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939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5" grpId="0" animBg="1"/>
      <p:bldP spid="15" grpId="1" animBg="1"/>
      <p:bldP spid="16" grpId="0" animBg="1"/>
      <p:bldP spid="18" grpId="0" animBg="1"/>
      <p:bldP spid="18" grpId="1" animBg="1"/>
      <p:bldP spid="19"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1890856" y="54783"/>
            <a:ext cx="7253144" cy="1013400"/>
          </a:xfrm>
        </p:spPr>
        <p:txBody>
          <a:bodyPr/>
          <a:lstStyle/>
          <a:p>
            <a:r>
              <a:rPr lang="en-US" dirty="0" smtClean="0"/>
              <a:t>Science  Example of CRS </a:t>
            </a:r>
            <a:r>
              <a:rPr lang="en-US" u="sng" dirty="0" smtClean="0">
                <a:solidFill>
                  <a:schemeClr val="accent5"/>
                </a:solidFill>
              </a:rPr>
              <a:t>Roster Reports</a:t>
            </a:r>
            <a:r>
              <a:rPr lang="en-US" dirty="0" smtClean="0">
                <a:solidFill>
                  <a:srgbClr val="7030A0"/>
                </a:solidFill>
              </a:rPr>
              <a:t> </a:t>
            </a:r>
            <a:r>
              <a:rPr lang="en-US" dirty="0" smtClean="0"/>
              <a:t>for an Interim Assessment</a:t>
            </a:r>
            <a:endParaRPr lang="en-US" dirty="0"/>
          </a:p>
        </p:txBody>
      </p:sp>
      <p:pic>
        <p:nvPicPr>
          <p:cNvPr id="3" name="Picture 2" descr="Screenshot of IAB cluster item " hidden="1"/>
          <p:cNvPicPr>
            <a:picLocks noChangeAspect="1"/>
          </p:cNvPicPr>
          <p:nvPr/>
        </p:nvPicPr>
        <p:blipFill>
          <a:blip r:embed="rId3"/>
          <a:stretch>
            <a:fillRect/>
          </a:stretch>
        </p:blipFill>
        <p:spPr>
          <a:xfrm>
            <a:off x="315778" y="1783431"/>
            <a:ext cx="8585832" cy="3742330"/>
          </a:xfrm>
          <a:prstGeom prst="rect">
            <a:avLst/>
          </a:prstGeom>
        </p:spPr>
      </p:pic>
      <p:pic>
        <p:nvPicPr>
          <p:cNvPr id="5" name="Picture 4" descr="Screenshot of IAB cluster item " hidden="1"/>
          <p:cNvPicPr>
            <a:picLocks noChangeAspect="1"/>
          </p:cNvPicPr>
          <p:nvPr/>
        </p:nvPicPr>
        <p:blipFill>
          <a:blip r:embed="rId4"/>
          <a:stretch>
            <a:fillRect/>
          </a:stretch>
        </p:blipFill>
        <p:spPr>
          <a:xfrm>
            <a:off x="315778" y="1783431"/>
            <a:ext cx="8585831" cy="4581323"/>
          </a:xfrm>
          <a:prstGeom prst="rect">
            <a:avLst/>
          </a:prstGeom>
        </p:spPr>
      </p:pic>
      <p:pic>
        <p:nvPicPr>
          <p:cNvPr id="6" name="Picture 5" descr="Screenshot of science IAB rubric "/>
          <p:cNvPicPr>
            <a:picLocks noChangeAspect="1"/>
          </p:cNvPicPr>
          <p:nvPr/>
        </p:nvPicPr>
        <p:blipFill>
          <a:blip r:embed="rId5"/>
          <a:stretch>
            <a:fillRect/>
          </a:stretch>
        </p:blipFill>
        <p:spPr>
          <a:xfrm>
            <a:off x="21279" y="1602481"/>
            <a:ext cx="9101440" cy="646516"/>
          </a:xfrm>
          <a:prstGeom prst="rect">
            <a:avLst/>
          </a:prstGeom>
        </p:spPr>
      </p:pic>
      <p:pic>
        <p:nvPicPr>
          <p:cNvPr id="7" name="Picture 6" descr="Screenshot of IAB cluster item topic and content alignment in CRS"/>
          <p:cNvPicPr>
            <a:picLocks noChangeAspect="1"/>
          </p:cNvPicPr>
          <p:nvPr/>
        </p:nvPicPr>
        <p:blipFill>
          <a:blip r:embed="rId6"/>
          <a:stretch>
            <a:fillRect/>
          </a:stretch>
        </p:blipFill>
        <p:spPr>
          <a:xfrm>
            <a:off x="21279" y="2766378"/>
            <a:ext cx="9101440" cy="1296181"/>
          </a:xfrm>
          <a:prstGeom prst="rect">
            <a:avLst/>
          </a:prstGeom>
        </p:spPr>
      </p:pic>
      <p:sp>
        <p:nvSpPr>
          <p:cNvPr id="9" name="Title 1"/>
          <p:cNvSpPr txBox="1">
            <a:spLocks/>
          </p:cNvSpPr>
          <p:nvPr/>
        </p:nvSpPr>
        <p:spPr>
          <a:xfrm>
            <a:off x="1869575" y="19741"/>
            <a:ext cx="7253144" cy="1013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chemeClr val="dk1"/>
              </a:buClr>
              <a:buSzPts val="4400"/>
              <a:buFont typeface="Calibri"/>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smtClean="0"/>
              <a:t>Exploring a </a:t>
            </a:r>
          </a:p>
          <a:p>
            <a:r>
              <a:rPr lang="en-US" dirty="0" smtClean="0"/>
              <a:t>Science Cluster Item in </a:t>
            </a:r>
            <a:r>
              <a:rPr lang="en-US" dirty="0"/>
              <a:t>CRS</a:t>
            </a:r>
          </a:p>
        </p:txBody>
      </p:sp>
      <p:sp>
        <p:nvSpPr>
          <p:cNvPr id="10" name="Rectangle 9" descr="Box around Interim Assessment button" title="Red Box"/>
          <p:cNvSpPr/>
          <p:nvPr/>
        </p:nvSpPr>
        <p:spPr>
          <a:xfrm>
            <a:off x="7051826" y="1925739"/>
            <a:ext cx="2070893" cy="3827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TextBox 3"/>
          <p:cNvSpPr txBox="1"/>
          <p:nvPr/>
        </p:nvSpPr>
        <p:spPr>
          <a:xfrm>
            <a:off x="669715" y="4520484"/>
            <a:ext cx="7762009" cy="523220"/>
          </a:xfrm>
          <a:prstGeom prst="rect">
            <a:avLst/>
          </a:prstGeom>
          <a:noFill/>
          <a:ln w="28575">
            <a:solidFill>
              <a:schemeClr val="tx1"/>
            </a:solidFill>
          </a:ln>
        </p:spPr>
        <p:txBody>
          <a:bodyPr wrap="square" rtlCol="0">
            <a:spAutoFit/>
          </a:bodyPr>
          <a:lstStyle/>
          <a:p>
            <a:r>
              <a:rPr lang="en-US" b="1" dirty="0" smtClean="0"/>
              <a:t>Rubrics provide descriptive evidence required within each cluster item and the scoring dependencies that may be present.</a:t>
            </a:r>
            <a:endParaRPr lang="en-US" b="1" dirty="0"/>
          </a:p>
        </p:txBody>
      </p:sp>
    </p:spTree>
    <p:extLst>
      <p:ext uri="{BB962C8B-B14F-4D97-AF65-F5344CB8AC3E}">
        <p14:creationId xmlns:p14="http://schemas.microsoft.com/office/powerpoint/2010/main" val="334603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3" descr="picture of zippers " title="connecting formative assessment practices, interim assessments, and summative assessments"/>
          <p:cNvPicPr preferRelativeResize="0"/>
          <p:nvPr/>
        </p:nvPicPr>
        <p:blipFill rotWithShape="1">
          <a:blip r:embed="rId3">
            <a:alphaModFix/>
          </a:blip>
          <a:srcRect/>
          <a:stretch/>
        </p:blipFill>
        <p:spPr>
          <a:xfrm>
            <a:off x="130525" y="2628075"/>
            <a:ext cx="4267201" cy="2824152"/>
          </a:xfrm>
          <a:prstGeom prst="rect">
            <a:avLst/>
          </a:prstGeom>
          <a:noFill/>
          <a:ln>
            <a:noFill/>
          </a:ln>
        </p:spPr>
      </p:pic>
      <p:sp>
        <p:nvSpPr>
          <p:cNvPr id="113" name="Google Shape;113;p3"/>
          <p:cNvSpPr txBox="1"/>
          <p:nvPr/>
        </p:nvSpPr>
        <p:spPr>
          <a:xfrm>
            <a:off x="968425" y="5598325"/>
            <a:ext cx="2591400" cy="35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Photo by</a:t>
            </a:r>
            <a:r>
              <a:rPr lang="en-US" sz="1100" b="0" i="0" u="none" strike="noStrike" cap="none">
                <a:solidFill>
                  <a:schemeClr val="dk1"/>
                </a:solidFill>
                <a:uFill>
                  <a:noFill/>
                </a:u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1100" b="0" i="0" u="sng" strike="noStrike" cap="none">
                <a:solidFill>
                  <a:schemeClr val="hlink"/>
                </a:solidFill>
                <a:latin typeface="Arial"/>
                <a:ea typeface="Arial"/>
                <a:cs typeface="Arial"/>
                <a:sym typeface="Arial"/>
                <a:hlinkClick r:id="rId4"/>
              </a:rPr>
              <a:t>Tomas Sobek</a:t>
            </a:r>
            <a:r>
              <a:rPr lang="en-US" sz="1100" b="0" i="0" u="none" strike="noStrike" cap="none">
                <a:solidFill>
                  <a:schemeClr val="dk1"/>
                </a:solidFill>
                <a:latin typeface="Arial"/>
                <a:ea typeface="Arial"/>
                <a:cs typeface="Arial"/>
                <a:sym typeface="Arial"/>
              </a:rPr>
              <a:t> on</a:t>
            </a:r>
            <a:r>
              <a:rPr lang="en-US" sz="1100" b="0" i="0" u="none" strike="noStrike" cap="none">
                <a:solidFill>
                  <a:schemeClr val="dk1"/>
                </a:solidFill>
                <a:uFill>
                  <a:noFill/>
                </a:u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1100" b="0" i="0" u="sng" strike="noStrike" cap="none">
                <a:solidFill>
                  <a:schemeClr val="hlink"/>
                </a:solidFill>
                <a:latin typeface="Arial"/>
                <a:ea typeface="Arial"/>
                <a:cs typeface="Arial"/>
                <a:sym typeface="Arial"/>
                <a:hlinkClick r:id="rId5"/>
              </a:rPr>
              <a:t>Unsplash</a:t>
            </a:r>
            <a:endParaRPr sz="1400" b="0" i="0" u="none" strike="noStrike" cap="none">
              <a:solidFill>
                <a:srgbClr val="000000"/>
              </a:solidFill>
              <a:latin typeface="Arial"/>
              <a:ea typeface="Arial"/>
              <a:cs typeface="Arial"/>
              <a:sym typeface="Arial"/>
            </a:endParaRPr>
          </a:p>
        </p:txBody>
      </p:sp>
      <p:sp>
        <p:nvSpPr>
          <p:cNvPr id="114" name="Google Shape;114;p3"/>
          <p:cNvSpPr txBox="1">
            <a:spLocks noGrp="1"/>
          </p:cNvSpPr>
          <p:nvPr>
            <p:ph type="body" idx="1"/>
          </p:nvPr>
        </p:nvSpPr>
        <p:spPr>
          <a:xfrm>
            <a:off x="4572000" y="1484900"/>
            <a:ext cx="4498200" cy="4348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r>
              <a:rPr lang="en-US" dirty="0"/>
              <a:t>Participants will build assessment literacy and improve practice by </a:t>
            </a:r>
            <a:r>
              <a:rPr lang="en-US" b="1" dirty="0"/>
              <a:t>connecting formative assessment practices, interim assessments, and summative assessments</a:t>
            </a:r>
            <a:r>
              <a:rPr lang="en-US" dirty="0"/>
              <a:t> to continually improve access and outcomes for each and every learner in their care.</a:t>
            </a:r>
            <a:endParaRPr dirty="0"/>
          </a:p>
        </p:txBody>
      </p:sp>
      <p:sp>
        <p:nvSpPr>
          <p:cNvPr id="115" name="Google Shape;115;p3"/>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a:solidFill>
                  <a:schemeClr val="lt1"/>
                </a:solidFill>
              </a:rPr>
              <a:t>Series Outcome</a:t>
            </a:r>
            <a:endParaRPr>
              <a:solidFill>
                <a:schemeClr val="lt1"/>
              </a:solidFill>
            </a:endParaRPr>
          </a:p>
        </p:txBody>
      </p:sp>
    </p:spTree>
    <p:extLst>
      <p:ext uri="{BB962C8B-B14F-4D97-AF65-F5344CB8AC3E}">
        <p14:creationId xmlns:p14="http://schemas.microsoft.com/office/powerpoint/2010/main" val="230648785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4518" y="2743200"/>
            <a:ext cx="7428753" cy="1938992"/>
          </a:xfrm>
          <a:prstGeom prst="rect">
            <a:avLst/>
          </a:prstGeom>
          <a:noFill/>
        </p:spPr>
        <p:txBody>
          <a:bodyPr wrap="square" rtlCol="0">
            <a:spAutoFit/>
          </a:bodyPr>
          <a:lstStyle/>
          <a:p>
            <a:pPr algn="ctr"/>
            <a:r>
              <a:rPr lang="en-US" sz="4000" b="1" dirty="0">
                <a:solidFill>
                  <a:schemeClr val="tx1">
                    <a:lumMod val="50000"/>
                  </a:schemeClr>
                </a:solidFill>
              </a:rPr>
              <a:t>Hand Scoring within the </a:t>
            </a:r>
            <a:br>
              <a:rPr lang="en-US" sz="4000" b="1" dirty="0">
                <a:solidFill>
                  <a:schemeClr val="tx1">
                    <a:lumMod val="50000"/>
                  </a:schemeClr>
                </a:solidFill>
              </a:rPr>
            </a:br>
            <a:r>
              <a:rPr lang="en-US" sz="4000" b="1" dirty="0">
                <a:solidFill>
                  <a:schemeClr val="tx1">
                    <a:lumMod val="50000"/>
                  </a:schemeClr>
                </a:solidFill>
              </a:rPr>
              <a:t>Centralized Reporting System (CRS)</a:t>
            </a:r>
            <a:endParaRPr lang="en-US" sz="4000" b="1" dirty="0"/>
          </a:p>
        </p:txBody>
      </p:sp>
      <p:sp>
        <p:nvSpPr>
          <p:cNvPr id="2" name="Title 1" hidden="1"/>
          <p:cNvSpPr>
            <a:spLocks noGrp="1"/>
          </p:cNvSpPr>
          <p:nvPr>
            <p:ph type="title"/>
          </p:nvPr>
        </p:nvSpPr>
        <p:spPr/>
        <p:txBody>
          <a:bodyPr/>
          <a:lstStyle/>
          <a:p>
            <a:r>
              <a:rPr lang="en-US" dirty="0">
                <a:solidFill>
                  <a:schemeClr val="tx1">
                    <a:lumMod val="50000"/>
                  </a:schemeClr>
                </a:solidFill>
              </a:rPr>
              <a:t>Hand Scoring within the </a:t>
            </a:r>
            <a:br>
              <a:rPr lang="en-US" dirty="0">
                <a:solidFill>
                  <a:schemeClr val="tx1">
                    <a:lumMod val="50000"/>
                  </a:schemeClr>
                </a:solidFill>
              </a:rPr>
            </a:br>
            <a:r>
              <a:rPr lang="en-US" dirty="0">
                <a:solidFill>
                  <a:schemeClr val="tx1">
                    <a:lumMod val="50000"/>
                  </a:schemeClr>
                </a:solidFill>
              </a:rPr>
              <a:t>Centralized Reporting System (CRS)</a:t>
            </a:r>
            <a:endParaRPr lang="en-US" dirty="0"/>
          </a:p>
        </p:txBody>
      </p:sp>
    </p:spTree>
    <p:extLst>
      <p:ext uri="{BB962C8B-B14F-4D97-AF65-F5344CB8AC3E}">
        <p14:creationId xmlns:p14="http://schemas.microsoft.com/office/powerpoint/2010/main" val="18360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6" name="Google Shape;356;g6247499a28_0_15"/>
          <p:cNvSpPr txBox="1"/>
          <p:nvPr/>
        </p:nvSpPr>
        <p:spPr>
          <a:xfrm>
            <a:off x="2948051" y="166251"/>
            <a:ext cx="5649000" cy="641400"/>
          </a:xfrm>
          <a:prstGeom prst="rect">
            <a:avLst/>
          </a:prstGeom>
          <a:noFill/>
          <a:ln>
            <a:noFill/>
          </a:ln>
        </p:spPr>
        <p:txBody>
          <a:bodyPr spcFirstLastPara="1" wrap="square" lIns="91425" tIns="45700" rIns="91425" bIns="45700" anchor="t" anchorCtr="0">
            <a:noAutofit/>
          </a:bodyPr>
          <a:lstStyle/>
          <a:p>
            <a:pPr algn="r">
              <a:lnSpc>
                <a:spcPct val="90000"/>
              </a:lnSpc>
              <a:buSzPts val="3200"/>
            </a:pPr>
            <a:r>
              <a:rPr lang="en-US" sz="3200" b="1" dirty="0">
                <a:latin typeface="Calibri"/>
                <a:ea typeface="Calibri"/>
                <a:cs typeface="Calibri"/>
                <a:sym typeface="Calibri"/>
              </a:rPr>
              <a:t>ELA Grade </a:t>
            </a:r>
            <a:r>
              <a:rPr lang="en-US" sz="3200" b="1" dirty="0" smtClean="0">
                <a:latin typeface="Calibri"/>
                <a:ea typeface="Calibri"/>
                <a:cs typeface="Calibri"/>
                <a:sym typeface="Calibri"/>
              </a:rPr>
              <a:t>5 Interims</a:t>
            </a:r>
            <a:endParaRPr dirty="0"/>
          </a:p>
        </p:txBody>
      </p:sp>
      <p:pic>
        <p:nvPicPr>
          <p:cNvPr id="3" name="Picture 2" title="ELA Interim Assessment table"/>
          <p:cNvPicPr>
            <a:picLocks noChangeAspect="1"/>
          </p:cNvPicPr>
          <p:nvPr/>
        </p:nvPicPr>
        <p:blipFill>
          <a:blip r:embed="rId3"/>
          <a:stretch>
            <a:fillRect/>
          </a:stretch>
        </p:blipFill>
        <p:spPr>
          <a:xfrm>
            <a:off x="1229873" y="758774"/>
            <a:ext cx="6422388" cy="5710852"/>
          </a:xfrm>
          <a:prstGeom prst="rect">
            <a:avLst/>
          </a:prstGeom>
        </p:spPr>
      </p:pic>
      <p:sp>
        <p:nvSpPr>
          <p:cNvPr id="2" name="Title 1" hidden="1"/>
          <p:cNvSpPr>
            <a:spLocks noGrp="1"/>
          </p:cNvSpPr>
          <p:nvPr>
            <p:ph type="title"/>
          </p:nvPr>
        </p:nvSpPr>
        <p:spPr/>
        <p:txBody>
          <a:bodyPr/>
          <a:lstStyle/>
          <a:p>
            <a:r>
              <a:rPr lang="en-US" dirty="0"/>
              <a:t>ELA Grade 5 Interims</a:t>
            </a:r>
            <a:br>
              <a:rPr lang="en-US" dirty="0"/>
            </a:br>
            <a:endParaRPr lang="en-US" dirty="0"/>
          </a:p>
        </p:txBody>
      </p:sp>
      <p:sp>
        <p:nvSpPr>
          <p:cNvPr id="5" name="Rectangle 4" descr="Box around Interim Assessment button" title="Red Box"/>
          <p:cNvSpPr/>
          <p:nvPr/>
        </p:nvSpPr>
        <p:spPr>
          <a:xfrm>
            <a:off x="1285460" y="1524869"/>
            <a:ext cx="2266121" cy="2111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descr="Box around Interim Assessment button" title="Red Box"/>
          <p:cNvSpPr/>
          <p:nvPr/>
        </p:nvSpPr>
        <p:spPr>
          <a:xfrm>
            <a:off x="1285460" y="2816087"/>
            <a:ext cx="2266121" cy="6604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descr="Box around Interim Assessment button" title="Red Box"/>
          <p:cNvSpPr/>
          <p:nvPr/>
        </p:nvSpPr>
        <p:spPr>
          <a:xfrm>
            <a:off x="1229873" y="3891664"/>
            <a:ext cx="2321708" cy="2363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05749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6247499a28_0_21"/>
          <p:cNvSpPr txBox="1"/>
          <p:nvPr/>
        </p:nvSpPr>
        <p:spPr>
          <a:xfrm>
            <a:off x="2948051" y="166251"/>
            <a:ext cx="5649000" cy="641400"/>
          </a:xfrm>
          <a:prstGeom prst="rect">
            <a:avLst/>
          </a:prstGeom>
          <a:noFill/>
          <a:ln>
            <a:noFill/>
          </a:ln>
        </p:spPr>
        <p:txBody>
          <a:bodyPr spcFirstLastPara="1" wrap="square" lIns="91425" tIns="45700" rIns="91425" bIns="45700" anchor="t" anchorCtr="0">
            <a:noAutofit/>
          </a:bodyPr>
          <a:lstStyle/>
          <a:p>
            <a:pPr algn="r">
              <a:lnSpc>
                <a:spcPct val="90000"/>
              </a:lnSpc>
              <a:buSzPts val="3200"/>
            </a:pPr>
            <a:r>
              <a:rPr lang="en-US" sz="3200" b="1" dirty="0">
                <a:latin typeface="Calibri"/>
                <a:ea typeface="Calibri"/>
                <a:cs typeface="Calibri"/>
                <a:sym typeface="Calibri"/>
              </a:rPr>
              <a:t>Math Grade </a:t>
            </a:r>
            <a:r>
              <a:rPr lang="en-US" sz="3200" b="1" dirty="0" smtClean="0">
                <a:latin typeface="Calibri"/>
                <a:ea typeface="Calibri"/>
                <a:cs typeface="Calibri"/>
                <a:sym typeface="Calibri"/>
              </a:rPr>
              <a:t>5 Interims</a:t>
            </a:r>
            <a:endParaRPr dirty="0"/>
          </a:p>
        </p:txBody>
      </p:sp>
      <p:pic>
        <p:nvPicPr>
          <p:cNvPr id="2" name="Picture 1" title="Math Interim Assessment table"/>
          <p:cNvPicPr>
            <a:picLocks noChangeAspect="1"/>
          </p:cNvPicPr>
          <p:nvPr/>
        </p:nvPicPr>
        <p:blipFill>
          <a:blip r:embed="rId3"/>
          <a:stretch>
            <a:fillRect/>
          </a:stretch>
        </p:blipFill>
        <p:spPr>
          <a:xfrm>
            <a:off x="1494619" y="698091"/>
            <a:ext cx="6174544" cy="5786020"/>
          </a:xfrm>
          <a:prstGeom prst="rect">
            <a:avLst/>
          </a:prstGeom>
        </p:spPr>
      </p:pic>
      <p:sp>
        <p:nvSpPr>
          <p:cNvPr id="3" name="Title 2" hidden="1"/>
          <p:cNvSpPr>
            <a:spLocks noGrp="1"/>
          </p:cNvSpPr>
          <p:nvPr>
            <p:ph type="title"/>
          </p:nvPr>
        </p:nvSpPr>
        <p:spPr/>
        <p:txBody>
          <a:bodyPr/>
          <a:lstStyle/>
          <a:p>
            <a:r>
              <a:rPr lang="en-US" dirty="0"/>
              <a:t>Math Grade 5 Interims</a:t>
            </a:r>
            <a:br>
              <a:rPr lang="en-US" dirty="0"/>
            </a:br>
            <a:endParaRPr lang="en-US" dirty="0"/>
          </a:p>
        </p:txBody>
      </p:sp>
      <p:sp>
        <p:nvSpPr>
          <p:cNvPr id="5" name="Rectangle 4" descr="Box around Interim Assessment button" title="Red Box"/>
          <p:cNvSpPr/>
          <p:nvPr/>
        </p:nvSpPr>
        <p:spPr>
          <a:xfrm>
            <a:off x="1494619" y="1413508"/>
            <a:ext cx="2321708" cy="2363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descr="Box around Interim Assessment button" title="Red Box"/>
          <p:cNvSpPr/>
          <p:nvPr/>
        </p:nvSpPr>
        <p:spPr>
          <a:xfrm>
            <a:off x="1494619" y="3472907"/>
            <a:ext cx="2321708" cy="2363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98062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1700" y="0"/>
            <a:ext cx="7152300" cy="1013400"/>
          </a:xfrm>
        </p:spPr>
        <p:txBody>
          <a:bodyPr/>
          <a:lstStyle/>
          <a:p>
            <a:r>
              <a:rPr lang="en-US" dirty="0" smtClean="0"/>
              <a:t>Identifying Hand Scoring Requirements in CRS</a:t>
            </a:r>
            <a:endParaRPr lang="en-US" dirty="0"/>
          </a:p>
        </p:txBody>
      </p:sp>
      <p:sp>
        <p:nvSpPr>
          <p:cNvPr id="3" name="Slide Number Placeholder 2" hidden="1"/>
          <p:cNvSpPr>
            <a:spLocks noGrp="1"/>
          </p:cNvSpPr>
          <p:nvPr>
            <p:ph type="sldNum" sz="quarter" idx="4294967295"/>
          </p:nvPr>
        </p:nvSpPr>
        <p:spPr/>
        <p:txBody>
          <a:bodyPr/>
          <a:lstStyle/>
          <a:p>
            <a:fld id="{8A0BAB59-E1FB-40DE-BF54-BC3526BEF81F}" type="slidenum">
              <a:rPr lang="en-US" smtClean="0"/>
              <a:pPr/>
              <a:t>33</a:t>
            </a:fld>
            <a:endParaRPr lang="en-US"/>
          </a:p>
        </p:txBody>
      </p:sp>
      <p:pic>
        <p:nvPicPr>
          <p:cNvPr id="2" name="Picture 1" descr="Screenshot of IAB cluster item in CRS"/>
          <p:cNvPicPr>
            <a:picLocks noChangeAspect="1"/>
          </p:cNvPicPr>
          <p:nvPr/>
        </p:nvPicPr>
        <p:blipFill>
          <a:blip r:embed="rId3"/>
          <a:stretch>
            <a:fillRect/>
          </a:stretch>
        </p:blipFill>
        <p:spPr>
          <a:xfrm>
            <a:off x="217446" y="1396650"/>
            <a:ext cx="8735684" cy="4692723"/>
          </a:xfrm>
          <a:prstGeom prst="rect">
            <a:avLst/>
          </a:prstGeom>
        </p:spPr>
      </p:pic>
      <p:sp>
        <p:nvSpPr>
          <p:cNvPr id="12" name="Rectangle 11" descr="Box around Interim Assessment button" title="Red Box"/>
          <p:cNvSpPr/>
          <p:nvPr/>
        </p:nvSpPr>
        <p:spPr>
          <a:xfrm>
            <a:off x="7335077" y="1413507"/>
            <a:ext cx="1298713" cy="5014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3" name="Picture 12" descr="Screenshot of IAB cluster item in CRS"/>
          <p:cNvPicPr>
            <a:picLocks noChangeAspect="1"/>
          </p:cNvPicPr>
          <p:nvPr/>
        </p:nvPicPr>
        <p:blipFill>
          <a:blip r:embed="rId4"/>
          <a:stretch>
            <a:fillRect/>
          </a:stretch>
        </p:blipFill>
        <p:spPr>
          <a:xfrm>
            <a:off x="13288" y="2191780"/>
            <a:ext cx="9144000" cy="2981739"/>
          </a:xfrm>
          <a:prstGeom prst="rect">
            <a:avLst/>
          </a:prstGeom>
        </p:spPr>
      </p:pic>
      <p:sp>
        <p:nvSpPr>
          <p:cNvPr id="14" name="Rectangle 13" descr="Box around Interim Assessment button" title="Red Box"/>
          <p:cNvSpPr/>
          <p:nvPr/>
        </p:nvSpPr>
        <p:spPr>
          <a:xfrm>
            <a:off x="92766" y="3047999"/>
            <a:ext cx="4426226" cy="19149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descr="Box around Interim Assessment button" title="Red Box"/>
          <p:cNvSpPr/>
          <p:nvPr/>
        </p:nvSpPr>
        <p:spPr>
          <a:xfrm>
            <a:off x="6632713" y="3047999"/>
            <a:ext cx="1192695" cy="19149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Rectangle 15" descr="Box around Interim Assessment button" title="Red Box"/>
          <p:cNvSpPr/>
          <p:nvPr/>
        </p:nvSpPr>
        <p:spPr>
          <a:xfrm>
            <a:off x="92766" y="4691270"/>
            <a:ext cx="8925337" cy="2716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91474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animBg="1"/>
      <p:bldP spid="14" grpId="1" animBg="1"/>
      <p:bldP spid="15" grpId="0" animBg="1"/>
      <p:bldP spid="15" grpId="1"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1700" y="0"/>
            <a:ext cx="7152300" cy="1013400"/>
          </a:xfrm>
        </p:spPr>
        <p:txBody>
          <a:bodyPr/>
          <a:lstStyle/>
          <a:p>
            <a:r>
              <a:rPr lang="en-US" dirty="0" smtClean="0"/>
              <a:t>Hand Scoring an </a:t>
            </a:r>
            <a:br>
              <a:rPr lang="en-US" dirty="0" smtClean="0"/>
            </a:br>
            <a:r>
              <a:rPr lang="en-US" dirty="0" smtClean="0"/>
              <a:t>Individual Item in CRS</a:t>
            </a:r>
            <a:endParaRPr lang="en-US" dirty="0"/>
          </a:p>
        </p:txBody>
      </p:sp>
      <p:sp>
        <p:nvSpPr>
          <p:cNvPr id="3" name="Slide Number Placeholder 2" hidden="1"/>
          <p:cNvSpPr>
            <a:spLocks noGrp="1"/>
          </p:cNvSpPr>
          <p:nvPr>
            <p:ph type="sldNum" sz="quarter" idx="4294967295"/>
          </p:nvPr>
        </p:nvSpPr>
        <p:spPr/>
        <p:txBody>
          <a:bodyPr/>
          <a:lstStyle/>
          <a:p>
            <a:fld id="{8A0BAB59-E1FB-40DE-BF54-BC3526BEF81F}" type="slidenum">
              <a:rPr lang="en-US" smtClean="0"/>
              <a:pPr/>
              <a:t>34</a:t>
            </a:fld>
            <a:endParaRPr lang="en-US"/>
          </a:p>
        </p:txBody>
      </p:sp>
      <p:pic>
        <p:nvPicPr>
          <p:cNvPr id="5" name="Picture 4" descr="Screenshot of IAB individual item in CRS"/>
          <p:cNvPicPr>
            <a:picLocks noChangeAspect="1"/>
          </p:cNvPicPr>
          <p:nvPr/>
        </p:nvPicPr>
        <p:blipFill>
          <a:blip r:embed="rId3"/>
          <a:stretch>
            <a:fillRect/>
          </a:stretch>
        </p:blipFill>
        <p:spPr>
          <a:xfrm>
            <a:off x="80439" y="1405134"/>
            <a:ext cx="8846620" cy="4193909"/>
          </a:xfrm>
          <a:prstGeom prst="rect">
            <a:avLst/>
          </a:prstGeom>
        </p:spPr>
      </p:pic>
      <p:sp>
        <p:nvSpPr>
          <p:cNvPr id="11" name="Rectangle 10" descr="Box around Interim Assessment button" title="Red Box"/>
          <p:cNvSpPr/>
          <p:nvPr/>
        </p:nvSpPr>
        <p:spPr>
          <a:xfrm>
            <a:off x="364435" y="2252869"/>
            <a:ext cx="8428382" cy="7023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Rectangle 16" descr="Box around Interim Assessment button" title="Red Box"/>
          <p:cNvSpPr/>
          <p:nvPr/>
        </p:nvSpPr>
        <p:spPr>
          <a:xfrm>
            <a:off x="364435" y="4896678"/>
            <a:ext cx="2478156" cy="5963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Rectangle 17" descr="Box around Interim Assessment button" title="Red Box"/>
          <p:cNvSpPr/>
          <p:nvPr/>
        </p:nvSpPr>
        <p:spPr>
          <a:xfrm>
            <a:off x="3988904" y="4896678"/>
            <a:ext cx="4538869" cy="5963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51917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7" grpId="0" animBg="1"/>
      <p:bldP spid="17" grpId="1" animBg="1"/>
      <p:bldP spid="18" grpId="0" animBg="1"/>
      <p:bldP spid="18"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1700" y="0"/>
            <a:ext cx="7152300" cy="1013400"/>
          </a:xfrm>
        </p:spPr>
        <p:txBody>
          <a:bodyPr/>
          <a:lstStyle/>
          <a:p>
            <a:r>
              <a:rPr lang="en-US" dirty="0" smtClean="0"/>
              <a:t>Entering Scores for </a:t>
            </a:r>
            <a:br>
              <a:rPr lang="en-US" dirty="0" smtClean="0"/>
            </a:br>
            <a:r>
              <a:rPr lang="en-US" dirty="0" smtClean="0"/>
              <a:t>Hand Scoring Items in CRS</a:t>
            </a:r>
            <a:endParaRPr lang="en-US" dirty="0"/>
          </a:p>
        </p:txBody>
      </p:sp>
      <p:sp>
        <p:nvSpPr>
          <p:cNvPr id="3" name="Slide Number Placeholder 2" hidden="1"/>
          <p:cNvSpPr>
            <a:spLocks noGrp="1"/>
          </p:cNvSpPr>
          <p:nvPr>
            <p:ph type="sldNum" sz="quarter" idx="4294967295"/>
          </p:nvPr>
        </p:nvSpPr>
        <p:spPr/>
        <p:txBody>
          <a:bodyPr/>
          <a:lstStyle/>
          <a:p>
            <a:fld id="{8A0BAB59-E1FB-40DE-BF54-BC3526BEF81F}" type="slidenum">
              <a:rPr lang="en-US" smtClean="0"/>
              <a:pPr/>
              <a:t>35</a:t>
            </a:fld>
            <a:endParaRPr lang="en-US"/>
          </a:p>
        </p:txBody>
      </p:sp>
      <p:pic>
        <p:nvPicPr>
          <p:cNvPr id="2" name="Picture 1" descr="Screenshot of IAB individual student response in CRS"/>
          <p:cNvPicPr>
            <a:picLocks noChangeAspect="1"/>
          </p:cNvPicPr>
          <p:nvPr/>
        </p:nvPicPr>
        <p:blipFill>
          <a:blip r:embed="rId3"/>
          <a:stretch>
            <a:fillRect/>
          </a:stretch>
        </p:blipFill>
        <p:spPr>
          <a:xfrm>
            <a:off x="0" y="1307103"/>
            <a:ext cx="9144000" cy="1673763"/>
          </a:xfrm>
          <a:prstGeom prst="rect">
            <a:avLst/>
          </a:prstGeom>
        </p:spPr>
      </p:pic>
      <p:pic>
        <p:nvPicPr>
          <p:cNvPr id="6" name="Picture 5" descr="Screenshot of a sample interim assessment item student response"/>
          <p:cNvPicPr>
            <a:picLocks noChangeAspect="1"/>
          </p:cNvPicPr>
          <p:nvPr/>
        </p:nvPicPr>
        <p:blipFill>
          <a:blip r:embed="rId4"/>
          <a:stretch>
            <a:fillRect/>
          </a:stretch>
        </p:blipFill>
        <p:spPr>
          <a:xfrm>
            <a:off x="0" y="2574772"/>
            <a:ext cx="9144000" cy="3920785"/>
          </a:xfrm>
          <a:prstGeom prst="rect">
            <a:avLst/>
          </a:prstGeom>
        </p:spPr>
      </p:pic>
      <p:sp>
        <p:nvSpPr>
          <p:cNvPr id="10" name="Rectangle 9" descr="Box around Interim Assessment button" title="Red Box"/>
          <p:cNvSpPr/>
          <p:nvPr/>
        </p:nvSpPr>
        <p:spPr>
          <a:xfrm>
            <a:off x="3246783" y="1484243"/>
            <a:ext cx="2835965" cy="3246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11" descr="Box around Interim Assessment button" title="Red Box"/>
          <p:cNvSpPr/>
          <p:nvPr/>
        </p:nvSpPr>
        <p:spPr>
          <a:xfrm>
            <a:off x="2683566" y="1986062"/>
            <a:ext cx="3207026" cy="5887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Rectangle 12" descr="Box around Interim Assessment button" title="Red Box"/>
          <p:cNvSpPr/>
          <p:nvPr/>
        </p:nvSpPr>
        <p:spPr>
          <a:xfrm>
            <a:off x="7096539" y="1696278"/>
            <a:ext cx="2001077" cy="3710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5" name="Picture 4" descr="Screenshot of points earned menu to assign a score to a hand scored item"/>
          <p:cNvPicPr>
            <a:picLocks noChangeAspect="1"/>
          </p:cNvPicPr>
          <p:nvPr/>
        </p:nvPicPr>
        <p:blipFill>
          <a:blip r:embed="rId5"/>
          <a:stretch>
            <a:fillRect/>
          </a:stretch>
        </p:blipFill>
        <p:spPr>
          <a:xfrm>
            <a:off x="2703208" y="2716961"/>
            <a:ext cx="3167741" cy="514557"/>
          </a:xfrm>
          <a:prstGeom prst="rect">
            <a:avLst/>
          </a:prstGeom>
          <a:ln w="28575">
            <a:solidFill>
              <a:schemeClr val="tx1"/>
            </a:solidFill>
          </a:ln>
        </p:spPr>
      </p:pic>
    </p:spTree>
    <p:extLst>
      <p:ext uri="{BB962C8B-B14F-4D97-AF65-F5344CB8AC3E}">
        <p14:creationId xmlns:p14="http://schemas.microsoft.com/office/powerpoint/2010/main" val="248267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P spid="13" grpId="0" animBg="1"/>
      <p:bldP spid="13"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IAB ELA Performance task item in CRS"/>
          <p:cNvPicPr>
            <a:picLocks noChangeAspect="1"/>
          </p:cNvPicPr>
          <p:nvPr/>
        </p:nvPicPr>
        <p:blipFill>
          <a:blip r:embed="rId3"/>
          <a:stretch>
            <a:fillRect/>
          </a:stretch>
        </p:blipFill>
        <p:spPr>
          <a:xfrm>
            <a:off x="-1" y="1352028"/>
            <a:ext cx="9139479" cy="4950213"/>
          </a:xfrm>
          <a:prstGeom prst="rect">
            <a:avLst/>
          </a:prstGeom>
        </p:spPr>
      </p:pic>
      <p:sp>
        <p:nvSpPr>
          <p:cNvPr id="4" name="Title 3"/>
          <p:cNvSpPr>
            <a:spLocks noGrp="1"/>
          </p:cNvSpPr>
          <p:nvPr>
            <p:ph type="title"/>
          </p:nvPr>
        </p:nvSpPr>
        <p:spPr>
          <a:xfrm>
            <a:off x="1991700" y="0"/>
            <a:ext cx="7152300" cy="1013400"/>
          </a:xfrm>
        </p:spPr>
        <p:txBody>
          <a:bodyPr/>
          <a:lstStyle/>
          <a:p>
            <a:r>
              <a:rPr lang="en-US" dirty="0" smtClean="0"/>
              <a:t>Hand Scoring Items </a:t>
            </a:r>
            <a:br>
              <a:rPr lang="en-US" dirty="0" smtClean="0"/>
            </a:br>
            <a:r>
              <a:rPr lang="en-US" dirty="0" smtClean="0"/>
              <a:t>in CRS at the Student Level</a:t>
            </a:r>
            <a:endParaRPr lang="en-US" dirty="0"/>
          </a:p>
        </p:txBody>
      </p:sp>
      <p:sp>
        <p:nvSpPr>
          <p:cNvPr id="3" name="Slide Number Placeholder 2" hidden="1"/>
          <p:cNvSpPr>
            <a:spLocks noGrp="1"/>
          </p:cNvSpPr>
          <p:nvPr>
            <p:ph type="sldNum" sz="quarter" idx="4294967295"/>
          </p:nvPr>
        </p:nvSpPr>
        <p:spPr/>
        <p:txBody>
          <a:bodyPr/>
          <a:lstStyle/>
          <a:p>
            <a:fld id="{8A0BAB59-E1FB-40DE-BF54-BC3526BEF81F}" type="slidenum">
              <a:rPr lang="en-US" smtClean="0"/>
              <a:pPr/>
              <a:t>36</a:t>
            </a:fld>
            <a:endParaRPr lang="en-US"/>
          </a:p>
        </p:txBody>
      </p:sp>
      <p:sp>
        <p:nvSpPr>
          <p:cNvPr id="11" name="Rectangle 10" descr="Box around Interim Assessment button" title="Red Box"/>
          <p:cNvSpPr/>
          <p:nvPr/>
        </p:nvSpPr>
        <p:spPr>
          <a:xfrm>
            <a:off x="465413" y="6006567"/>
            <a:ext cx="2595363" cy="2956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Rectangle 16" descr="Box around Interim Assessment button" title="Red Box"/>
          <p:cNvSpPr/>
          <p:nvPr/>
        </p:nvSpPr>
        <p:spPr>
          <a:xfrm>
            <a:off x="5541154" y="2321590"/>
            <a:ext cx="2327067" cy="11173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Rectangle 17" descr="Box around Interim Assessment button" title="Red Box"/>
          <p:cNvSpPr/>
          <p:nvPr/>
        </p:nvSpPr>
        <p:spPr>
          <a:xfrm>
            <a:off x="7249495" y="2896514"/>
            <a:ext cx="618726" cy="5424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descr="Box around Interim Assessment button" title="Red Box"/>
          <p:cNvSpPr/>
          <p:nvPr/>
        </p:nvSpPr>
        <p:spPr>
          <a:xfrm>
            <a:off x="7249495" y="5562145"/>
            <a:ext cx="580397" cy="4827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descr="Screenshot of IAB ELA Performance task item in CRS to enter a student score"/>
          <p:cNvPicPr>
            <a:picLocks noChangeAspect="1"/>
          </p:cNvPicPr>
          <p:nvPr/>
        </p:nvPicPr>
        <p:blipFill>
          <a:blip r:embed="rId4"/>
          <a:stretch>
            <a:fillRect/>
          </a:stretch>
        </p:blipFill>
        <p:spPr>
          <a:xfrm>
            <a:off x="-6843" y="1920373"/>
            <a:ext cx="9150843" cy="3522223"/>
          </a:xfrm>
          <a:prstGeom prst="rect">
            <a:avLst/>
          </a:prstGeom>
        </p:spPr>
      </p:pic>
      <p:sp>
        <p:nvSpPr>
          <p:cNvPr id="12" name="Rectangle 11" descr="Box around Interim Assessment button" title="Red Box"/>
          <p:cNvSpPr/>
          <p:nvPr/>
        </p:nvSpPr>
        <p:spPr>
          <a:xfrm>
            <a:off x="3136520" y="2080214"/>
            <a:ext cx="3023360" cy="4827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Rectangle 12" descr="Box around Interim Assessment button" title="Red Box"/>
          <p:cNvSpPr/>
          <p:nvPr/>
        </p:nvSpPr>
        <p:spPr>
          <a:xfrm>
            <a:off x="37416" y="2780159"/>
            <a:ext cx="8964222" cy="1060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descr="Box around Interim Assessment button" title="Red Box"/>
          <p:cNvSpPr/>
          <p:nvPr/>
        </p:nvSpPr>
        <p:spPr>
          <a:xfrm>
            <a:off x="4933380" y="3021534"/>
            <a:ext cx="919875" cy="8186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descr="Box around Interim Assessment button" title="Red Box"/>
          <p:cNvSpPr/>
          <p:nvPr/>
        </p:nvSpPr>
        <p:spPr>
          <a:xfrm>
            <a:off x="37416" y="4002924"/>
            <a:ext cx="8964222" cy="11932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Rectangle 15" descr="Box around Interim Assessment button" title="Red Box"/>
          <p:cNvSpPr/>
          <p:nvPr/>
        </p:nvSpPr>
        <p:spPr>
          <a:xfrm>
            <a:off x="32894" y="4544622"/>
            <a:ext cx="5820361" cy="3613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92281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
                                        </p:tgtEl>
                                      </p:cBhvr>
                                    </p:animEffect>
                                    <p:set>
                                      <p:cBhvr>
                                        <p:cTn id="41" dur="1" fill="hold">
                                          <p:stCondLst>
                                            <p:cond delay="499"/>
                                          </p:stCondLst>
                                        </p:cTn>
                                        <p:tgtEl>
                                          <p:spTgt spid="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12"/>
                                        </p:tgtEl>
                                      </p:cBhvr>
                                    </p:animEffect>
                                    <p:set>
                                      <p:cBhvr>
                                        <p:cTn id="66" dur="1" fill="hold">
                                          <p:stCondLst>
                                            <p:cond delay="499"/>
                                          </p:stCondLst>
                                        </p:cTn>
                                        <p:tgtEl>
                                          <p:spTgt spid="12"/>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3"/>
                                        </p:tgtEl>
                                      </p:cBhvr>
                                    </p:animEffect>
                                    <p:set>
                                      <p:cBhvr>
                                        <p:cTn id="69" dur="1" fill="hold">
                                          <p:stCondLst>
                                            <p:cond delay="499"/>
                                          </p:stCondLst>
                                        </p:cTn>
                                        <p:tgtEl>
                                          <p:spTgt spid="13"/>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7" grpId="0" animBg="1"/>
      <p:bldP spid="17" grpId="1" animBg="1"/>
      <p:bldP spid="18" grpId="0" animBg="1"/>
      <p:bldP spid="18" grpId="1" animBg="1"/>
      <p:bldP spid="9" grpId="0" animBg="1"/>
      <p:bldP spid="9" grpId="1" animBg="1"/>
      <p:bldP spid="12" grpId="0" animBg="1"/>
      <p:bldP spid="12" grpId="1" animBg="1"/>
      <p:bldP spid="13" grpId="0" animBg="1"/>
      <p:bldP spid="13" grpId="1" animBg="1"/>
      <p:bldP spid="14" grpId="0" animBg="1"/>
      <p:bldP spid="14" grpId="1" animBg="1"/>
      <p:bldP spid="15"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itle 6"/>
          <p:cNvSpPr>
            <a:spLocks noGrp="1"/>
          </p:cNvSpPr>
          <p:nvPr>
            <p:ph type="title" idx="4294967295"/>
          </p:nvPr>
        </p:nvSpPr>
        <p:spPr>
          <a:xfrm>
            <a:off x="1689596" y="209854"/>
            <a:ext cx="6937189" cy="478631"/>
          </a:xfrm>
        </p:spPr>
        <p:txBody>
          <a:bodyPr>
            <a:noAutofit/>
          </a:bodyPr>
          <a:lstStyle/>
          <a:p>
            <a:pPr algn="r"/>
            <a:r>
              <a:rPr lang="en-US" sz="3200" dirty="0"/>
              <a:t>Interim </a:t>
            </a:r>
            <a:r>
              <a:rPr sz="3200" dirty="0"/>
              <a:t>Test Administration Resources</a:t>
            </a:r>
          </a:p>
        </p:txBody>
      </p:sp>
      <p:sp>
        <p:nvSpPr>
          <p:cNvPr id="3" name="Content Placeholder 2"/>
          <p:cNvSpPr>
            <a:spLocks noGrp="1"/>
          </p:cNvSpPr>
          <p:nvPr>
            <p:ph idx="4294967295"/>
          </p:nvPr>
        </p:nvSpPr>
        <p:spPr>
          <a:xfrm>
            <a:off x="537881" y="4840246"/>
            <a:ext cx="3554505" cy="394166"/>
          </a:xfrm>
        </p:spPr>
        <p:txBody>
          <a:bodyPr>
            <a:noAutofit/>
          </a:bodyPr>
          <a:lstStyle/>
          <a:p>
            <a:pPr marL="44053" indent="0" algn="ctr">
              <a:spcAft>
                <a:spcPts val="450"/>
              </a:spcAft>
              <a:buNone/>
              <a:defRPr/>
            </a:pPr>
            <a:r>
              <a:rPr lang="en-US" dirty="0">
                <a:solidFill>
                  <a:schemeClr val="tx1">
                    <a:lumMod val="50000"/>
                  </a:schemeClr>
                </a:solidFill>
                <a:hlinkClick r:id="rId3"/>
              </a:rPr>
              <a:t>ODE Interim Assessment webpage</a:t>
            </a:r>
            <a:endParaRPr lang="en-US" u="sng" dirty="0">
              <a:solidFill>
                <a:schemeClr val="accent6">
                  <a:lumMod val="75000"/>
                </a:schemeClr>
              </a:solidFill>
              <a:cs typeface="Times New Roman" pitchFamily="18" charset="0"/>
            </a:endParaRPr>
          </a:p>
        </p:txBody>
      </p:sp>
      <p:pic>
        <p:nvPicPr>
          <p:cNvPr id="4" name="Picture 3" title="Interim Assessment webpage"/>
          <p:cNvPicPr>
            <a:picLocks noChangeAspect="1"/>
          </p:cNvPicPr>
          <p:nvPr/>
        </p:nvPicPr>
        <p:blipFill>
          <a:blip r:embed="rId4"/>
          <a:stretch>
            <a:fillRect/>
          </a:stretch>
        </p:blipFill>
        <p:spPr>
          <a:xfrm>
            <a:off x="67234" y="1765994"/>
            <a:ext cx="4495801" cy="2779661"/>
          </a:xfrm>
          <a:prstGeom prst="rect">
            <a:avLst/>
          </a:prstGeom>
        </p:spPr>
      </p:pic>
      <p:pic>
        <p:nvPicPr>
          <p:cNvPr id="5" name="Picture 4" title="OSAS Portal homepage"/>
          <p:cNvPicPr>
            <a:picLocks noChangeAspect="1"/>
          </p:cNvPicPr>
          <p:nvPr/>
        </p:nvPicPr>
        <p:blipFill>
          <a:blip r:embed="rId5"/>
          <a:stretch>
            <a:fillRect/>
          </a:stretch>
        </p:blipFill>
        <p:spPr>
          <a:xfrm>
            <a:off x="4677831" y="1765994"/>
            <a:ext cx="4343401" cy="2640574"/>
          </a:xfrm>
          <a:prstGeom prst="rect">
            <a:avLst/>
          </a:prstGeom>
        </p:spPr>
      </p:pic>
      <p:sp>
        <p:nvSpPr>
          <p:cNvPr id="10" name="Content Placeholder 2"/>
          <p:cNvSpPr txBox="1">
            <a:spLocks/>
          </p:cNvSpPr>
          <p:nvPr/>
        </p:nvSpPr>
        <p:spPr>
          <a:xfrm>
            <a:off x="5072278" y="5234412"/>
            <a:ext cx="3554505" cy="394166"/>
          </a:xfrm>
          <a:prstGeom prst="rect">
            <a:avLst/>
          </a:prstGeom>
        </p:spPr>
        <p:txBody>
          <a:bodyPr vert="horz" lIns="68580" tIns="34290" rIns="68580" bIns="3429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053" indent="0" algn="ctr">
              <a:spcAft>
                <a:spcPts val="450"/>
              </a:spcAft>
              <a:buNone/>
              <a:defRPr/>
            </a:pPr>
            <a:r>
              <a:rPr lang="en-US" dirty="0">
                <a:solidFill>
                  <a:schemeClr val="tx1">
                    <a:lumMod val="50000"/>
                  </a:schemeClr>
                </a:solidFill>
                <a:latin typeface="Calibri" panose="020F0502020204030204" pitchFamily="34" charset="0"/>
                <a:cs typeface="Calibri" panose="020F0502020204030204" pitchFamily="34" charset="0"/>
                <a:hlinkClick r:id="rId6"/>
              </a:rPr>
              <a:t>OSAS Portal</a:t>
            </a:r>
            <a:endParaRPr lang="en-US" u="sng" dirty="0">
              <a:solidFill>
                <a:schemeClr val="accent6">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7592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2" name="Picture 1" title="ODE Website Student Assessment screenshot"/>
          <p:cNvPicPr>
            <a:picLocks noChangeAspect="1"/>
          </p:cNvPicPr>
          <p:nvPr/>
        </p:nvPicPr>
        <p:blipFill>
          <a:blip r:embed="rId3"/>
          <a:stretch>
            <a:fillRect/>
          </a:stretch>
        </p:blipFill>
        <p:spPr>
          <a:xfrm>
            <a:off x="0" y="1398133"/>
            <a:ext cx="3249307" cy="3742456"/>
          </a:xfrm>
          <a:prstGeom prst="rect">
            <a:avLst/>
          </a:prstGeom>
        </p:spPr>
      </p:pic>
      <p:sp>
        <p:nvSpPr>
          <p:cNvPr id="332" name="Google Shape;332;p23"/>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algn="r">
              <a:buSzPts val="4400"/>
            </a:pPr>
            <a:r>
              <a:rPr lang="en-US" sz="3600" dirty="0" smtClean="0">
                <a:solidFill>
                  <a:schemeClr val="lt1"/>
                </a:solidFill>
              </a:rPr>
              <a:t>Contact Us! www.oregon.gov/ode</a:t>
            </a:r>
            <a:endParaRPr sz="3600" dirty="0">
              <a:solidFill>
                <a:schemeClr val="bg1"/>
              </a:solidFill>
            </a:endParaRPr>
          </a:p>
        </p:txBody>
      </p:sp>
      <p:sp>
        <p:nvSpPr>
          <p:cNvPr id="333" name="Google Shape;333;p23"/>
          <p:cNvSpPr txBox="1">
            <a:spLocks noGrp="1"/>
          </p:cNvSpPr>
          <p:nvPr>
            <p:ph type="body" idx="1"/>
          </p:nvPr>
        </p:nvSpPr>
        <p:spPr>
          <a:xfrm>
            <a:off x="591150" y="2074911"/>
            <a:ext cx="8418900" cy="4551300"/>
          </a:xfrm>
          <a:prstGeom prst="rect">
            <a:avLst/>
          </a:prstGeom>
          <a:noFill/>
          <a:ln>
            <a:noFill/>
          </a:ln>
        </p:spPr>
        <p:txBody>
          <a:bodyPr spcFirstLastPara="1" wrap="square" lIns="91425" tIns="45700" rIns="91425" bIns="45700" anchor="t" anchorCtr="0">
            <a:noAutofit/>
          </a:bodyPr>
          <a:lstStyle/>
          <a:p>
            <a:pPr marL="2743200" lvl="0" indent="0" algn="l" rtl="0">
              <a:lnSpc>
                <a:spcPct val="90000"/>
              </a:lnSpc>
              <a:spcBef>
                <a:spcPts val="0"/>
              </a:spcBef>
              <a:spcAft>
                <a:spcPts val="0"/>
              </a:spcAft>
              <a:buSzPts val="2800"/>
              <a:buNone/>
            </a:pPr>
            <a:r>
              <a:rPr lang="en-US" b="1" dirty="0" smtClean="0"/>
              <a:t> </a:t>
            </a:r>
          </a:p>
          <a:p>
            <a:pPr marL="2743200" lvl="0" indent="0" algn="l" rtl="0">
              <a:lnSpc>
                <a:spcPct val="90000"/>
              </a:lnSpc>
              <a:spcBef>
                <a:spcPts val="0"/>
              </a:spcBef>
              <a:spcAft>
                <a:spcPts val="0"/>
              </a:spcAft>
              <a:buSzPts val="2800"/>
              <a:buNone/>
            </a:pPr>
            <a:endParaRPr dirty="0"/>
          </a:p>
          <a:p>
            <a:pPr marL="0" lvl="0" indent="0" algn="r" rtl="0">
              <a:lnSpc>
                <a:spcPct val="90000"/>
              </a:lnSpc>
              <a:spcBef>
                <a:spcPts val="0"/>
              </a:spcBef>
              <a:spcAft>
                <a:spcPts val="0"/>
              </a:spcAft>
              <a:buSzPts val="2800"/>
              <a:buNone/>
            </a:pPr>
            <a:endParaRPr dirty="0"/>
          </a:p>
          <a:p>
            <a:pPr marL="0" lvl="0" indent="0" algn="r" rtl="0">
              <a:lnSpc>
                <a:spcPct val="90000"/>
              </a:lnSpc>
              <a:spcBef>
                <a:spcPts val="0"/>
              </a:spcBef>
              <a:spcAft>
                <a:spcPts val="0"/>
              </a:spcAft>
              <a:buSzPts val="2800"/>
              <a:buNone/>
            </a:pPr>
            <a:r>
              <a:rPr lang="en-US" sz="2400" b="1" u="sng" dirty="0">
                <a:solidFill>
                  <a:schemeClr val="hlink"/>
                </a:solidFill>
                <a:hlinkClick r:id="rId4"/>
              </a:rPr>
              <a:t>Dan Farley</a:t>
            </a:r>
            <a:r>
              <a:rPr lang="en-US" sz="2400" b="1" dirty="0"/>
              <a:t>:</a:t>
            </a:r>
            <a:r>
              <a:rPr lang="en-US" sz="2400" dirty="0"/>
              <a:t> </a:t>
            </a:r>
            <a:r>
              <a:rPr lang="en-US" sz="2400" i="1" dirty="0"/>
              <a:t>Director of Assessment </a:t>
            </a:r>
            <a:endParaRPr sz="2400" i="1" dirty="0"/>
          </a:p>
          <a:p>
            <a:pPr marL="914400" lvl="1" indent="-279400" algn="r" rtl="0">
              <a:lnSpc>
                <a:spcPct val="90000"/>
              </a:lnSpc>
              <a:spcBef>
                <a:spcPts val="0"/>
              </a:spcBef>
              <a:spcAft>
                <a:spcPts val="0"/>
              </a:spcAft>
              <a:buSzPts val="2800"/>
              <a:buNone/>
            </a:pPr>
            <a:endParaRPr dirty="0"/>
          </a:p>
          <a:p>
            <a:pPr marL="0" lvl="0" indent="0" algn="r" rtl="0">
              <a:lnSpc>
                <a:spcPct val="90000"/>
              </a:lnSpc>
              <a:spcBef>
                <a:spcPts val="0"/>
              </a:spcBef>
              <a:spcAft>
                <a:spcPts val="0"/>
              </a:spcAft>
              <a:buSzPts val="1800"/>
              <a:buNone/>
            </a:pPr>
            <a:r>
              <a:rPr lang="en-US" sz="2400" b="1" u="sng" dirty="0">
                <a:solidFill>
                  <a:schemeClr val="hlink"/>
                </a:solidFill>
                <a:hlinkClick r:id="rId5"/>
              </a:rPr>
              <a:t>Noelle </a:t>
            </a:r>
            <a:r>
              <a:rPr lang="en-US" sz="2400" b="1" u="sng" dirty="0" err="1">
                <a:solidFill>
                  <a:schemeClr val="hlink"/>
                </a:solidFill>
                <a:hlinkClick r:id="rId5"/>
              </a:rPr>
              <a:t>Gorbett</a:t>
            </a:r>
            <a:r>
              <a:rPr lang="en-US" sz="2400" b="1" dirty="0"/>
              <a:t>: </a:t>
            </a:r>
            <a:r>
              <a:rPr lang="en-US" sz="2400" i="1" dirty="0"/>
              <a:t>Science Assessment</a:t>
            </a:r>
            <a:endParaRPr sz="2400" i="1" dirty="0"/>
          </a:p>
          <a:p>
            <a:pPr marL="457200" lvl="0" indent="0" algn="r" rtl="0">
              <a:lnSpc>
                <a:spcPct val="90000"/>
              </a:lnSpc>
              <a:spcBef>
                <a:spcPts val="0"/>
              </a:spcBef>
              <a:spcAft>
                <a:spcPts val="0"/>
              </a:spcAft>
              <a:buSzPts val="1800"/>
              <a:buNone/>
            </a:pPr>
            <a:endParaRPr sz="2400" i="1" dirty="0"/>
          </a:p>
          <a:p>
            <a:pPr marL="0" lvl="0" indent="0" algn="r" rtl="0">
              <a:lnSpc>
                <a:spcPct val="90000"/>
              </a:lnSpc>
              <a:spcBef>
                <a:spcPts val="0"/>
              </a:spcBef>
              <a:spcAft>
                <a:spcPts val="0"/>
              </a:spcAft>
              <a:buSzPts val="1800"/>
              <a:buNone/>
            </a:pPr>
            <a:r>
              <a:rPr lang="en-US" sz="2400" b="1" u="sng" dirty="0">
                <a:solidFill>
                  <a:schemeClr val="hlink"/>
                </a:solidFill>
                <a:hlinkClick r:id="rId6"/>
              </a:rPr>
              <a:t>Andrew </a:t>
            </a:r>
            <a:r>
              <a:rPr lang="en-US" sz="2400" b="1" u="sng" dirty="0" err="1">
                <a:solidFill>
                  <a:schemeClr val="hlink"/>
                </a:solidFill>
                <a:hlinkClick r:id="rId6"/>
              </a:rPr>
              <a:t>Byerley</a:t>
            </a:r>
            <a:r>
              <a:rPr lang="en-US" sz="2400" b="1" dirty="0"/>
              <a:t>:</a:t>
            </a:r>
            <a:r>
              <a:rPr lang="en-US" sz="2400" i="1" dirty="0"/>
              <a:t> Mathematics Assessment </a:t>
            </a:r>
            <a:endParaRPr sz="2400" i="1" dirty="0"/>
          </a:p>
          <a:p>
            <a:pPr marL="457200" lvl="0" indent="0" algn="r" rtl="0">
              <a:lnSpc>
                <a:spcPct val="90000"/>
              </a:lnSpc>
              <a:spcBef>
                <a:spcPts val="0"/>
              </a:spcBef>
              <a:spcAft>
                <a:spcPts val="0"/>
              </a:spcAft>
              <a:buSzPts val="1800"/>
              <a:buNone/>
            </a:pPr>
            <a:endParaRPr sz="2400" i="1" dirty="0"/>
          </a:p>
          <a:p>
            <a:pPr marL="0" lvl="0" indent="0" algn="r" rtl="0">
              <a:lnSpc>
                <a:spcPct val="90000"/>
              </a:lnSpc>
              <a:spcBef>
                <a:spcPts val="0"/>
              </a:spcBef>
              <a:spcAft>
                <a:spcPts val="0"/>
              </a:spcAft>
              <a:buSzPts val="1800"/>
              <a:buNone/>
            </a:pPr>
            <a:r>
              <a:rPr lang="en-US" sz="2400" b="1" u="sng" dirty="0">
                <a:solidFill>
                  <a:schemeClr val="hlink"/>
                </a:solidFill>
                <a:hlinkClick r:id="rId7"/>
              </a:rPr>
              <a:t>Tony Bertrand</a:t>
            </a:r>
            <a:r>
              <a:rPr lang="en-US" sz="2400" b="1" dirty="0"/>
              <a:t>:</a:t>
            </a:r>
            <a:r>
              <a:rPr lang="en-US" sz="2400" i="1" dirty="0"/>
              <a:t> ELA and Social Sciences Assessment </a:t>
            </a:r>
            <a:endParaRPr sz="2400" i="1" dirty="0"/>
          </a:p>
          <a:p>
            <a:pPr marL="457200" lvl="0" indent="0" algn="r" rtl="0">
              <a:lnSpc>
                <a:spcPct val="90000"/>
              </a:lnSpc>
              <a:spcBef>
                <a:spcPts val="0"/>
              </a:spcBef>
              <a:spcAft>
                <a:spcPts val="0"/>
              </a:spcAft>
              <a:buSzPts val="1800"/>
              <a:buNone/>
            </a:pPr>
            <a:endParaRPr sz="2400" i="1" dirty="0"/>
          </a:p>
          <a:p>
            <a:pPr marL="0" lvl="0" indent="0" algn="r" rtl="0">
              <a:lnSpc>
                <a:spcPct val="90000"/>
              </a:lnSpc>
              <a:spcBef>
                <a:spcPts val="0"/>
              </a:spcBef>
              <a:spcAft>
                <a:spcPts val="0"/>
              </a:spcAft>
              <a:buSzPts val="1800"/>
              <a:buNone/>
            </a:pPr>
            <a:r>
              <a:rPr lang="en-US" sz="2400" b="1" u="sng" dirty="0">
                <a:solidFill>
                  <a:schemeClr val="hlink"/>
                </a:solidFill>
                <a:hlinkClick r:id="rId8"/>
              </a:rPr>
              <a:t>Ben Wolcott</a:t>
            </a:r>
            <a:r>
              <a:rPr lang="en-US" sz="2400" b="1" dirty="0"/>
              <a:t>: </a:t>
            </a:r>
            <a:r>
              <a:rPr lang="en-US" sz="2400" i="1" dirty="0"/>
              <a:t>English Language Proficiency Assessment</a:t>
            </a:r>
            <a:endParaRPr sz="2400" dirty="0"/>
          </a:p>
        </p:txBody>
      </p:sp>
      <p:sp>
        <p:nvSpPr>
          <p:cNvPr id="334" name="Google Shape;334;p23"/>
          <p:cNvSpPr txBox="1"/>
          <p:nvPr/>
        </p:nvSpPr>
        <p:spPr>
          <a:xfrm>
            <a:off x="65850" y="6504900"/>
            <a:ext cx="3528600" cy="35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Arial"/>
                <a:ea typeface="Arial"/>
                <a:cs typeface="Arial"/>
                <a:sym typeface="Arial"/>
              </a:rPr>
              <a:t>Photo by</a:t>
            </a:r>
            <a:r>
              <a:rPr lang="en-US" sz="1100" b="0" i="0" u="none" strike="noStrike" cap="none">
                <a:solidFill>
                  <a:srgbClr val="FFFFFF"/>
                </a:solidFill>
                <a:uFill>
                  <a:noFill/>
                </a:uFill>
                <a:latin typeface="Arial"/>
                <a:ea typeface="Arial"/>
                <a:cs typeface="Arial"/>
                <a:sym typeface="Arial"/>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100" b="0" i="0" u="sng" strike="noStrike" cap="none">
                <a:solidFill>
                  <a:srgbClr val="FFFFFF"/>
                </a:solidFill>
                <a:latin typeface="Arial"/>
                <a:ea typeface="Arial"/>
                <a:cs typeface="Arial"/>
                <a:sym typeface="Arial"/>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Volodymyr Hryshchenko</a:t>
            </a:r>
            <a:r>
              <a:rPr lang="en-US" sz="1100" b="0" i="0" u="none" strike="noStrike" cap="none">
                <a:solidFill>
                  <a:srgbClr val="FFFFFF"/>
                </a:solidFill>
                <a:latin typeface="Arial"/>
                <a:ea typeface="Arial"/>
                <a:cs typeface="Arial"/>
                <a:sym typeface="Arial"/>
              </a:rPr>
              <a:t> on</a:t>
            </a:r>
            <a:r>
              <a:rPr lang="en-US" sz="1100" b="0" i="0" u="none" strike="noStrike" cap="none">
                <a:solidFill>
                  <a:srgbClr val="FFFFFF"/>
                </a:solidFill>
                <a:uFill>
                  <a:noFill/>
                </a:uFill>
                <a:latin typeface="Arial"/>
                <a:ea typeface="Arial"/>
                <a:cs typeface="Arial"/>
                <a:sym typeface="Arial"/>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100" b="0" i="0" u="sng" strike="noStrike" cap="none">
                <a:solidFill>
                  <a:srgbClr val="FFFFFF"/>
                </a:solidFill>
                <a:latin typeface="Arial"/>
                <a:ea typeface="Arial"/>
                <a:cs typeface="Arial"/>
                <a:sym typeface="Arial"/>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Unsplash</a:t>
            </a:r>
            <a:endParaRPr sz="1400" b="0" i="0" u="none" strike="noStrike" cap="none">
              <a:solidFill>
                <a:srgbClr val="FFFFFF"/>
              </a:solidFill>
              <a:latin typeface="Arial"/>
              <a:ea typeface="Arial"/>
              <a:cs typeface="Arial"/>
              <a:sym typeface="Arial"/>
            </a:endParaRPr>
          </a:p>
        </p:txBody>
      </p:sp>
      <p:pic>
        <p:nvPicPr>
          <p:cNvPr id="335" name="Google Shape;335;p23" title="Question and Contact visual picture"/>
          <p:cNvPicPr preferRelativeResize="0"/>
          <p:nvPr/>
        </p:nvPicPr>
        <p:blipFill rotWithShape="1">
          <a:blip r:embed="rId11">
            <a:alphaModFix/>
          </a:blip>
          <a:srcRect/>
          <a:stretch/>
        </p:blipFill>
        <p:spPr>
          <a:xfrm>
            <a:off x="5369166" y="1398133"/>
            <a:ext cx="2522810" cy="1556082"/>
          </a:xfrm>
          <a:prstGeom prst="rect">
            <a:avLst/>
          </a:prstGeom>
          <a:noFill/>
          <a:ln>
            <a:noFill/>
          </a:ln>
        </p:spPr>
      </p:pic>
      <p:sp>
        <p:nvSpPr>
          <p:cNvPr id="337" name="Google Shape;337;p23" title="red box around student assessment link"/>
          <p:cNvSpPr/>
          <p:nvPr/>
        </p:nvSpPr>
        <p:spPr>
          <a:xfrm>
            <a:off x="103163" y="4290646"/>
            <a:ext cx="1832754" cy="351692"/>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0770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Interim Assessment Series</a:t>
            </a:r>
            <a:endParaRPr lang="en-US" dirty="0"/>
          </a:p>
        </p:txBody>
      </p:sp>
      <p:sp>
        <p:nvSpPr>
          <p:cNvPr id="121" name="Google Shape;121;p4"/>
          <p:cNvSpPr txBox="1">
            <a:spLocks noGrp="1"/>
          </p:cNvSpPr>
          <p:nvPr>
            <p:ph type="sldNum" idx="12"/>
          </p:nvPr>
        </p:nvSpPr>
        <p:spPr/>
        <p:txBody>
          <a:bodyPr/>
          <a:lstStyle/>
          <a:p>
            <a:pPr lvl="0"/>
            <a:fld id="{00000000-1234-1234-1234-123412341234}" type="slidenum">
              <a:rPr lang="en-US" smtClean="0"/>
              <a:pPr lvl="0"/>
              <a:t>4</a:t>
            </a:fld>
            <a:endParaRPr lang="en-US"/>
          </a:p>
        </p:txBody>
      </p:sp>
      <p:graphicFrame>
        <p:nvGraphicFramePr>
          <p:cNvPr id="122" name="Google Shape;122;p4" title="Session Guide Table"/>
          <p:cNvGraphicFramePr/>
          <p:nvPr>
            <p:extLst>
              <p:ext uri="{D42A27DB-BD31-4B8C-83A1-F6EECF244321}">
                <p14:modId xmlns:p14="http://schemas.microsoft.com/office/powerpoint/2010/main" val="19400584"/>
              </p:ext>
            </p:extLst>
          </p:nvPr>
        </p:nvGraphicFramePr>
        <p:xfrm>
          <a:off x="248165" y="983939"/>
          <a:ext cx="8647650" cy="5296850"/>
        </p:xfrm>
        <a:graphic>
          <a:graphicData uri="http://schemas.openxmlformats.org/drawingml/2006/table">
            <a:tbl>
              <a:tblPr firstRow="1" bandRow="1">
                <a:noFill/>
              </a:tblPr>
              <a:tblGrid>
                <a:gridCol w="2014325">
                  <a:extLst>
                    <a:ext uri="{9D8B030D-6E8A-4147-A177-3AD203B41FA5}">
                      <a16:colId xmlns:a16="http://schemas.microsoft.com/office/drawing/2014/main" val="20000"/>
                    </a:ext>
                  </a:extLst>
                </a:gridCol>
                <a:gridCol w="6633325">
                  <a:extLst>
                    <a:ext uri="{9D8B030D-6E8A-4147-A177-3AD203B41FA5}">
                      <a16:colId xmlns:a16="http://schemas.microsoft.com/office/drawing/2014/main" val="20001"/>
                    </a:ext>
                  </a:extLst>
                </a:gridCol>
              </a:tblGrid>
              <a:tr h="668750">
                <a:tc gridSpan="2">
                  <a:txBody>
                    <a:bodyPr/>
                    <a:lstStyle/>
                    <a:p>
                      <a:pPr marL="0" marR="0" lvl="0" indent="0" algn="ctr" rtl="0">
                        <a:lnSpc>
                          <a:spcPct val="100000"/>
                        </a:lnSpc>
                        <a:spcBef>
                          <a:spcPts val="0"/>
                        </a:spcBef>
                        <a:spcAft>
                          <a:spcPts val="0"/>
                        </a:spcAft>
                        <a:buClr>
                          <a:srgbClr val="000000"/>
                        </a:buClr>
                        <a:buSzPts val="2800"/>
                        <a:buFont typeface="Arial"/>
                        <a:buNone/>
                      </a:pPr>
                      <a:r>
                        <a:rPr lang="en-US" sz="2800" b="1" u="none" strike="noStrike" cap="none">
                          <a:solidFill>
                            <a:srgbClr val="FFFFFF"/>
                          </a:solidFill>
                          <a:latin typeface="Calibri"/>
                          <a:ea typeface="Calibri"/>
                          <a:cs typeface="Calibri"/>
                          <a:sym typeface="Calibri"/>
                        </a:rPr>
                        <a:t>Session Guide</a:t>
                      </a:r>
                      <a:endParaRPr sz="2800" b="1" u="none" strike="noStrike" cap="none">
                        <a:solidFill>
                          <a:srgbClr val="FFFFFF"/>
                        </a:solidFill>
                        <a:latin typeface="Calibri"/>
                        <a:ea typeface="Calibri"/>
                        <a:cs typeface="Calibri"/>
                        <a:sym typeface="Calibri"/>
                      </a:endParaRPr>
                    </a:p>
                  </a:txBody>
                  <a:tcPr marL="91450" marR="91450" marT="45725" marB="45725" anchor="ctr">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dirty="0">
                          <a:latin typeface="Calibri"/>
                          <a:ea typeface="Calibri"/>
                          <a:cs typeface="Calibri"/>
                          <a:sym typeface="Calibri"/>
                        </a:rPr>
                        <a:t>1</a:t>
                      </a:r>
                      <a:endParaRPr sz="2200" b="0"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dirty="0">
                          <a:latin typeface="Calibri"/>
                          <a:ea typeface="Calibri"/>
                          <a:cs typeface="Calibri"/>
                          <a:sym typeface="Calibri"/>
                        </a:rPr>
                        <a:t>Understanding a Balanced Assessment System</a:t>
                      </a:r>
                      <a:endParaRPr sz="2200" b="0"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1"/>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dirty="0">
                          <a:latin typeface="Calibri"/>
                          <a:ea typeface="Calibri"/>
                          <a:cs typeface="Calibri"/>
                          <a:sym typeface="Calibri"/>
                        </a:rPr>
                        <a:t>2</a:t>
                      </a:r>
                      <a:endParaRPr sz="2200" b="0" i="0"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dirty="0">
                          <a:latin typeface="Calibri"/>
                          <a:ea typeface="Calibri"/>
                          <a:cs typeface="Calibri"/>
                          <a:sym typeface="Calibri"/>
                        </a:rPr>
                        <a:t>Overview of the OSAS Interim Assessment System</a:t>
                      </a:r>
                      <a:endParaRPr sz="2200" b="0" i="0"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2"/>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3</a:t>
                      </a:r>
                      <a:endParaRPr sz="2200" i="1" u="none" strike="noStrike" cap="none">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dirty="0">
                          <a:latin typeface="Calibri"/>
                          <a:ea typeface="Calibri"/>
                          <a:cs typeface="Calibri"/>
                          <a:sym typeface="Calibri"/>
                        </a:rPr>
                        <a:t>Using Interim Assessments in the</a:t>
                      </a:r>
                      <a:endParaRPr sz="2200" i="1" u="none" strike="noStrike" cap="none"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i="1" u="none" strike="noStrike" cap="none" dirty="0">
                          <a:latin typeface="Calibri"/>
                          <a:ea typeface="Calibri"/>
                          <a:cs typeface="Calibri"/>
                          <a:sym typeface="Calibri"/>
                        </a:rPr>
                        <a:t>Context of Instructional Practices</a:t>
                      </a:r>
                      <a:endParaRPr sz="2200"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dirty="0">
                          <a:latin typeface="Calibri"/>
                          <a:ea typeface="Calibri"/>
                          <a:cs typeface="Calibri"/>
                          <a:sym typeface="Calibri"/>
                        </a:rPr>
                        <a:t>4</a:t>
                      </a:r>
                      <a:endParaRPr sz="2200" b="0"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dirty="0">
                          <a:latin typeface="Calibri"/>
                          <a:ea typeface="Calibri"/>
                          <a:cs typeface="Calibri"/>
                          <a:sym typeface="Calibri"/>
                        </a:rPr>
                        <a:t>Interim Assessment Administration:</a:t>
                      </a:r>
                      <a:endParaRPr sz="2200" b="0" i="1" u="none" strike="noStrike" cap="none"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dirty="0">
                          <a:latin typeface="Calibri"/>
                          <a:ea typeface="Calibri"/>
                          <a:cs typeface="Calibri"/>
                          <a:sym typeface="Calibri"/>
                        </a:rPr>
                        <a:t>Guidance and Support</a:t>
                      </a:r>
                      <a:endParaRPr sz="2200" b="0"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4"/>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b="1" i="1" u="none" strike="noStrike" cap="none" dirty="0">
                          <a:latin typeface="Calibri"/>
                          <a:ea typeface="Calibri"/>
                          <a:cs typeface="Calibri"/>
                          <a:sym typeface="Calibri"/>
                        </a:rPr>
                        <a:t>5</a:t>
                      </a:r>
                      <a:endParaRPr sz="2200" b="1"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i="1" u="none" strike="noStrike" cap="none" dirty="0">
                          <a:latin typeface="Calibri"/>
                          <a:ea typeface="Calibri"/>
                          <a:cs typeface="Calibri"/>
                          <a:sym typeface="Calibri"/>
                        </a:rPr>
                        <a:t>Accessing Interim Assessment Data to Inform Instructional Practices</a:t>
                      </a:r>
                      <a:endParaRPr sz="2200" b="1"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5"/>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6</a:t>
                      </a:r>
                      <a:endParaRPr sz="2200" i="1" u="none" strike="noStrike" cap="none">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dirty="0">
                          <a:latin typeface="Calibri"/>
                          <a:ea typeface="Calibri"/>
                          <a:cs typeface="Calibri"/>
                          <a:sym typeface="Calibri"/>
                        </a:rPr>
                        <a:t>Exploring Tools for Teachers and Using Formative Assessment Practices</a:t>
                      </a:r>
                      <a:endParaRPr sz="2200" i="1" u="none" strike="noStrike" cap="none" dirty="0">
                        <a:latin typeface="Calibri"/>
                        <a:ea typeface="Calibri"/>
                        <a:cs typeface="Calibri"/>
                        <a:sym typeface="Calibri"/>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6"/>
                  </a:ext>
                </a:extLst>
              </a:tr>
            </a:tbl>
          </a:graphicData>
        </a:graphic>
      </p:graphicFrame>
      <p:sp>
        <p:nvSpPr>
          <p:cNvPr id="5" name="Rectangle 4" descr="Box around Interim Assessment button" title="Red Box"/>
          <p:cNvSpPr/>
          <p:nvPr/>
        </p:nvSpPr>
        <p:spPr>
          <a:xfrm>
            <a:off x="198783" y="4717773"/>
            <a:ext cx="8697032" cy="8216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68377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a:solidFill>
                  <a:schemeClr val="lt1"/>
                </a:solidFill>
              </a:rPr>
              <a:t>Session </a:t>
            </a:r>
            <a:r>
              <a:rPr lang="en-US" b="1">
                <a:solidFill>
                  <a:schemeClr val="lt1"/>
                </a:solidFill>
              </a:rPr>
              <a:t>Objectives</a:t>
            </a:r>
            <a:endParaRPr>
              <a:solidFill>
                <a:schemeClr val="lt1"/>
              </a:solidFill>
            </a:endParaRPr>
          </a:p>
        </p:txBody>
      </p:sp>
      <p:sp>
        <p:nvSpPr>
          <p:cNvPr id="129" name="Google Shape;129;p5"/>
          <p:cNvSpPr txBox="1">
            <a:spLocks noGrp="1"/>
          </p:cNvSpPr>
          <p:nvPr>
            <p:ph type="body" idx="1"/>
          </p:nvPr>
        </p:nvSpPr>
        <p:spPr>
          <a:xfrm>
            <a:off x="333588" y="1939776"/>
            <a:ext cx="8418900" cy="456527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By the end</a:t>
            </a:r>
            <a:r>
              <a:rPr lang="en-US" dirty="0"/>
              <a:t> of this session, educators will be able to:</a:t>
            </a:r>
            <a:endParaRPr dirty="0"/>
          </a:p>
          <a:p>
            <a:pPr marL="0" lvl="1" indent="0" algn="l" rtl="0">
              <a:lnSpc>
                <a:spcPct val="90000"/>
              </a:lnSpc>
              <a:spcBef>
                <a:spcPts val="0"/>
              </a:spcBef>
              <a:spcAft>
                <a:spcPts val="0"/>
              </a:spcAft>
              <a:buSzPts val="2800"/>
              <a:buNone/>
            </a:pPr>
            <a:endParaRPr sz="1200" dirty="0"/>
          </a:p>
          <a:p>
            <a:pPr lvl="0" indent="-381000">
              <a:lnSpc>
                <a:spcPct val="100000"/>
              </a:lnSpc>
              <a:spcBef>
                <a:spcPts val="0"/>
              </a:spcBef>
              <a:buSzPts val="2400"/>
              <a:buFont typeface="Calibri"/>
              <a:buChar char="•"/>
            </a:pPr>
            <a:r>
              <a:rPr lang="en-US" sz="2400" dirty="0" smtClean="0"/>
              <a:t>Navigate the OSAS Portal to access interim assessment data from the Central Reporting System</a:t>
            </a:r>
          </a:p>
          <a:p>
            <a:pPr lvl="1" indent="-381000">
              <a:lnSpc>
                <a:spcPct val="100000"/>
              </a:lnSpc>
              <a:spcBef>
                <a:spcPts val="0"/>
              </a:spcBef>
              <a:buSzPts val="2400"/>
              <a:buFont typeface="Wingdings" panose="05000000000000000000" pitchFamily="2" charset="2"/>
              <a:buChar char="§"/>
            </a:pPr>
            <a:r>
              <a:rPr lang="en-US" sz="2000" i="1" dirty="0" smtClean="0"/>
              <a:t>Understand the importance of student rosters</a:t>
            </a:r>
          </a:p>
          <a:p>
            <a:pPr lvl="0" indent="-381000">
              <a:lnSpc>
                <a:spcPct val="100000"/>
              </a:lnSpc>
              <a:spcBef>
                <a:spcPts val="0"/>
              </a:spcBef>
              <a:buSzPts val="2400"/>
              <a:buFont typeface="Calibri"/>
              <a:buChar char="•"/>
            </a:pPr>
            <a:endParaRPr lang="en-US" sz="1200" dirty="0"/>
          </a:p>
          <a:p>
            <a:pPr lvl="0" indent="-381000">
              <a:lnSpc>
                <a:spcPct val="100000"/>
              </a:lnSpc>
              <a:spcBef>
                <a:spcPts val="0"/>
              </a:spcBef>
              <a:buSzPts val="2400"/>
              <a:buFont typeface="Calibri"/>
              <a:buChar char="•"/>
            </a:pPr>
            <a:r>
              <a:rPr lang="en-US" sz="2400" dirty="0" smtClean="0"/>
              <a:t>Identify the different interim assessment reports based on roles within the education system</a:t>
            </a:r>
          </a:p>
          <a:p>
            <a:pPr lvl="0" indent="-381000">
              <a:lnSpc>
                <a:spcPct val="100000"/>
              </a:lnSpc>
              <a:spcBef>
                <a:spcPts val="0"/>
              </a:spcBef>
              <a:buSzPts val="2400"/>
              <a:buFont typeface="Calibri"/>
              <a:buChar char="•"/>
            </a:pPr>
            <a:endParaRPr lang="en-US" sz="1200" dirty="0"/>
          </a:p>
          <a:p>
            <a:pPr indent="-381000">
              <a:lnSpc>
                <a:spcPct val="100000"/>
              </a:lnSpc>
              <a:spcBef>
                <a:spcPts val="0"/>
              </a:spcBef>
              <a:buSzPts val="2400"/>
              <a:buFont typeface="Calibri"/>
              <a:buChar char="•"/>
            </a:pPr>
            <a:r>
              <a:rPr lang="en-US" sz="2400" dirty="0"/>
              <a:t>Drill down into the interim assessment blocks to identify specific instructional “next – steps</a:t>
            </a:r>
            <a:r>
              <a:rPr lang="en-US" sz="2400" dirty="0" smtClean="0"/>
              <a:t>”</a:t>
            </a:r>
          </a:p>
          <a:p>
            <a:pPr indent="-381000">
              <a:lnSpc>
                <a:spcPct val="100000"/>
              </a:lnSpc>
              <a:spcBef>
                <a:spcPts val="0"/>
              </a:spcBef>
              <a:buSzPts val="2400"/>
              <a:buFont typeface="Calibri"/>
              <a:buChar char="•"/>
            </a:pPr>
            <a:endParaRPr lang="en-US" sz="1200" dirty="0"/>
          </a:p>
          <a:p>
            <a:pPr lvl="0" indent="-381000">
              <a:lnSpc>
                <a:spcPct val="100000"/>
              </a:lnSpc>
              <a:spcBef>
                <a:spcPts val="0"/>
              </a:spcBef>
              <a:buSzPts val="2400"/>
              <a:buFont typeface="Calibri"/>
              <a:buChar char="•"/>
            </a:pPr>
            <a:r>
              <a:rPr lang="en-US" sz="2400" dirty="0" smtClean="0"/>
              <a:t>Review the hand-scoring requirements for the interim assessment blocks</a:t>
            </a:r>
            <a:endParaRPr lang="en-US" sz="2400" dirty="0"/>
          </a:p>
          <a:p>
            <a:pPr lvl="0" indent="-381000">
              <a:lnSpc>
                <a:spcPct val="100000"/>
              </a:lnSpc>
              <a:spcBef>
                <a:spcPts val="0"/>
              </a:spcBef>
              <a:buSzPts val="2400"/>
              <a:buFont typeface="Calibri"/>
              <a:buChar char="•"/>
            </a:pPr>
            <a:endParaRPr lang="en-US" sz="1200" dirty="0"/>
          </a:p>
          <a:p>
            <a:pPr marL="76200" lvl="0" indent="0">
              <a:lnSpc>
                <a:spcPct val="100000"/>
              </a:lnSpc>
              <a:spcBef>
                <a:spcPts val="0"/>
              </a:spcBef>
              <a:buSzPts val="2400"/>
              <a:buNone/>
            </a:pPr>
            <a:endParaRPr lang="en-US" sz="2400" dirty="0"/>
          </a:p>
          <a:p>
            <a:pPr lvl="0" indent="-381000">
              <a:lnSpc>
                <a:spcPct val="100000"/>
              </a:lnSpc>
              <a:spcBef>
                <a:spcPts val="0"/>
              </a:spcBef>
              <a:buSzPts val="2400"/>
              <a:buFont typeface="Calibri"/>
              <a:buChar char="•"/>
            </a:pPr>
            <a:endParaRPr lang="en-US" sz="2400" dirty="0" smtClean="0"/>
          </a:p>
        </p:txBody>
      </p:sp>
    </p:spTree>
    <p:extLst>
      <p:ext uri="{BB962C8B-B14F-4D97-AF65-F5344CB8AC3E}">
        <p14:creationId xmlns:p14="http://schemas.microsoft.com/office/powerpoint/2010/main" val="339559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xEl>
                                              <p:pRg st="2" end="2"/>
                                            </p:txEl>
                                          </p:spTgt>
                                        </p:tgtEl>
                                        <p:attrNameLst>
                                          <p:attrName>style.visibility</p:attrName>
                                        </p:attrNameLst>
                                      </p:cBhvr>
                                      <p:to>
                                        <p:strVal val="visible"/>
                                      </p:to>
                                    </p:set>
                                    <p:animEffect transition="in" filter="fade">
                                      <p:cBhvr>
                                        <p:cTn id="7" dur="500"/>
                                        <p:tgtEl>
                                          <p:spTgt spid="12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
                                            <p:txEl>
                                              <p:pRg st="3" end="3"/>
                                            </p:txEl>
                                          </p:spTgt>
                                        </p:tgtEl>
                                        <p:attrNameLst>
                                          <p:attrName>style.visibility</p:attrName>
                                        </p:attrNameLst>
                                      </p:cBhvr>
                                      <p:to>
                                        <p:strVal val="visible"/>
                                      </p:to>
                                    </p:set>
                                    <p:animEffect transition="in" filter="fade">
                                      <p:cBhvr>
                                        <p:cTn id="12" dur="500"/>
                                        <p:tgtEl>
                                          <p:spTgt spid="12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
                                            <p:txEl>
                                              <p:pRg st="5" end="5"/>
                                            </p:txEl>
                                          </p:spTgt>
                                        </p:tgtEl>
                                        <p:attrNameLst>
                                          <p:attrName>style.visibility</p:attrName>
                                        </p:attrNameLst>
                                      </p:cBhvr>
                                      <p:to>
                                        <p:strVal val="visible"/>
                                      </p:to>
                                    </p:set>
                                    <p:animEffect transition="in" filter="fade">
                                      <p:cBhvr>
                                        <p:cTn id="17" dur="500"/>
                                        <p:tgtEl>
                                          <p:spTgt spid="12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
                                            <p:txEl>
                                              <p:pRg st="7" end="7"/>
                                            </p:txEl>
                                          </p:spTgt>
                                        </p:tgtEl>
                                        <p:attrNameLst>
                                          <p:attrName>style.visibility</p:attrName>
                                        </p:attrNameLst>
                                      </p:cBhvr>
                                      <p:to>
                                        <p:strVal val="visible"/>
                                      </p:to>
                                    </p:set>
                                    <p:animEffect transition="in" filter="fade">
                                      <p:cBhvr>
                                        <p:cTn id="22" dur="500"/>
                                        <p:tgtEl>
                                          <p:spTgt spid="12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9">
                                            <p:txEl>
                                              <p:pRg st="9" end="9"/>
                                            </p:txEl>
                                          </p:spTgt>
                                        </p:tgtEl>
                                        <p:attrNameLst>
                                          <p:attrName>style.visibility</p:attrName>
                                        </p:attrNameLst>
                                      </p:cBhvr>
                                      <p:to>
                                        <p:strVal val="visible"/>
                                      </p:to>
                                    </p:set>
                                    <p:animEffect transition="in" filter="fade">
                                      <p:cBhvr>
                                        <p:cTn id="27" dur="500"/>
                                        <p:tgtEl>
                                          <p:spTgt spid="12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604800" y="2268000"/>
            <a:ext cx="7826400" cy="1773002"/>
          </a:xfrm>
        </p:spPr>
        <p:txBody>
          <a:bodyPr>
            <a:normAutofit/>
          </a:bodyPr>
          <a:lstStyle/>
          <a:p>
            <a:pPr marL="383381" indent="-383381">
              <a:spcAft>
                <a:spcPts val="450"/>
              </a:spcAft>
              <a:defRPr/>
            </a:pPr>
            <a:r>
              <a:rPr lang="en-US" dirty="0" smtClean="0">
                <a:solidFill>
                  <a:schemeClr val="tx1">
                    <a:lumMod val="50000"/>
                  </a:schemeClr>
                </a:solidFill>
              </a:rPr>
              <a:t>   </a:t>
            </a:r>
            <a:endParaRPr lang="en-US" dirty="0">
              <a:solidFill>
                <a:schemeClr val="tx1">
                  <a:lumMod val="50000"/>
                </a:schemeClr>
              </a:solidFill>
            </a:endParaRPr>
          </a:p>
        </p:txBody>
      </p:sp>
      <p:sp>
        <p:nvSpPr>
          <p:cNvPr id="3" name="TextBox 2"/>
          <p:cNvSpPr txBox="1"/>
          <p:nvPr/>
        </p:nvSpPr>
        <p:spPr>
          <a:xfrm>
            <a:off x="1137600" y="2635200"/>
            <a:ext cx="6753600" cy="1938992"/>
          </a:xfrm>
          <a:prstGeom prst="rect">
            <a:avLst/>
          </a:prstGeom>
          <a:noFill/>
        </p:spPr>
        <p:txBody>
          <a:bodyPr wrap="square" rtlCol="0">
            <a:spAutoFit/>
          </a:bodyPr>
          <a:lstStyle/>
          <a:p>
            <a:pPr algn="ctr"/>
            <a:r>
              <a:rPr lang="en-US" sz="4000" b="1" dirty="0">
                <a:solidFill>
                  <a:schemeClr val="tx1">
                    <a:lumMod val="50000"/>
                  </a:schemeClr>
                </a:solidFill>
                <a:latin typeface="Calibri" panose="020F0502020204030204" pitchFamily="34" charset="0"/>
                <a:cs typeface="Calibri" panose="020F0502020204030204" pitchFamily="34" charset="0"/>
              </a:rPr>
              <a:t>Interim Assessment </a:t>
            </a:r>
            <a:br>
              <a:rPr lang="en-US" sz="4000" b="1" dirty="0">
                <a:solidFill>
                  <a:schemeClr val="tx1">
                    <a:lumMod val="50000"/>
                  </a:schemeClr>
                </a:solidFill>
                <a:latin typeface="Calibri" panose="020F0502020204030204" pitchFamily="34" charset="0"/>
                <a:cs typeface="Calibri" panose="020F0502020204030204" pitchFamily="34" charset="0"/>
              </a:rPr>
            </a:br>
            <a:r>
              <a:rPr lang="en-US" sz="4000" b="1" dirty="0">
                <a:solidFill>
                  <a:schemeClr val="tx1">
                    <a:lumMod val="50000"/>
                  </a:schemeClr>
                </a:solidFill>
                <a:latin typeface="Calibri" panose="020F0502020204030204" pitchFamily="34" charset="0"/>
                <a:cs typeface="Calibri" panose="020F0502020204030204" pitchFamily="34" charset="0"/>
              </a:rPr>
              <a:t>Training Requirements and Creating Student Rosters</a:t>
            </a:r>
            <a:endParaRPr lang="en-U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9140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1257300" y="134851"/>
            <a:ext cx="7886700" cy="849217"/>
          </a:xfrm>
          <a:prstGeom prst="rect">
            <a:avLst/>
          </a:prstGeom>
        </p:spPr>
        <p:txBody>
          <a:bodyPr spcFirstLastPara="1" vert="horz" wrap="square" lIns="68569" tIns="34275" rIns="68569" bIns="34275" rtlCol="0" anchor="ctr" anchorCtr="0">
            <a:noAutofit/>
          </a:bodyPr>
          <a:lstStyle/>
          <a:p>
            <a:pPr algn="r"/>
            <a:r>
              <a:rPr lang="en" sz="3600" dirty="0" smtClean="0">
                <a:solidFill>
                  <a:schemeClr val="bg1"/>
                </a:solidFill>
              </a:rPr>
              <a:t>Interim Training Requirements</a:t>
            </a:r>
            <a:endParaRPr sz="3600" dirty="0">
              <a:solidFill>
                <a:schemeClr val="bg1"/>
              </a:solidFill>
            </a:endParaRPr>
          </a:p>
        </p:txBody>
      </p:sp>
      <p:sp>
        <p:nvSpPr>
          <p:cNvPr id="96" name="Google Shape;96;p16"/>
          <p:cNvSpPr txBox="1">
            <a:spLocks noGrp="1"/>
          </p:cNvSpPr>
          <p:nvPr>
            <p:ph type="subTitle" idx="4294967295"/>
          </p:nvPr>
        </p:nvSpPr>
        <p:spPr>
          <a:xfrm>
            <a:off x="477043" y="2342607"/>
            <a:ext cx="8189913" cy="3405052"/>
          </a:xfrm>
          <a:prstGeom prst="rect">
            <a:avLst/>
          </a:prstGeom>
        </p:spPr>
        <p:txBody>
          <a:bodyPr spcFirstLastPara="1" vert="horz" wrap="square" lIns="68569" tIns="34275" rIns="68569" bIns="34275" rtlCol="0" anchor="t" anchorCtr="0">
            <a:noAutofit/>
          </a:bodyPr>
          <a:lstStyle/>
          <a:p>
            <a:pPr lvl="0"/>
            <a:r>
              <a:rPr lang="en-US" dirty="0"/>
              <a:t>DTCs or STCs will need to apply the </a:t>
            </a:r>
            <a:r>
              <a:rPr lang="en-US" b="1" dirty="0"/>
              <a:t>“Interim” </a:t>
            </a:r>
            <a:r>
              <a:rPr lang="en-US" dirty="0"/>
              <a:t>Test Group to each user that will administer the interim assessments.  The decision to allow access to the Interim Assessment System is determined by the educators’ district. </a:t>
            </a:r>
            <a:endParaRPr lang="en-US" dirty="0" smtClean="0"/>
          </a:p>
          <a:p>
            <a:pPr lvl="0"/>
            <a:endParaRPr lang="en-US" sz="600" dirty="0"/>
          </a:p>
          <a:p>
            <a:pPr lvl="1"/>
            <a:r>
              <a:rPr lang="en-US" dirty="0"/>
              <a:t>Users </a:t>
            </a:r>
            <a:r>
              <a:rPr lang="en-US" b="1" dirty="0">
                <a:solidFill>
                  <a:srgbClr val="FF0000"/>
                </a:solidFill>
              </a:rPr>
              <a:t>will not be able to administer the interim assessments </a:t>
            </a:r>
            <a:r>
              <a:rPr lang="en-US" dirty="0"/>
              <a:t>if the Test Group permission is not assigned to their TA user account.</a:t>
            </a:r>
          </a:p>
          <a:p>
            <a:pPr marL="257168" lvl="1" indent="0">
              <a:buNone/>
            </a:pPr>
            <a:endParaRPr lang="en-US" sz="3200" dirty="0"/>
          </a:p>
        </p:txBody>
      </p:sp>
    </p:spTree>
    <p:custDataLst>
      <p:tags r:id="rId1"/>
    </p:custDataLst>
    <p:extLst>
      <p:ext uri="{BB962C8B-B14F-4D97-AF65-F5344CB8AC3E}">
        <p14:creationId xmlns:p14="http://schemas.microsoft.com/office/powerpoint/2010/main" val="1240729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xEl>
                                              <p:pRg st="2" end="2"/>
                                            </p:txEl>
                                          </p:spTgt>
                                        </p:tgtEl>
                                        <p:attrNameLst>
                                          <p:attrName>style.visibility</p:attrName>
                                        </p:attrNameLst>
                                      </p:cBhvr>
                                      <p:to>
                                        <p:strVal val="visible"/>
                                      </p:to>
                                    </p:set>
                                    <p:animEffect transition="in" filter="fade">
                                      <p:cBhvr>
                                        <p:cTn id="7" dur="500"/>
                                        <p:tgtEl>
                                          <p:spTgt spid="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1177290" y="195811"/>
            <a:ext cx="7886700" cy="631503"/>
          </a:xfrm>
          <a:prstGeom prst="rect">
            <a:avLst/>
          </a:prstGeom>
        </p:spPr>
        <p:txBody>
          <a:bodyPr spcFirstLastPara="1" vert="horz" wrap="square" lIns="68569" tIns="34275" rIns="68569" bIns="34275" rtlCol="0" anchor="ctr" anchorCtr="0">
            <a:noAutofit/>
          </a:bodyPr>
          <a:lstStyle/>
          <a:p>
            <a:pPr algn="r"/>
            <a:r>
              <a:rPr lang="en" sz="3600" dirty="0" smtClean="0">
                <a:solidFill>
                  <a:schemeClr val="bg1"/>
                </a:solidFill>
              </a:rPr>
              <a:t>Interim Training Requirements</a:t>
            </a:r>
            <a:endParaRPr sz="3600" dirty="0">
              <a:solidFill>
                <a:schemeClr val="bg1"/>
              </a:solidFill>
            </a:endParaRPr>
          </a:p>
        </p:txBody>
      </p:sp>
      <p:sp>
        <p:nvSpPr>
          <p:cNvPr id="2" name="Rectangle 1"/>
          <p:cNvSpPr/>
          <p:nvPr/>
        </p:nvSpPr>
        <p:spPr>
          <a:xfrm>
            <a:off x="459146" y="2237362"/>
            <a:ext cx="2431914" cy="78599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latin typeface="Calibri" panose="020F0502020204030204" pitchFamily="34" charset="0"/>
                <a:cs typeface="Calibri" panose="020F0502020204030204" pitchFamily="34" charset="0"/>
              </a:rPr>
              <a:t>Were you a Test Administrator in </a:t>
            </a:r>
          </a:p>
          <a:p>
            <a:pPr algn="ctr"/>
            <a:r>
              <a:rPr lang="en-US" sz="1800" b="1" dirty="0" smtClean="0">
                <a:solidFill>
                  <a:schemeClr val="tx1"/>
                </a:solidFill>
                <a:latin typeface="Calibri" panose="020F0502020204030204" pitchFamily="34" charset="0"/>
                <a:cs typeface="Calibri" panose="020F0502020204030204" pitchFamily="34" charset="0"/>
              </a:rPr>
              <a:t>2019-20?</a:t>
            </a:r>
            <a:endParaRPr lang="en-US" sz="1800" b="1" dirty="0">
              <a:solidFill>
                <a:schemeClr val="tx1"/>
              </a:solidFill>
              <a:latin typeface="Calibri" panose="020F0502020204030204" pitchFamily="34" charset="0"/>
              <a:cs typeface="Calibri" panose="020F0502020204030204" pitchFamily="34" charset="0"/>
            </a:endParaRPr>
          </a:p>
        </p:txBody>
      </p:sp>
      <p:cxnSp>
        <p:nvCxnSpPr>
          <p:cNvPr id="4" name="Straight Arrow Connector 3" title="Arrow"/>
          <p:cNvCxnSpPr>
            <a:stCxn id="2" idx="3"/>
          </p:cNvCxnSpPr>
          <p:nvPr/>
        </p:nvCxnSpPr>
        <p:spPr>
          <a:xfrm>
            <a:off x="2891060" y="2630360"/>
            <a:ext cx="1540862" cy="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400790" y="2476468"/>
            <a:ext cx="521402" cy="369332"/>
          </a:xfrm>
          <a:prstGeom prst="rect">
            <a:avLst/>
          </a:prstGeom>
          <a:solidFill>
            <a:schemeClr val="accent5">
              <a:lumMod val="40000"/>
              <a:lumOff val="60000"/>
            </a:schemeClr>
          </a:solidFill>
        </p:spPr>
        <p:txBody>
          <a:bodyPr wrap="square" rtlCol="0">
            <a:spAutoFit/>
          </a:bodyPr>
          <a:lstStyle/>
          <a:p>
            <a:pPr algn="ctr"/>
            <a:r>
              <a:rPr lang="en-US" sz="1800" b="1" dirty="0" smtClean="0">
                <a:latin typeface="Calibri" panose="020F0502020204030204" pitchFamily="34" charset="0"/>
                <a:cs typeface="Calibri" panose="020F0502020204030204" pitchFamily="34" charset="0"/>
              </a:rPr>
              <a:t>YES</a:t>
            </a:r>
            <a:endParaRPr lang="en-US" sz="1800" b="1" dirty="0">
              <a:latin typeface="Calibri" panose="020F0502020204030204" pitchFamily="34" charset="0"/>
              <a:cs typeface="Calibri" panose="020F0502020204030204" pitchFamily="34" charset="0"/>
            </a:endParaRPr>
          </a:p>
        </p:txBody>
      </p:sp>
      <p:cxnSp>
        <p:nvCxnSpPr>
          <p:cNvPr id="7" name="Straight Arrow Connector 6" title="Arrow"/>
          <p:cNvCxnSpPr/>
          <p:nvPr/>
        </p:nvCxnSpPr>
        <p:spPr>
          <a:xfrm>
            <a:off x="2396895" y="3023357"/>
            <a:ext cx="0" cy="13268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title="Arrow"/>
          <p:cNvCxnSpPr/>
          <p:nvPr/>
        </p:nvCxnSpPr>
        <p:spPr>
          <a:xfrm>
            <a:off x="1031780" y="3040218"/>
            <a:ext cx="0" cy="130999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0815" y="3532894"/>
            <a:ext cx="643181" cy="369332"/>
          </a:xfrm>
          <a:prstGeom prst="rect">
            <a:avLst/>
          </a:prstGeom>
          <a:solidFill>
            <a:schemeClr val="accent2">
              <a:lumMod val="20000"/>
              <a:lumOff val="80000"/>
            </a:schemeClr>
          </a:solidFill>
        </p:spPr>
        <p:txBody>
          <a:bodyPr wrap="square" rtlCol="0">
            <a:spAutoFit/>
          </a:bodyPr>
          <a:lstStyle/>
          <a:p>
            <a:pPr algn="ctr"/>
            <a:r>
              <a:rPr lang="en-US" sz="1800" b="1" dirty="0" smtClean="0">
                <a:latin typeface="Calibri" panose="020F0502020204030204" pitchFamily="34" charset="0"/>
                <a:cs typeface="Calibri" panose="020F0502020204030204" pitchFamily="34" charset="0"/>
              </a:rPr>
              <a:t>NO</a:t>
            </a:r>
            <a:endParaRPr lang="en-US" sz="1800" b="1" dirty="0">
              <a:latin typeface="Calibri" panose="020F0502020204030204" pitchFamily="34" charset="0"/>
              <a:cs typeface="Calibri" panose="020F0502020204030204" pitchFamily="34" charset="0"/>
            </a:endParaRPr>
          </a:p>
        </p:txBody>
      </p:sp>
      <p:sp>
        <p:nvSpPr>
          <p:cNvPr id="8" name="TextBox 7"/>
          <p:cNvSpPr txBox="1"/>
          <p:nvPr/>
        </p:nvSpPr>
        <p:spPr>
          <a:xfrm>
            <a:off x="1674962" y="3284696"/>
            <a:ext cx="1302875" cy="738664"/>
          </a:xfrm>
          <a:prstGeom prst="rect">
            <a:avLst/>
          </a:prstGeom>
          <a:solidFill>
            <a:schemeClr val="accent2">
              <a:lumMod val="20000"/>
              <a:lumOff val="80000"/>
            </a:schemeClr>
          </a:solidFill>
        </p:spPr>
        <p:txBody>
          <a:bodyPr wrap="square" rtlCol="0">
            <a:spAutoFit/>
          </a:bodyPr>
          <a:lstStyle/>
          <a:p>
            <a:pPr algn="ctr"/>
            <a:r>
              <a:rPr lang="en-US" b="1" dirty="0" smtClean="0">
                <a:latin typeface="Calibri" panose="020F0502020204030204" pitchFamily="34" charset="0"/>
                <a:cs typeface="Calibri" panose="020F0502020204030204" pitchFamily="34" charset="0"/>
              </a:rPr>
              <a:t>Yes, but in a different district/state</a:t>
            </a:r>
            <a:endParaRPr lang="en-US" b="1" dirty="0">
              <a:latin typeface="Calibri" panose="020F0502020204030204" pitchFamily="34" charset="0"/>
              <a:cs typeface="Calibri" panose="020F0502020204030204" pitchFamily="34" charset="0"/>
            </a:endParaRPr>
          </a:p>
        </p:txBody>
      </p:sp>
      <p:sp>
        <p:nvSpPr>
          <p:cNvPr id="18" name="Rectangle 17"/>
          <p:cNvSpPr/>
          <p:nvPr/>
        </p:nvSpPr>
        <p:spPr>
          <a:xfrm>
            <a:off x="4431922" y="2225687"/>
            <a:ext cx="1225685" cy="78599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alibri" panose="020F0502020204030204" pitchFamily="34" charset="0"/>
                <a:cs typeface="Calibri" panose="020F0502020204030204" pitchFamily="34" charset="0"/>
              </a:rPr>
              <a:t>Complete Module 8</a:t>
            </a:r>
            <a:endParaRPr lang="en-US" sz="1800" dirty="0">
              <a:solidFill>
                <a:schemeClr val="tx1"/>
              </a:solidFill>
              <a:latin typeface="Calibri" panose="020F0502020204030204" pitchFamily="34" charset="0"/>
              <a:cs typeface="Calibri" panose="020F0502020204030204" pitchFamily="34" charset="0"/>
            </a:endParaRPr>
          </a:p>
        </p:txBody>
      </p:sp>
      <p:cxnSp>
        <p:nvCxnSpPr>
          <p:cNvPr id="22" name="Straight Arrow Connector 21" title="Arrow"/>
          <p:cNvCxnSpPr/>
          <p:nvPr/>
        </p:nvCxnSpPr>
        <p:spPr>
          <a:xfrm>
            <a:off x="5657607" y="2630360"/>
            <a:ext cx="1202339" cy="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863838" y="2103447"/>
            <a:ext cx="1521405" cy="103047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alibri" panose="020F0502020204030204" pitchFamily="34" charset="0"/>
                <a:cs typeface="Calibri" panose="020F0502020204030204" pitchFamily="34" charset="0"/>
              </a:rPr>
              <a:t>DTC assigns “Interim” test group in TIDE</a:t>
            </a:r>
            <a:endParaRPr lang="en-US" sz="1800" dirty="0">
              <a:solidFill>
                <a:schemeClr val="tx1"/>
              </a:solidFill>
              <a:latin typeface="Calibri" panose="020F0502020204030204" pitchFamily="34" charset="0"/>
              <a:cs typeface="Calibri" panose="020F0502020204030204" pitchFamily="34" charset="0"/>
            </a:endParaRPr>
          </a:p>
        </p:txBody>
      </p:sp>
      <p:sp>
        <p:nvSpPr>
          <p:cNvPr id="25" name="Rectangle 24"/>
          <p:cNvSpPr/>
          <p:nvPr/>
        </p:nvSpPr>
        <p:spPr>
          <a:xfrm>
            <a:off x="459145" y="4367070"/>
            <a:ext cx="5198461" cy="171855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1800" dirty="0">
                <a:solidFill>
                  <a:schemeClr val="tx1"/>
                </a:solidFill>
                <a:latin typeface="Calibri" panose="020F0502020204030204" pitchFamily="34" charset="0"/>
                <a:cs typeface="Calibri" panose="020F0502020204030204" pitchFamily="34" charset="0"/>
              </a:rPr>
              <a:t> </a:t>
            </a:r>
            <a:r>
              <a:rPr lang="en-US" sz="1800" dirty="0" smtClean="0">
                <a:solidFill>
                  <a:schemeClr val="tx1"/>
                </a:solidFill>
                <a:latin typeface="Calibri" panose="020F0502020204030204" pitchFamily="34" charset="0"/>
                <a:cs typeface="Calibri" panose="020F0502020204030204" pitchFamily="34" charset="0"/>
              </a:rPr>
              <a:t>    1.  Reading requirements from Table 5 of Oregon’s </a:t>
            </a:r>
          </a:p>
          <a:p>
            <a:pPr lvl="2"/>
            <a:r>
              <a:rPr lang="en-US" sz="1800" dirty="0">
                <a:solidFill>
                  <a:schemeClr val="tx1"/>
                </a:solidFill>
                <a:latin typeface="Calibri" panose="020F0502020204030204" pitchFamily="34" charset="0"/>
                <a:cs typeface="Calibri" panose="020F0502020204030204" pitchFamily="34" charset="0"/>
              </a:rPr>
              <a:t> </a:t>
            </a:r>
            <a:r>
              <a:rPr lang="en-US" sz="1800" dirty="0" smtClean="0">
                <a:solidFill>
                  <a:schemeClr val="tx1"/>
                </a:solidFill>
                <a:latin typeface="Calibri" panose="020F0502020204030204" pitchFamily="34" charset="0"/>
                <a:cs typeface="Calibri" panose="020F0502020204030204" pitchFamily="34" charset="0"/>
              </a:rPr>
              <a:t>         </a:t>
            </a:r>
            <a:r>
              <a:rPr lang="en-US" sz="1800" dirty="0" smtClean="0">
                <a:solidFill>
                  <a:schemeClr val="tx1"/>
                </a:solidFill>
                <a:latin typeface="Calibri" panose="020F0502020204030204" pitchFamily="34" charset="0"/>
                <a:cs typeface="Calibri" panose="020F0502020204030204" pitchFamily="34" charset="0"/>
                <a:hlinkClick r:id="rId4"/>
              </a:rPr>
              <a:t>Test Administration Manual </a:t>
            </a:r>
            <a:r>
              <a:rPr lang="en-US" sz="1800" dirty="0" smtClean="0">
                <a:solidFill>
                  <a:schemeClr val="tx1"/>
                </a:solidFill>
                <a:latin typeface="Calibri" panose="020F0502020204030204" pitchFamily="34" charset="0"/>
                <a:cs typeface="Calibri" panose="020F0502020204030204" pitchFamily="34" charset="0"/>
              </a:rPr>
              <a:t>(TAM)</a:t>
            </a:r>
          </a:p>
          <a:p>
            <a:pPr lvl="2"/>
            <a:endParaRPr lang="en-US" sz="1800" dirty="0" smtClean="0">
              <a:solidFill>
                <a:schemeClr val="tx1"/>
              </a:solidFill>
              <a:latin typeface="Calibri" panose="020F0502020204030204" pitchFamily="34" charset="0"/>
              <a:cs typeface="Calibri" panose="020F0502020204030204" pitchFamily="34" charset="0"/>
            </a:endParaRPr>
          </a:p>
          <a:p>
            <a:pPr lvl="3"/>
            <a:r>
              <a:rPr lang="en-US" sz="1800" dirty="0" smtClean="0">
                <a:solidFill>
                  <a:schemeClr val="tx1"/>
                </a:solidFill>
                <a:latin typeface="Calibri" panose="020F0502020204030204" pitchFamily="34" charset="0"/>
                <a:cs typeface="Calibri" panose="020F0502020204030204" pitchFamily="34" charset="0"/>
              </a:rPr>
              <a:t>     2.  Complete Modules 2, 3, and 4 as posted to the </a:t>
            </a:r>
          </a:p>
          <a:p>
            <a:pPr lvl="3"/>
            <a:r>
              <a:rPr lang="en-US" sz="1800" dirty="0">
                <a:solidFill>
                  <a:schemeClr val="tx1"/>
                </a:solidFill>
                <a:latin typeface="Calibri" panose="020F0502020204030204" pitchFamily="34" charset="0"/>
                <a:cs typeface="Calibri" panose="020F0502020204030204" pitchFamily="34" charset="0"/>
              </a:rPr>
              <a:t> </a:t>
            </a:r>
            <a:r>
              <a:rPr lang="en-US" sz="1800" dirty="0" smtClean="0">
                <a:solidFill>
                  <a:schemeClr val="tx1"/>
                </a:solidFill>
                <a:latin typeface="Calibri" panose="020F0502020204030204" pitchFamily="34" charset="0"/>
                <a:cs typeface="Calibri" panose="020F0502020204030204" pitchFamily="34" charset="0"/>
              </a:rPr>
              <a:t>         </a:t>
            </a:r>
            <a:r>
              <a:rPr lang="en-US" sz="1800" dirty="0" smtClean="0">
                <a:solidFill>
                  <a:schemeClr val="tx1"/>
                </a:solidFill>
                <a:latin typeface="Calibri" panose="020F0502020204030204" pitchFamily="34" charset="0"/>
                <a:cs typeface="Calibri" panose="020F0502020204030204" pitchFamily="34" charset="0"/>
                <a:hlinkClick r:id="rId4"/>
              </a:rPr>
              <a:t>Assessment Training Materials</a:t>
            </a:r>
            <a:r>
              <a:rPr lang="en-US" sz="1800" dirty="0" smtClean="0">
                <a:solidFill>
                  <a:schemeClr val="tx1"/>
                </a:solidFill>
                <a:latin typeface="Calibri" panose="020F0502020204030204" pitchFamily="34" charset="0"/>
                <a:cs typeface="Calibri" panose="020F0502020204030204" pitchFamily="34" charset="0"/>
              </a:rPr>
              <a:t> webpage</a:t>
            </a:r>
            <a:endParaRPr lang="en-US" sz="1800" dirty="0">
              <a:solidFill>
                <a:schemeClr val="tx1"/>
              </a:solidFill>
              <a:latin typeface="Calibri" panose="020F0502020204030204" pitchFamily="34" charset="0"/>
              <a:cs typeface="Calibri" panose="020F0502020204030204" pitchFamily="34" charset="0"/>
            </a:endParaRPr>
          </a:p>
        </p:txBody>
      </p:sp>
      <p:cxnSp>
        <p:nvCxnSpPr>
          <p:cNvPr id="26" name="Straight Arrow Connector 25" title="Arrow"/>
          <p:cNvCxnSpPr>
            <a:endCxn id="18" idx="2"/>
          </p:cNvCxnSpPr>
          <p:nvPr/>
        </p:nvCxnSpPr>
        <p:spPr>
          <a:xfrm flipV="1">
            <a:off x="5038928" y="3011682"/>
            <a:ext cx="5837" cy="1355388"/>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59653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2" grpId="0" animBg="1"/>
      <p:bldP spid="8" grpId="0" animBg="1"/>
      <p:bldP spid="18" grpId="0" animBg="1"/>
      <p:bldP spid="23"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sz="4000" dirty="0" smtClean="0">
                <a:solidFill>
                  <a:schemeClr val="lt1"/>
                </a:solidFill>
                <a:latin typeface="Calibri" panose="020F0502020204030204" pitchFamily="34" charset="0"/>
                <a:cs typeface="Calibri" panose="020F0502020204030204" pitchFamily="34" charset="0"/>
              </a:rPr>
              <a:t>Educator Access to </a:t>
            </a:r>
            <a:br>
              <a:rPr lang="en-US" sz="4000" dirty="0" smtClean="0">
                <a:solidFill>
                  <a:schemeClr val="lt1"/>
                </a:solidFill>
                <a:latin typeface="Calibri" panose="020F0502020204030204" pitchFamily="34" charset="0"/>
                <a:cs typeface="Calibri" panose="020F0502020204030204" pitchFamily="34" charset="0"/>
              </a:rPr>
            </a:br>
            <a:r>
              <a:rPr lang="en-US" sz="4000" dirty="0" smtClean="0">
                <a:solidFill>
                  <a:schemeClr val="lt1"/>
                </a:solidFill>
                <a:latin typeface="Calibri" panose="020F0502020204030204" pitchFamily="34" charset="0"/>
                <a:cs typeface="Calibri" panose="020F0502020204030204" pitchFamily="34" charset="0"/>
              </a:rPr>
              <a:t>Interim Assessment Data</a:t>
            </a:r>
            <a:endParaRPr sz="4000" dirty="0">
              <a:solidFill>
                <a:schemeClr val="lt1"/>
              </a:solidFill>
              <a:latin typeface="Calibri" panose="020F0502020204030204" pitchFamily="34" charset="0"/>
              <a:cs typeface="Calibri" panose="020F0502020204030204" pitchFamily="34" charset="0"/>
            </a:endParaRPr>
          </a:p>
        </p:txBody>
      </p:sp>
      <p:sp>
        <p:nvSpPr>
          <p:cNvPr id="129" name="Google Shape;129;p5"/>
          <p:cNvSpPr txBox="1">
            <a:spLocks noGrp="1"/>
          </p:cNvSpPr>
          <p:nvPr>
            <p:ph type="body" idx="1"/>
          </p:nvPr>
        </p:nvSpPr>
        <p:spPr>
          <a:xfrm>
            <a:off x="360092" y="2438399"/>
            <a:ext cx="8418900" cy="3478697"/>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SzPts val="2800"/>
            </a:pPr>
            <a:r>
              <a:rPr lang="en-US" b="1"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As a reminder, educators </a:t>
            </a:r>
            <a:r>
              <a:rPr lang="en-US" b="1" u="sng"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must</a:t>
            </a:r>
            <a:r>
              <a:rPr lang="en-US" b="1"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have their own OSAS Portal user account to access interim assessments and data.</a:t>
            </a:r>
            <a:endParaRPr lang="en-US" b="1"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indent="-457200">
              <a:lnSpc>
                <a:spcPct val="115000"/>
              </a:lnSpc>
              <a:spcBef>
                <a:spcPts val="0"/>
              </a:spcBef>
              <a:buSzPts val="2800"/>
            </a:pPr>
            <a:endParaRPr lang="en-US" sz="12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indent="-457200">
              <a:lnSpc>
                <a:spcPct val="115000"/>
              </a:lnSpc>
              <a:spcBef>
                <a:spcPts val="0"/>
              </a:spcBef>
              <a:buSzPts val="2800"/>
            </a:pPr>
            <a:r>
              <a:rPr lang="en-US" i="1"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Additionally, educators must create student rosters in the OSAS Portal to see interim assessment data associated with their user account.</a:t>
            </a:r>
            <a:endParaRPr lang="en-US"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p:txBody>
      </p:sp>
    </p:spTree>
    <p:extLst>
      <p:ext uri="{BB962C8B-B14F-4D97-AF65-F5344CB8AC3E}">
        <p14:creationId xmlns:p14="http://schemas.microsoft.com/office/powerpoint/2010/main" val="389313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xEl>
                                              <p:pRg st="2" end="2"/>
                                            </p:txEl>
                                          </p:spTgt>
                                        </p:tgtEl>
                                        <p:attrNameLst>
                                          <p:attrName>style.visibility</p:attrName>
                                        </p:attrNameLst>
                                      </p:cBhvr>
                                      <p:to>
                                        <p:strVal val="visible"/>
                                      </p:to>
                                    </p:set>
                                    <p:animEffect transition="in" filter="fade">
                                      <p:cBhvr>
                                        <p:cTn id="7" dur="500"/>
                                        <p:tgtEl>
                                          <p:spTgt spid="1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2|15.7"/>
</p:tagLst>
</file>

<file path=ppt/tags/tag2.xml><?xml version="1.0" encoding="utf-8"?>
<p:tagLst xmlns:a="http://schemas.openxmlformats.org/drawingml/2006/main" xmlns:r="http://schemas.openxmlformats.org/officeDocument/2006/relationships" xmlns:p="http://schemas.openxmlformats.org/presentationml/2006/main">
  <p:tag name="TIMING" val="|20.2|15.7"/>
</p:tagLst>
</file>

<file path=ppt/theme/theme1.xml><?xml version="1.0" encoding="utf-8"?>
<a:theme xmlns:a="http://schemas.openxmlformats.org/drawingml/2006/main" name="ODE_Powerpoint Template B">
  <a:themeElements>
    <a:clrScheme name="ODE-blue links">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2020-10-09T13:45:24+00:00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53B6C879-020A-4B5B-BDE6-A26D40658FD8}"/>
</file>

<file path=customXml/itemProps2.xml><?xml version="1.0" encoding="utf-8"?>
<ds:datastoreItem xmlns:ds="http://schemas.openxmlformats.org/officeDocument/2006/customXml" ds:itemID="{016A0C63-D8FC-4CE3-8050-36C609E6BDE1}"/>
</file>

<file path=customXml/itemProps3.xml><?xml version="1.0" encoding="utf-8"?>
<ds:datastoreItem xmlns:ds="http://schemas.openxmlformats.org/officeDocument/2006/customXml" ds:itemID="{98A618A6-ADB7-49F0-80FD-0A2BFE241ED5}"/>
</file>

<file path=docProps/app.xml><?xml version="1.0" encoding="utf-8"?>
<Properties xmlns="http://schemas.openxmlformats.org/officeDocument/2006/extended-properties" xmlns:vt="http://schemas.openxmlformats.org/officeDocument/2006/docPropsVTypes">
  <TotalTime>15779</TotalTime>
  <Words>6823</Words>
  <Application>Microsoft Office PowerPoint</Application>
  <PresentationFormat>On-screen Show (4:3)</PresentationFormat>
  <Paragraphs>577</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Wingdings</vt:lpstr>
      <vt:lpstr>Times New Roman</vt:lpstr>
      <vt:lpstr>ODE_Powerpoint Template B</vt:lpstr>
      <vt:lpstr>Oregon Statewide Assessment System  Session 5 – Accessing Interim Assessment Data to Inform Instructional Practices   Office of Teaching, Learning, and Assessment</vt:lpstr>
      <vt:lpstr>Purpose</vt:lpstr>
      <vt:lpstr>Series Outcome</vt:lpstr>
      <vt:lpstr>Interim Assessment Series</vt:lpstr>
      <vt:lpstr>Session Objectives</vt:lpstr>
      <vt:lpstr>   </vt:lpstr>
      <vt:lpstr>Interim Training Requirements</vt:lpstr>
      <vt:lpstr>Interim Training Requirements</vt:lpstr>
      <vt:lpstr>Educator Access to  Interim Assessment Data</vt:lpstr>
      <vt:lpstr>Creating Rosters in the OSAS Portal</vt:lpstr>
      <vt:lpstr>Creating Rosters in the OSAS Portal</vt:lpstr>
      <vt:lpstr>Accessing the Interim Assessment Centralized Reporting System (CRS) for ELA and Mathematics </vt:lpstr>
      <vt:lpstr>Accessing the Interim Assessment Centralized Reporting System (CRS)</vt:lpstr>
      <vt:lpstr>ELA and Math CRS District Reports for Staff and Coaches</vt:lpstr>
      <vt:lpstr>ELA Example of CRS District Reports for Staff and Coaches</vt:lpstr>
      <vt:lpstr>CRS School Reports for  Staff and Coaches</vt:lpstr>
      <vt:lpstr>ELA Example of CRS School Reports for Staff and Coaches</vt:lpstr>
      <vt:lpstr>ELA Example of CRS School Reports for an Interim Assessment (IAB)</vt:lpstr>
      <vt:lpstr>Math Example of CRS Roster Reports for a Interim Assessment (FIAB)</vt:lpstr>
      <vt:lpstr>Viewing Interim Assessment Items and Student Responses</vt:lpstr>
      <vt:lpstr>5 Items on which Students Performed the Best or the Worst </vt:lpstr>
      <vt:lpstr>Accessing the Interim Assessment Centralized Reporting System (CRS) for Science </vt:lpstr>
      <vt:lpstr>Accessing the Interim Assessment Centralized Reporting System (CRS)</vt:lpstr>
      <vt:lpstr>CRS Science District Reports for  Staff and Coaches</vt:lpstr>
      <vt:lpstr>Science Example of CRS District Reports for Staff and Coaches</vt:lpstr>
      <vt:lpstr>Science Example of CRS School Reports for Staff and Coaches</vt:lpstr>
      <vt:lpstr>Science Example of CRS Roster Reports for an Interim Assessment</vt:lpstr>
      <vt:lpstr>Science  Example of CRS Student Reports for an Interim Assessment</vt:lpstr>
      <vt:lpstr>Science  Example of CRS Roster Reports for an Interim Assessment</vt:lpstr>
      <vt:lpstr>Hand Scoring within the  Centralized Reporting System (CRS)</vt:lpstr>
      <vt:lpstr>ELA Grade 5 Interims </vt:lpstr>
      <vt:lpstr>Math Grade 5 Interims </vt:lpstr>
      <vt:lpstr>Identifying Hand Scoring Requirements in CRS</vt:lpstr>
      <vt:lpstr>Hand Scoring an  Individual Item in CRS</vt:lpstr>
      <vt:lpstr>Entering Scores for  Hand Scoring Items in CRS</vt:lpstr>
      <vt:lpstr>Hand Scoring Items  in CRS at the Student Level</vt:lpstr>
      <vt:lpstr>Interim Test Administration Resources</vt:lpstr>
      <vt:lpstr>Contact Us! www.oregon.gov/ode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KNAUS Jenni - ODE</dc:creator>
  <cp:lastModifiedBy>LEDOUX Renee - ODE</cp:lastModifiedBy>
  <cp:revision>224</cp:revision>
  <dcterms:created xsi:type="dcterms:W3CDTF">2017-09-14T21:37:43Z</dcterms:created>
  <dcterms:modified xsi:type="dcterms:W3CDTF">2020-10-09T13:43:38Z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