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ppt/tags/tag51.xml" ContentType="application/vnd.openxmlformats-officedocument.presentationml.tags+xml"/>
  <Override PartName="/ppt/notesSlides/notesSlide50.xml" ContentType="application/vnd.openxmlformats-officedocument.presentationml.notesSlide+xml"/>
  <Override PartName="/ppt/tags/tag52.xml" ContentType="application/vnd.openxmlformats-officedocument.presentationml.tags+xml"/>
  <Override PartName="/ppt/notesSlides/notesSlide51.xml" ContentType="application/vnd.openxmlformats-officedocument.presentationml.notesSlide+xml"/>
  <Override PartName="/ppt/tags/tag53.xml" ContentType="application/vnd.openxmlformats-officedocument.presentationml.tags+xml"/>
  <Override PartName="/ppt/notesSlides/notesSlide52.xml" ContentType="application/vnd.openxmlformats-officedocument.presentationml.notesSlide+xml"/>
  <Override PartName="/ppt/tags/tag54.xml" ContentType="application/vnd.openxmlformats-officedocument.presentationml.tags+xml"/>
  <Override PartName="/ppt/notesSlides/notesSlide53.xml" ContentType="application/vnd.openxmlformats-officedocument.presentationml.notesSlide+xml"/>
  <Override PartName="/ppt/tags/tag55.xml" ContentType="application/vnd.openxmlformats-officedocument.presentationml.tags+xml"/>
  <Override PartName="/ppt/notesSlides/notesSlide54.xml" ContentType="application/vnd.openxmlformats-officedocument.presentationml.notesSlide+xml"/>
  <Override PartName="/ppt/tags/tag56.xml" ContentType="application/vnd.openxmlformats-officedocument.presentationml.tags+xml"/>
  <Override PartName="/ppt/notesSlides/notesSlide55.xml" ContentType="application/vnd.openxmlformats-officedocument.presentationml.notesSlide+xml"/>
  <Override PartName="/ppt/tags/tag57.xml" ContentType="application/vnd.openxmlformats-officedocument.presentationml.tags+xml"/>
  <Override PartName="/ppt/notesSlides/notesSlide5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61"/>
  </p:notesMasterIdLst>
  <p:handoutMasterIdLst>
    <p:handoutMasterId r:id="rId62"/>
  </p:handoutMasterIdLst>
  <p:sldIdLst>
    <p:sldId id="294" r:id="rId5"/>
    <p:sldId id="543" r:id="rId6"/>
    <p:sldId id="598" r:id="rId7"/>
    <p:sldId id="414" r:id="rId8"/>
    <p:sldId id="546" r:id="rId9"/>
    <p:sldId id="415" r:id="rId10"/>
    <p:sldId id="548" r:id="rId11"/>
    <p:sldId id="547" r:id="rId12"/>
    <p:sldId id="600" r:id="rId13"/>
    <p:sldId id="417" r:id="rId14"/>
    <p:sldId id="401" r:id="rId15"/>
    <p:sldId id="317" r:id="rId16"/>
    <p:sldId id="418" r:id="rId17"/>
    <p:sldId id="300" r:id="rId18"/>
    <p:sldId id="302" r:id="rId19"/>
    <p:sldId id="301" r:id="rId20"/>
    <p:sldId id="592" r:id="rId21"/>
    <p:sldId id="553" r:id="rId22"/>
    <p:sldId id="554" r:id="rId23"/>
    <p:sldId id="555" r:id="rId24"/>
    <p:sldId id="556" r:id="rId25"/>
    <p:sldId id="561" r:id="rId26"/>
    <p:sldId id="560" r:id="rId27"/>
    <p:sldId id="562" r:id="rId28"/>
    <p:sldId id="615" r:id="rId29"/>
    <p:sldId id="604" r:id="rId30"/>
    <p:sldId id="601" r:id="rId31"/>
    <p:sldId id="610" r:id="rId32"/>
    <p:sldId id="608" r:id="rId33"/>
    <p:sldId id="616" r:id="rId34"/>
    <p:sldId id="603" r:id="rId35"/>
    <p:sldId id="605" r:id="rId36"/>
    <p:sldId id="576" r:id="rId37"/>
    <p:sldId id="617" r:id="rId38"/>
    <p:sldId id="599" r:id="rId39"/>
    <p:sldId id="577" r:id="rId40"/>
    <p:sldId id="618" r:id="rId41"/>
    <p:sldId id="563" r:id="rId42"/>
    <p:sldId id="568" r:id="rId43"/>
    <p:sldId id="571" r:id="rId44"/>
    <p:sldId id="595" r:id="rId45"/>
    <p:sldId id="564" r:id="rId46"/>
    <p:sldId id="570" r:id="rId47"/>
    <p:sldId id="565" r:id="rId48"/>
    <p:sldId id="567" r:id="rId49"/>
    <p:sldId id="416" r:id="rId50"/>
    <p:sldId id="578" r:id="rId51"/>
    <p:sldId id="613" r:id="rId52"/>
    <p:sldId id="614" r:id="rId53"/>
    <p:sldId id="297" r:id="rId54"/>
    <p:sldId id="583" r:id="rId55"/>
    <p:sldId id="582" r:id="rId56"/>
    <p:sldId id="572" r:id="rId57"/>
    <p:sldId id="585" r:id="rId58"/>
    <p:sldId id="586" r:id="rId59"/>
    <p:sldId id="591" r:id="rId60"/>
  </p:sldIdLst>
  <p:sldSz cx="12192000" cy="6858000"/>
  <p:notesSz cx="9309100" cy="7023100"/>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6DEA9AB-12DD-4A5C-9D9A-4DF8DF475B1F}">
          <p14:sldIdLst>
            <p14:sldId id="294"/>
            <p14:sldId id="543"/>
            <p14:sldId id="598"/>
          </p14:sldIdLst>
        </p14:section>
        <p14:section name="Logging into the TA Interface" id="{3932B056-8AE7-46E2-93EA-A8C2C63FCB25}">
          <p14:sldIdLst>
            <p14:sldId id="414"/>
            <p14:sldId id="546"/>
          </p14:sldIdLst>
        </p14:section>
        <p14:section name="Creating a Test Session" id="{1817E0F3-6FF9-445B-8AFB-98364538CCF8}">
          <p14:sldIdLst>
            <p14:sldId id="415"/>
            <p14:sldId id="548"/>
            <p14:sldId id="547"/>
            <p14:sldId id="600"/>
            <p14:sldId id="417"/>
            <p14:sldId id="401"/>
            <p14:sldId id="317"/>
            <p14:sldId id="418"/>
            <p14:sldId id="300"/>
            <p14:sldId id="302"/>
            <p14:sldId id="301"/>
          </p14:sldIdLst>
        </p14:section>
        <p14:section name="Logging in to the Student Testing Site" id="{C52D252D-DF88-4E72-AE4A-70B9E24318B6}">
          <p14:sldIdLst>
            <p14:sldId id="592"/>
            <p14:sldId id="553"/>
            <p14:sldId id="554"/>
            <p14:sldId id="555"/>
            <p14:sldId id="556"/>
            <p14:sldId id="561"/>
            <p14:sldId id="560"/>
            <p14:sldId id="562"/>
          </p14:sldIdLst>
        </p14:section>
        <p14:section name="Practice Step One" id="{DBBD7684-D2C8-4A21-8959-A6987A15C66B}">
          <p14:sldIdLst>
            <p14:sldId id="615"/>
            <p14:sldId id="604"/>
            <p14:sldId id="601"/>
            <p14:sldId id="610"/>
            <p14:sldId id="608"/>
          </p14:sldIdLst>
        </p14:section>
        <p14:section name="Step Two" id="{6520844E-805D-4F00-8CEB-EAD1F17795A3}">
          <p14:sldIdLst>
            <p14:sldId id="616"/>
            <p14:sldId id="603"/>
            <p14:sldId id="605"/>
            <p14:sldId id="576"/>
          </p14:sldIdLst>
        </p14:section>
        <p14:section name="Step Three" id="{B91EC4FC-99F8-4880-B428-C0D7170047F6}">
          <p14:sldIdLst>
            <p14:sldId id="617"/>
            <p14:sldId id="599"/>
            <p14:sldId id="577"/>
          </p14:sldIdLst>
        </p14:section>
        <p14:section name="Test Interface" id="{095D2A5B-BD32-429F-8F46-3FC1A9BC97F5}">
          <p14:sldIdLst>
            <p14:sldId id="618"/>
            <p14:sldId id="563"/>
            <p14:sldId id="568"/>
            <p14:sldId id="571"/>
          </p14:sldIdLst>
        </p14:section>
        <p14:section name="Test Items" id="{28E5634B-D8A2-4E4B-928E-2F4F0E7B1554}">
          <p14:sldIdLst>
            <p14:sldId id="595"/>
            <p14:sldId id="564"/>
            <p14:sldId id="570"/>
            <p14:sldId id="565"/>
            <p14:sldId id="567"/>
            <p14:sldId id="416"/>
            <p14:sldId id="578"/>
            <p14:sldId id="613"/>
            <p14:sldId id="614"/>
            <p14:sldId id="297"/>
            <p14:sldId id="583"/>
            <p14:sldId id="582"/>
            <p14:sldId id="572"/>
            <p14:sldId id="585"/>
          </p14:sldIdLst>
        </p14:section>
        <p14:section name="Troubleshooting" id="{CCA0C800-97B4-47D2-BE7F-6BE1D452E2C2}">
          <p14:sldIdLst>
            <p14:sldId id="586"/>
            <p14:sldId id="591"/>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E6AB12-68E3-7536-3086-970704DC0043}" name="Nadia McDowell" initials="NM" userId="S::nadia.mcdowell@cambiumassessment.com::4a7051d3-cf0a-4a33-9b55-7075dcdef7ea" providerId="AD"/>
  <p188:author id="{22DEA62F-559C-CF0E-33DB-0E46D171C41F}" name="Makayla" initials="M" userId="Makayla" providerId="None"/>
  <p188:author id="{0B34C5E8-C80D-7F5C-F223-9D97D9EA631D}" name="Jennifer Strittmatter" initials="JS" userId="S::jennifer.strittmatter@cambiumassessment.com::e8934ff7-9e4a-4c8d-9513-cfdab75a79b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33" clrIdx="1">
    <p:extLst>
      <p:ext uri="{19B8F6BF-5375-455C-9EA6-DF929625EA0E}">
        <p15:presenceInfo xmlns:p15="http://schemas.microsoft.com/office/powerpoint/2012/main" userId="Linda K. Reed" providerId="None"/>
      </p:ext>
    </p:extLst>
  </p:cmAuthor>
  <p:cmAuthor id="9" name="Lila Yuen" initials="LY" lastIdx="60" clrIdx="8">
    <p:extLst>
      <p:ext uri="{19B8F6BF-5375-455C-9EA6-DF929625EA0E}">
        <p15:presenceInfo xmlns:p15="http://schemas.microsoft.com/office/powerpoint/2012/main" userId="4bbabeb9c0775d46" providerId="Windows Liv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10" name="Bracey, Niema" initials="BN" lastIdx="24" clrIdx="9">
    <p:extLst>
      <p:ext uri="{19B8F6BF-5375-455C-9EA6-DF929625EA0E}">
        <p15:presenceInfo xmlns:p15="http://schemas.microsoft.com/office/powerpoint/2012/main" userId="S::nbracey@air.org::5089c354-1592-45e8-a76e-056b2558fa3a" providerId="AD"/>
      </p:ext>
    </p:extLst>
  </p:cmAuthor>
  <p:cmAuthor id="4" name="Note" initials="Note" lastIdx="2" clrIdx="3">
    <p:extLst>
      <p:ext uri="{19B8F6BF-5375-455C-9EA6-DF929625EA0E}">
        <p15:presenceInfo xmlns:p15="http://schemas.microsoft.com/office/powerpoint/2012/main" userId="Note" providerId="None"/>
      </p:ext>
    </p:extLst>
  </p:cmAuthor>
  <p:cmAuthor id="11" name="Ledis Castillo" initials="LC" lastIdx="24" clrIdx="10">
    <p:extLst>
      <p:ext uri="{19B8F6BF-5375-455C-9EA6-DF929625EA0E}">
        <p15:presenceInfo xmlns:p15="http://schemas.microsoft.com/office/powerpoint/2012/main" userId="S-1-5-21-165637637-657010290-618671499-6273" providerId="AD"/>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12" name="Truc Vo" initials="TV" lastIdx="6" clrIdx="11">
    <p:extLst>
      <p:ext uri="{19B8F6BF-5375-455C-9EA6-DF929625EA0E}">
        <p15:presenceInfo xmlns:p15="http://schemas.microsoft.com/office/powerpoint/2012/main" userId="S::truc.vo@cambiumassessment.com::d402882a-4358-404c-b429-f99634ede9fe"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A08"/>
    <a:srgbClr val="62673E"/>
    <a:srgbClr val="1F456F"/>
    <a:srgbClr val="2C9ED9"/>
    <a:srgbClr val="C6E7F7"/>
    <a:srgbClr val="26ABE1"/>
    <a:srgbClr val="319EFF"/>
    <a:srgbClr val="B9BBBE"/>
    <a:srgbClr val="A8CF91"/>
    <a:srgbClr val="0062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58" autoAdjust="0"/>
    <p:restoredTop sz="47786" autoAdjust="0"/>
  </p:normalViewPr>
  <p:slideViewPr>
    <p:cSldViewPr snapToGrid="0">
      <p:cViewPr varScale="1">
        <p:scale>
          <a:sx n="60" d="100"/>
          <a:sy n="60" d="100"/>
        </p:scale>
        <p:origin x="1398" y="60"/>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77" d="100"/>
          <a:sy n="77" d="100"/>
        </p:scale>
        <p:origin x="139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commentAuthors" Target="commentAuthors.xml"/><Relationship Id="rId69"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Welcome to the Test Delivery System (TDS) Overview training module. </a:t>
            </a:r>
          </a:p>
          <a:p>
            <a:pPr lvl="0"/>
            <a:endParaRPr lang="en-US" altLang="en-US" dirty="0"/>
          </a:p>
          <a:p>
            <a:pPr lvl="0"/>
            <a:r>
              <a:rPr lang="en-US" altLang="en-US" dirty="0"/>
              <a:t>In this training module, we’ll discuss the Test Delivery System, which includes the Student Interface used by students to navigate through the test, and the Test Administrator Interface used by TAs to manage test sessions and monitor student testing progress.</a:t>
            </a:r>
          </a:p>
          <a:p>
            <a:pPr lvl="0"/>
            <a:endParaRPr lang="en-US" altLang="en-US" dirty="0"/>
          </a:p>
          <a:p>
            <a:r>
              <a:rPr lang="en-US" dirty="0"/>
              <a:t>Please note that the example images shown in this training module may vary slightly from your state’s system.</a:t>
            </a:r>
          </a:p>
          <a:p>
            <a:endParaRPr lang="en-US" dirty="0"/>
          </a:p>
        </p:txBody>
      </p:sp>
      <p:sp>
        <p:nvSpPr>
          <p:cNvPr id="4" name="Slide Number Placeholder 3"/>
          <p:cNvSpPr>
            <a:spLocks noGrp="1"/>
          </p:cNvSpPr>
          <p:nvPr>
            <p:ph type="sldNum" sz="quarter" idx="10"/>
          </p:nvPr>
        </p:nvSpPr>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
        <p:nvSpPr>
          <p:cNvPr id="11" name="Slide Image Placeholder 10">
            <a:extLst>
              <a:ext uri="{FF2B5EF4-FFF2-40B4-BE49-F238E27FC236}">
                <a16:creationId xmlns:a16="http://schemas.microsoft.com/office/drawing/2014/main" id="{134501EB-4937-EDFD-86D5-CCD0692C65AE}"/>
              </a:ext>
            </a:extLst>
          </p:cNvPr>
          <p:cNvSpPr>
            <a:spLocks noGrp="1" noRot="1" noChangeAspect="1"/>
          </p:cNvSpPr>
          <p:nvPr>
            <p:ph type="sldImg"/>
          </p:nvPr>
        </p:nvSpPr>
        <p:spPr/>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Notes Placeholder 2"/>
          <p:cNvSpPr>
            <a:spLocks noGrp="1"/>
          </p:cNvSpPr>
          <p:nvPr>
            <p:ph type="body" idx="1"/>
          </p:nvPr>
        </p:nvSpPr>
        <p:spPr/>
        <p:txBody>
          <a:bodyPr/>
          <a:lstStyle/>
          <a:p>
            <a:pPr lvl="0"/>
            <a:r>
              <a:rPr lang="en-US" altLang="en-US" dirty="0"/>
              <a:t>Once a session has started and students are waiting for approval, the Operational Session ID tab displays the session ID and will show the test session table after students are approved to enter the test session and have logged in.</a:t>
            </a:r>
          </a:p>
          <a:p>
            <a:endParaRPr lang="en-US" altLang="en-US" dirty="0"/>
          </a:p>
          <a:p>
            <a:r>
              <a:rPr lang="en-US" altLang="en-US" dirty="0"/>
              <a:t>The Approvals tab will become active when any students are waiting for approval. In this example, a single student is waiting for approval. In addition, the Stop Session button will become active. </a:t>
            </a:r>
          </a:p>
          <a:p>
            <a:endParaRPr lang="en-US" altLang="en-US" dirty="0"/>
          </a:p>
          <a:p>
            <a:r>
              <a:rPr lang="en-US" altLang="en-US" dirty="0"/>
              <a:t>Below the Menu button, you will see a Print icon. Select the print icon to print the test session information.</a:t>
            </a:r>
          </a:p>
        </p:txBody>
      </p:sp>
      <p:sp>
        <p:nvSpPr>
          <p:cNvPr id="4403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87A46B38-A12E-40D7-B1C8-44EEF4B6029E}" type="slidenum">
              <a:rPr lang="en-US" altLang="en-US" noProof="0" smtClean="0"/>
              <a:pPr lvl="0"/>
              <a:t>10</a:t>
            </a:fld>
            <a:endParaRPr lang="en-US" altLang="en-US" noProof="0" dirty="0"/>
          </a:p>
        </p:txBody>
      </p:sp>
      <p:sp>
        <p:nvSpPr>
          <p:cNvPr id="5" name="Slide Image Placeholder 4">
            <a:extLst>
              <a:ext uri="{FF2B5EF4-FFF2-40B4-BE49-F238E27FC236}">
                <a16:creationId xmlns:a16="http://schemas.microsoft.com/office/drawing/2014/main" id="{4960EE3B-C60C-BF13-AE3A-1FED6CBB5B26}"/>
              </a:ext>
            </a:extLst>
          </p:cNvPr>
          <p:cNvSpPr>
            <a:spLocks noGrp="1" noRot="1" noChangeAspect="1"/>
          </p:cNvSpPr>
          <p:nvPr>
            <p:ph type="sldImg"/>
          </p:nvPr>
        </p:nvSpPr>
        <p:spPr/>
      </p:sp>
    </p:spTree>
    <p:extLst>
      <p:ext uri="{BB962C8B-B14F-4D97-AF65-F5344CB8AC3E}">
        <p14:creationId xmlns:p14="http://schemas.microsoft.com/office/powerpoint/2010/main" val="1837808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Since the student test progress tables in the TA Interface often contain sensitive student information, such as student IDs, the TA Interface contains a screensaver function to hide the data from view. If the screensaver mode is auto-enabled, the screensaver will automatically turn on if you are not active in the TA Site for five minutes. If the screensaver mode is not auto-enabled, it is strongly recommended that you manually turn on the screensaver mode when stepping away from your device. </a:t>
            </a:r>
          </a:p>
          <a:p>
            <a:pPr lvl="0"/>
            <a:endParaRPr lang="en-US" dirty="0"/>
          </a:p>
          <a:p>
            <a:pPr lvl="0"/>
            <a:r>
              <a:rPr lang="en-US" dirty="0"/>
              <a:t>To turn on screensaver mode, select Menu and then select Toggle Screensaver. The screensaver displays the Session ID. It also displays notifications if students are awaiting approval, if there are pending print requests, or if students require other interventions.</a:t>
            </a:r>
          </a:p>
          <a:p>
            <a:pPr lvl="0"/>
            <a:endParaRPr lang="en-US" dirty="0"/>
          </a:p>
          <a:p>
            <a:pPr lvl="0"/>
            <a:r>
              <a:rPr lang="en-US" dirty="0"/>
              <a:t>The screensaver will turn off automatically if any mouse or keyboard activity is detected. It will also turn off automatically if the test session times out due to TA or student inactivity or once the allotted time expires for a timed test.</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11</a:t>
            </a:fld>
            <a:endParaRPr lang="en-US" dirty="0"/>
          </a:p>
        </p:txBody>
      </p:sp>
      <p:sp>
        <p:nvSpPr>
          <p:cNvPr id="10" name="Slide Image Placeholder 9">
            <a:extLst>
              <a:ext uri="{FF2B5EF4-FFF2-40B4-BE49-F238E27FC236}">
                <a16:creationId xmlns:a16="http://schemas.microsoft.com/office/drawing/2014/main" id="{83B20CA8-EC20-F1F7-DE5C-7D4A75DFE2E6}"/>
              </a:ext>
            </a:extLst>
          </p:cNvPr>
          <p:cNvSpPr>
            <a:spLocks noGrp="1" noRot="1" noChangeAspect="1"/>
          </p:cNvSpPr>
          <p:nvPr>
            <p:ph type="sldImg"/>
          </p:nvPr>
        </p:nvSpPr>
        <p:spPr/>
      </p:sp>
    </p:spTree>
    <p:extLst>
      <p:ext uri="{BB962C8B-B14F-4D97-AF65-F5344CB8AC3E}">
        <p14:creationId xmlns:p14="http://schemas.microsoft.com/office/powerpoint/2010/main" val="2115902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Notes Placeholder 2"/>
          <p:cNvSpPr>
            <a:spLocks noGrp="1"/>
          </p:cNvSpPr>
          <p:nvPr>
            <p:ph type="body" idx="1"/>
          </p:nvPr>
        </p:nvSpPr>
        <p:spPr/>
        <p:txBody>
          <a:bodyPr/>
          <a:lstStyle/>
          <a:p>
            <a:r>
              <a:rPr lang="en-US" altLang="en-US" dirty="0"/>
              <a:t>If a student is having trouble logging in, use the Student Lookup feature to verify that the student’</a:t>
            </a:r>
            <a:r>
              <a:rPr lang="en-US" altLang="ja-JP" dirty="0"/>
              <a:t>s login credentials are correct. You can use either the Quick Search or Advanced Search option to view the information entered for the student in TIDE. </a:t>
            </a:r>
          </a:p>
          <a:p>
            <a:endParaRPr lang="en-US" altLang="ja-JP" dirty="0"/>
          </a:p>
          <a:p>
            <a:r>
              <a:rPr lang="en-US" altLang="ja-JP" dirty="0"/>
              <a:t>With Quick Search, you simply enter the student</a:t>
            </a:r>
            <a:r>
              <a:rPr lang="ja-JP" altLang="en-US" dirty="0"/>
              <a:t>’</a:t>
            </a:r>
            <a:r>
              <a:rPr lang="en-US" altLang="ja-JP" dirty="0"/>
              <a:t>s state-assigned student ID and select the Search icon. </a:t>
            </a:r>
          </a:p>
          <a:p>
            <a:endParaRPr lang="en-US" altLang="en-US" dirty="0"/>
          </a:p>
          <a:p>
            <a:r>
              <a:rPr lang="en-US" altLang="en-US" dirty="0"/>
              <a:t>Results will display. If there is no match, you will see an error message. </a:t>
            </a:r>
          </a:p>
        </p:txBody>
      </p:sp>
      <p:sp>
        <p:nvSpPr>
          <p:cNvPr id="4915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858" indent="-285715">
              <a:defRPr>
                <a:solidFill>
                  <a:schemeClr val="tx1"/>
                </a:solidFill>
                <a:latin typeface="Calibri" pitchFamily="34" charset="0"/>
              </a:defRPr>
            </a:lvl2pPr>
            <a:lvl3pPr marL="1142858" indent="-228572">
              <a:defRPr>
                <a:solidFill>
                  <a:schemeClr val="tx1"/>
                </a:solidFill>
                <a:latin typeface="Calibri" pitchFamily="34" charset="0"/>
              </a:defRPr>
            </a:lvl3pPr>
            <a:lvl4pPr marL="1600001" indent="-228572">
              <a:defRPr>
                <a:solidFill>
                  <a:schemeClr val="tx1"/>
                </a:solidFill>
                <a:latin typeface="Calibri" pitchFamily="34" charset="0"/>
              </a:defRPr>
            </a:lvl4pPr>
            <a:lvl5pPr marL="2057145" indent="-228572">
              <a:defRPr>
                <a:solidFill>
                  <a:schemeClr val="tx1"/>
                </a:solidFill>
                <a:latin typeface="Calibri" pitchFamily="34" charset="0"/>
              </a:defRPr>
            </a:lvl5pPr>
            <a:lvl6pPr marL="2514288" indent="-228572" fontAlgn="base">
              <a:spcBef>
                <a:spcPct val="0"/>
              </a:spcBef>
              <a:spcAft>
                <a:spcPct val="0"/>
              </a:spcAft>
              <a:defRPr>
                <a:solidFill>
                  <a:schemeClr val="tx1"/>
                </a:solidFill>
                <a:latin typeface="Calibri" pitchFamily="34" charset="0"/>
              </a:defRPr>
            </a:lvl6pPr>
            <a:lvl7pPr marL="2971431" indent="-228572" fontAlgn="base">
              <a:spcBef>
                <a:spcPct val="0"/>
              </a:spcBef>
              <a:spcAft>
                <a:spcPct val="0"/>
              </a:spcAft>
              <a:defRPr>
                <a:solidFill>
                  <a:schemeClr val="tx1"/>
                </a:solidFill>
                <a:latin typeface="Calibri" pitchFamily="34" charset="0"/>
              </a:defRPr>
            </a:lvl7pPr>
            <a:lvl8pPr marL="3428574" indent="-228572" fontAlgn="base">
              <a:spcBef>
                <a:spcPct val="0"/>
              </a:spcBef>
              <a:spcAft>
                <a:spcPct val="0"/>
              </a:spcAft>
              <a:defRPr>
                <a:solidFill>
                  <a:schemeClr val="tx1"/>
                </a:solidFill>
                <a:latin typeface="Calibri" pitchFamily="34" charset="0"/>
              </a:defRPr>
            </a:lvl8pPr>
            <a:lvl9pPr marL="3885717" indent="-228572" fontAlgn="base">
              <a:spcBef>
                <a:spcPct val="0"/>
              </a:spcBef>
              <a:spcAft>
                <a:spcPct val="0"/>
              </a:spcAft>
              <a:defRPr>
                <a:solidFill>
                  <a:schemeClr val="tx1"/>
                </a:solidFill>
                <a:latin typeface="Calibri" pitchFamily="34" charset="0"/>
              </a:defRPr>
            </a:lvl9pPr>
          </a:lstStyle>
          <a:p>
            <a:pPr lvl="0"/>
            <a:fld id="{9868AE2B-6147-4EA9-9CBC-C1F3CDD623D4}" type="slidenum">
              <a:rPr lang="en-US" altLang="en-US" noProof="0" smtClean="0"/>
              <a:pPr lvl="0"/>
              <a:t>12</a:t>
            </a:fld>
            <a:endParaRPr lang="en-US" altLang="en-US" noProof="0" dirty="0"/>
          </a:p>
        </p:txBody>
      </p:sp>
      <p:sp>
        <p:nvSpPr>
          <p:cNvPr id="5" name="Slide Image Placeholder 4">
            <a:extLst>
              <a:ext uri="{FF2B5EF4-FFF2-40B4-BE49-F238E27FC236}">
                <a16:creationId xmlns:a16="http://schemas.microsoft.com/office/drawing/2014/main" id="{8BB86AE9-DC29-2EAF-6442-152E757B9EBA}"/>
              </a:ext>
            </a:extLst>
          </p:cNvPr>
          <p:cNvSpPr>
            <a:spLocks noGrp="1" noRot="1" noChangeAspect="1"/>
          </p:cNvSpPr>
          <p:nvPr>
            <p:ph type="sldImg"/>
          </p:nvPr>
        </p:nvSpPr>
        <p:spPr/>
      </p:sp>
    </p:spTree>
    <p:extLst>
      <p:ext uri="{BB962C8B-B14F-4D97-AF65-F5344CB8AC3E}">
        <p14:creationId xmlns:p14="http://schemas.microsoft.com/office/powerpoint/2010/main" val="2140666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Notes Placeholder 2"/>
          <p:cNvSpPr>
            <a:spLocks noGrp="1"/>
          </p:cNvSpPr>
          <p:nvPr>
            <p:ph type="body" idx="1"/>
          </p:nvPr>
        </p:nvSpPr>
        <p:spPr/>
        <p:txBody>
          <a:bodyPr/>
          <a:lstStyle/>
          <a:p>
            <a:pPr lvl="0"/>
            <a:r>
              <a:rPr lang="en-US" altLang="ja-JP" dirty="0"/>
              <a:t>Advanced Search allows you to narrow your search using several filters, including District/School, Grade, First Name, and Last Name. Enter the criteria in the fields listed and select the Search icon.</a:t>
            </a:r>
            <a:r>
              <a:rPr lang="en-US" altLang="en-US" dirty="0"/>
              <a:t> Results will display. If you see the student you are looking for, select the </a:t>
            </a:r>
            <a:r>
              <a:rPr lang="en-US" altLang="ja-JP" dirty="0"/>
              <a:t>Eye button next to the student’s name. The student’s information will display below that student’s row in the table. Note that the information displayed may vary slightly from what is shown here.</a:t>
            </a:r>
          </a:p>
          <a:p>
            <a:pPr lvl="0"/>
            <a:endParaRPr lang="en-US" altLang="ja-JP" dirty="0"/>
          </a:p>
        </p:txBody>
      </p:sp>
      <p:sp>
        <p:nvSpPr>
          <p:cNvPr id="4915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858" indent="-285715">
              <a:defRPr>
                <a:solidFill>
                  <a:schemeClr val="tx1"/>
                </a:solidFill>
                <a:latin typeface="Calibri" pitchFamily="34" charset="0"/>
              </a:defRPr>
            </a:lvl2pPr>
            <a:lvl3pPr marL="1142858" indent="-228572">
              <a:defRPr>
                <a:solidFill>
                  <a:schemeClr val="tx1"/>
                </a:solidFill>
                <a:latin typeface="Calibri" pitchFamily="34" charset="0"/>
              </a:defRPr>
            </a:lvl3pPr>
            <a:lvl4pPr marL="1600001" indent="-228572">
              <a:defRPr>
                <a:solidFill>
                  <a:schemeClr val="tx1"/>
                </a:solidFill>
                <a:latin typeface="Calibri" pitchFamily="34" charset="0"/>
              </a:defRPr>
            </a:lvl4pPr>
            <a:lvl5pPr marL="2057145" indent="-228572">
              <a:defRPr>
                <a:solidFill>
                  <a:schemeClr val="tx1"/>
                </a:solidFill>
                <a:latin typeface="Calibri" pitchFamily="34" charset="0"/>
              </a:defRPr>
            </a:lvl5pPr>
            <a:lvl6pPr marL="2514288" indent="-228572" fontAlgn="base">
              <a:spcBef>
                <a:spcPct val="0"/>
              </a:spcBef>
              <a:spcAft>
                <a:spcPct val="0"/>
              </a:spcAft>
              <a:defRPr>
                <a:solidFill>
                  <a:schemeClr val="tx1"/>
                </a:solidFill>
                <a:latin typeface="Calibri" pitchFamily="34" charset="0"/>
              </a:defRPr>
            </a:lvl6pPr>
            <a:lvl7pPr marL="2971431" indent="-228572" fontAlgn="base">
              <a:spcBef>
                <a:spcPct val="0"/>
              </a:spcBef>
              <a:spcAft>
                <a:spcPct val="0"/>
              </a:spcAft>
              <a:defRPr>
                <a:solidFill>
                  <a:schemeClr val="tx1"/>
                </a:solidFill>
                <a:latin typeface="Calibri" pitchFamily="34" charset="0"/>
              </a:defRPr>
            </a:lvl7pPr>
            <a:lvl8pPr marL="3428574" indent="-228572" fontAlgn="base">
              <a:spcBef>
                <a:spcPct val="0"/>
              </a:spcBef>
              <a:spcAft>
                <a:spcPct val="0"/>
              </a:spcAft>
              <a:defRPr>
                <a:solidFill>
                  <a:schemeClr val="tx1"/>
                </a:solidFill>
                <a:latin typeface="Calibri" pitchFamily="34" charset="0"/>
              </a:defRPr>
            </a:lvl8pPr>
            <a:lvl9pPr marL="3885717" indent="-228572" fontAlgn="base">
              <a:spcBef>
                <a:spcPct val="0"/>
              </a:spcBef>
              <a:spcAft>
                <a:spcPct val="0"/>
              </a:spcAft>
              <a:defRPr>
                <a:solidFill>
                  <a:schemeClr val="tx1"/>
                </a:solidFill>
                <a:latin typeface="Calibri" pitchFamily="34" charset="0"/>
              </a:defRPr>
            </a:lvl9pPr>
          </a:lstStyle>
          <a:p>
            <a:pPr lvl="0"/>
            <a:fld id="{9868AE2B-6147-4EA9-9CBC-C1F3CDD623D4}" type="slidenum">
              <a:rPr lang="en-US" altLang="en-US" noProof="0" smtClean="0"/>
              <a:pPr lvl="0"/>
              <a:t>13</a:t>
            </a:fld>
            <a:endParaRPr lang="en-US" altLang="en-US" noProof="0" dirty="0"/>
          </a:p>
        </p:txBody>
      </p:sp>
      <p:sp>
        <p:nvSpPr>
          <p:cNvPr id="5" name="Slide Image Placeholder 4">
            <a:extLst>
              <a:ext uri="{FF2B5EF4-FFF2-40B4-BE49-F238E27FC236}">
                <a16:creationId xmlns:a16="http://schemas.microsoft.com/office/drawing/2014/main" id="{CBBFBF9A-D97E-03FF-9868-2A0B00325B6D}"/>
              </a:ext>
            </a:extLst>
          </p:cNvPr>
          <p:cNvSpPr>
            <a:spLocks noGrp="1" noRot="1" noChangeAspect="1"/>
          </p:cNvSpPr>
          <p:nvPr>
            <p:ph type="sldImg"/>
          </p:nvPr>
        </p:nvSpPr>
        <p:spPr/>
      </p:sp>
    </p:spTree>
    <p:extLst>
      <p:ext uri="{BB962C8B-B14F-4D97-AF65-F5344CB8AC3E}">
        <p14:creationId xmlns:p14="http://schemas.microsoft.com/office/powerpoint/2010/main" val="2139500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Notes Placeholder 2"/>
          <p:cNvSpPr>
            <a:spLocks noGrp="1"/>
          </p:cNvSpPr>
          <p:nvPr>
            <p:ph type="body" idx="1"/>
          </p:nvPr>
        </p:nvSpPr>
        <p:spPr/>
        <p:txBody>
          <a:bodyPr/>
          <a:lstStyle/>
          <a:p>
            <a:r>
              <a:rPr lang="en-US" altLang="en-US" dirty="0"/>
              <a:t>Once the Test Administrator starts the test session and students log in, the TA must review and approve students’ test settings before they can access their tests. It is very important to pay close attention to the test name prior to approving to be sure that students selected the appropriate test. You can do this by clicking the </a:t>
            </a:r>
            <a:r>
              <a:rPr lang="en-US" altLang="ja-JP" dirty="0"/>
              <a:t>Approvals button. A list of students will display, organized by test name. The Test Administrator should review the list to make sure that all students chose the correct content area and test. The Test Administrator should also ensure that all student settings are correct. This is done using the Eye button in the See Details column.</a:t>
            </a:r>
            <a:r>
              <a:rPr lang="en-US" altLang="en-US" dirty="0"/>
              <a:t> </a:t>
            </a:r>
            <a:r>
              <a:rPr lang="en-US" altLang="ja-JP" dirty="0"/>
              <a:t>See the TIDE User Guide for more information about test settings. </a:t>
            </a:r>
          </a:p>
          <a:p>
            <a:endParaRPr lang="en-US" altLang="en-US" dirty="0"/>
          </a:p>
          <a:p>
            <a:r>
              <a:rPr lang="en-US" altLang="en-US" dirty="0"/>
              <a:t>If no changes are needed, click the check mark next to a student’s name to approve that student. Click </a:t>
            </a:r>
            <a:r>
              <a:rPr lang="en-US" altLang="ja-JP" dirty="0"/>
              <a:t>Approve All Students to admit all students to the test session. </a:t>
            </a:r>
            <a:endParaRPr lang="en-US" altLang="en-US" dirty="0"/>
          </a:p>
        </p:txBody>
      </p:sp>
      <p:sp>
        <p:nvSpPr>
          <p:cNvPr id="5018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CA1961D4-03D7-43A0-A4D7-2E2109B20A3D}" type="slidenum">
              <a:rPr lang="en-US" altLang="en-US" noProof="0" smtClean="0"/>
              <a:pPr lvl="0"/>
              <a:t>14</a:t>
            </a:fld>
            <a:endParaRPr lang="en-US" altLang="en-US" noProof="0" dirty="0"/>
          </a:p>
        </p:txBody>
      </p:sp>
      <p:sp>
        <p:nvSpPr>
          <p:cNvPr id="5" name="Slide Image Placeholder 4">
            <a:extLst>
              <a:ext uri="{FF2B5EF4-FFF2-40B4-BE49-F238E27FC236}">
                <a16:creationId xmlns:a16="http://schemas.microsoft.com/office/drawing/2014/main" id="{0322C3F1-296C-F222-C54C-E9BE81C77878}"/>
              </a:ext>
            </a:extLst>
          </p:cNvPr>
          <p:cNvSpPr>
            <a:spLocks noGrp="1" noRot="1" noChangeAspect="1"/>
          </p:cNvSpPr>
          <p:nvPr>
            <p:ph type="sldImg"/>
          </p:nvPr>
        </p:nvSpPr>
        <p:spPr/>
      </p:sp>
    </p:spTree>
    <p:extLst>
      <p:ext uri="{BB962C8B-B14F-4D97-AF65-F5344CB8AC3E}">
        <p14:creationId xmlns:p14="http://schemas.microsoft.com/office/powerpoint/2010/main" val="731225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If you need to change test settings for a student, select the </a:t>
            </a:r>
            <a:r>
              <a:rPr lang="en-US" altLang="ja-JP" dirty="0"/>
              <a:t>Eye button in the See Details column. The Test Settings window will appear, displaying the student’s information at the top and various test settings organized by their area of need.</a:t>
            </a:r>
          </a:p>
          <a:p>
            <a:endParaRPr lang="en-US" altLang="ja-JP" dirty="0"/>
          </a:p>
          <a:p>
            <a:r>
              <a:rPr lang="en-US" altLang="ja-JP" dirty="0"/>
              <a:t>Some test settings can be changed in this window. After adjusting settings, select the Set button to change the settings without approving the student. To both change settings and approve the student for testing, select the Set &amp; Approve button.</a:t>
            </a:r>
          </a:p>
          <a:p>
            <a:endParaRPr lang="en-US" altLang="ja-JP" dirty="0"/>
          </a:p>
          <a:p>
            <a:pPr lvl="0"/>
            <a:r>
              <a:rPr lang="en-US" altLang="ja-JP" dirty="0"/>
              <a:t>Some test settings can be viewed but not changed in this window. These test settings must be set by an authorized TIDE user prior to testing. See the TIDE User Guide for more information.</a:t>
            </a:r>
          </a:p>
          <a:p>
            <a:pPr lvl="0"/>
            <a:endParaRPr lang="en-US" altLang="ja-JP" dirty="0"/>
          </a:p>
          <a:p>
            <a:r>
              <a:rPr lang="en-US" altLang="ja-JP" dirty="0"/>
              <a:t>Note that the Test Settings window may not appear exactly as it is shown here, depending on your user role and permissions.</a:t>
            </a:r>
          </a:p>
          <a:p>
            <a:endParaRPr lang="en-US" altLang="ja-JP" dirty="0"/>
          </a:p>
          <a:p>
            <a:r>
              <a:rPr lang="en-US" altLang="en-US" dirty="0"/>
              <a:t>If the student’</a:t>
            </a:r>
            <a:r>
              <a:rPr lang="en-US" altLang="ja-JP" dirty="0"/>
              <a:t>s test settings are incorrect, the settings must be updated in TIDE or the TA Interface before the student takes the test. Contact your School Test Coordinator or District Test Coordinator to have the settings updated. This will prevent resetting the test for the student later. </a:t>
            </a:r>
            <a:r>
              <a:rPr lang="en-US" altLang="en-US" dirty="0"/>
              <a:t>Please note that the changes may not be immediate. </a:t>
            </a:r>
            <a:endParaRPr lang="en-US" altLang="ja-JP" dirty="0"/>
          </a:p>
          <a:p>
            <a:r>
              <a:rPr lang="en-US" altLang="en-US" dirty="0"/>
              <a:t> </a:t>
            </a:r>
          </a:p>
          <a:p>
            <a:r>
              <a:rPr lang="en-US" altLang="en-US" dirty="0"/>
              <a:t>Note that no settings can be changed while the student is actively testing. The student must pause the test and log out if it is necessary to change the student’s test settings. Once the student is no longer actively testing, the student’s test settings can be updated in TIDE.</a:t>
            </a:r>
          </a:p>
          <a:p>
            <a:endParaRPr lang="en-US" altLang="ja-JP" dirty="0"/>
          </a:p>
          <a:p>
            <a:endParaRPr lang="en-US" altLang="ja-JP" dirty="0"/>
          </a:p>
        </p:txBody>
      </p:sp>
      <p:sp>
        <p:nvSpPr>
          <p:cNvPr id="5222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A660ED5F-3D7D-47BA-9F34-5A9E1DF57873}" type="slidenum">
              <a:rPr lang="en-US" altLang="en-US" noProof="0" smtClean="0"/>
              <a:pPr lvl="0"/>
              <a:t>15</a:t>
            </a:fld>
            <a:endParaRPr lang="en-US" altLang="en-US" noProof="0" dirty="0"/>
          </a:p>
        </p:txBody>
      </p:sp>
      <p:sp>
        <p:nvSpPr>
          <p:cNvPr id="6" name="Slide Image Placeholder 5">
            <a:extLst>
              <a:ext uri="{FF2B5EF4-FFF2-40B4-BE49-F238E27FC236}">
                <a16:creationId xmlns:a16="http://schemas.microsoft.com/office/drawing/2014/main" id="{9DF068AA-47D4-6738-C7E1-99DDEF4D9988}"/>
              </a:ext>
            </a:extLst>
          </p:cNvPr>
          <p:cNvSpPr>
            <a:spLocks noGrp="1" noRot="1" noChangeAspect="1"/>
          </p:cNvSpPr>
          <p:nvPr>
            <p:ph type="sldImg"/>
          </p:nvPr>
        </p:nvSpPr>
        <p:spPr/>
      </p:sp>
    </p:spTree>
    <p:extLst>
      <p:ext uri="{BB962C8B-B14F-4D97-AF65-F5344CB8AC3E}">
        <p14:creationId xmlns:p14="http://schemas.microsoft.com/office/powerpoint/2010/main" val="314439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2"/>
          <p:cNvSpPr>
            <a:spLocks noGrp="1"/>
          </p:cNvSpPr>
          <p:nvPr>
            <p:ph type="body" idx="1"/>
          </p:nvPr>
        </p:nvSpPr>
        <p:spPr/>
        <p:txBody>
          <a:bodyPr/>
          <a:lstStyle/>
          <a:p>
            <a:r>
              <a:rPr lang="en-US" altLang="ja-JP" dirty="0"/>
              <a:t>If a student selected an incorrect test, you must deny that student entry to the test session by selecting the X button in the Action column. </a:t>
            </a:r>
            <a:r>
              <a:rPr lang="en-US" altLang="en-US" dirty="0"/>
              <a:t>Although you can approve all students at the same time, students must be individually denied entry into the test session.</a:t>
            </a:r>
          </a:p>
          <a:p>
            <a:r>
              <a:rPr lang="en-US" altLang="en-US" dirty="0"/>
              <a:t> </a:t>
            </a:r>
          </a:p>
          <a:p>
            <a:r>
              <a:rPr lang="en-US" altLang="en-US" dirty="0"/>
              <a:t>You should deny students entry into the session in these circumstances:</a:t>
            </a:r>
          </a:p>
          <a:p>
            <a:r>
              <a:rPr lang="en-US" altLang="en-US" dirty="0"/>
              <a:t>• The student is not supposed to enter this session.</a:t>
            </a:r>
          </a:p>
          <a:p>
            <a:r>
              <a:rPr lang="en-US" altLang="en-US" dirty="0"/>
              <a:t>• The student’</a:t>
            </a:r>
            <a:r>
              <a:rPr lang="en-US" altLang="ja-JP" dirty="0"/>
              <a:t>s demographic information is incorrect.</a:t>
            </a:r>
          </a:p>
          <a:p>
            <a:r>
              <a:rPr lang="en-US" altLang="en-US" dirty="0"/>
              <a:t>• The student’</a:t>
            </a:r>
            <a:r>
              <a:rPr lang="en-US" altLang="ja-JP" dirty="0"/>
              <a:t>s required accommodations appear to be incorrect and the TA needs to gather more information. </a:t>
            </a:r>
          </a:p>
          <a:p>
            <a:r>
              <a:rPr lang="en-US" altLang="en-US" dirty="0"/>
              <a:t> </a:t>
            </a:r>
          </a:p>
          <a:p>
            <a:r>
              <a:rPr lang="en-US" altLang="en-US" dirty="0"/>
              <a:t>Denying the student entry into the test session will not prevent other approved students from beginning their tests.</a:t>
            </a:r>
          </a:p>
          <a:p>
            <a:r>
              <a:rPr lang="en-US" altLang="en-US" dirty="0"/>
              <a:t>  </a:t>
            </a:r>
          </a:p>
        </p:txBody>
      </p:sp>
      <p:sp>
        <p:nvSpPr>
          <p:cNvPr id="5120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DB21144C-6FFF-48CE-9E9A-C9165B1F148A}" type="slidenum">
              <a:rPr lang="en-US" altLang="en-US" noProof="0" smtClean="0"/>
              <a:pPr lvl="0"/>
              <a:t>16</a:t>
            </a:fld>
            <a:endParaRPr lang="en-US" altLang="en-US" noProof="0" dirty="0"/>
          </a:p>
        </p:txBody>
      </p:sp>
      <p:sp>
        <p:nvSpPr>
          <p:cNvPr id="5" name="Slide Image Placeholder 4">
            <a:extLst>
              <a:ext uri="{FF2B5EF4-FFF2-40B4-BE49-F238E27FC236}">
                <a16:creationId xmlns:a16="http://schemas.microsoft.com/office/drawing/2014/main" id="{BBDCD79C-2FDA-1370-7294-2891823471BC}"/>
              </a:ext>
            </a:extLst>
          </p:cNvPr>
          <p:cNvSpPr>
            <a:spLocks noGrp="1" noRot="1" noChangeAspect="1"/>
          </p:cNvSpPr>
          <p:nvPr>
            <p:ph type="sldImg"/>
          </p:nvPr>
        </p:nvSpPr>
        <p:spPr/>
      </p:sp>
    </p:spTree>
    <p:extLst>
      <p:ext uri="{BB962C8B-B14F-4D97-AF65-F5344CB8AC3E}">
        <p14:creationId xmlns:p14="http://schemas.microsoft.com/office/powerpoint/2010/main" val="663577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Students must use the Secure Browser to take the Screener online. In the following slides, we will review how students log in to take a test.</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17</a:t>
            </a:fld>
            <a:endParaRPr lang="en-US" dirty="0"/>
          </a:p>
        </p:txBody>
      </p:sp>
      <p:sp>
        <p:nvSpPr>
          <p:cNvPr id="11" name="Slide Image Placeholder 10">
            <a:extLst>
              <a:ext uri="{FF2B5EF4-FFF2-40B4-BE49-F238E27FC236}">
                <a16:creationId xmlns:a16="http://schemas.microsoft.com/office/drawing/2014/main" id="{60EE39C5-7587-7B18-128D-F82C2FB33656}"/>
              </a:ext>
            </a:extLst>
          </p:cNvPr>
          <p:cNvSpPr>
            <a:spLocks noGrp="1" noRot="1" noChangeAspect="1"/>
          </p:cNvSpPr>
          <p:nvPr>
            <p:ph type="sldImg"/>
          </p:nvPr>
        </p:nvSpPr>
        <p:spPr/>
      </p:sp>
    </p:spTree>
    <p:extLst>
      <p:ext uri="{BB962C8B-B14F-4D97-AF65-F5344CB8AC3E}">
        <p14:creationId xmlns:p14="http://schemas.microsoft.com/office/powerpoint/2010/main" val="3001982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Notes Placeholder 2"/>
          <p:cNvSpPr>
            <a:spLocks noGrp="1"/>
          </p:cNvSpPr>
          <p:nvPr>
            <p:ph type="body" idx="1"/>
          </p:nvPr>
        </p:nvSpPr>
        <p:spPr/>
        <p:txBody>
          <a:bodyPr/>
          <a:lstStyle/>
          <a:p>
            <a:r>
              <a:rPr lang="en-US" altLang="en-US" dirty="0"/>
              <a:t>To log in to the online testing system using the Secure Browser, students must enter three pieces of identifying information: their last name, their SSID, and the current session ID. Only the session ID is </a:t>
            </a:r>
            <a:r>
              <a:rPr lang="en-US" dirty="0"/>
              <a:t>unique for each test administration and each proctor, so this is the only information that will change through the test window. TIDE allows teachers to print out students’ information on “Test Tickets” so students can log in to the online testing system without needing to memorize their SSID number.</a:t>
            </a:r>
          </a:p>
          <a:p>
            <a:endParaRPr lang="en-US" altLang="en-US" dirty="0"/>
          </a:p>
          <a:p>
            <a:pPr lvl="0"/>
            <a:r>
              <a:rPr lang="en-US" altLang="en-US" dirty="0"/>
              <a:t>The session ID is generated when the Test Administrator creates the test session. It needs to be given to students by the Test Administrator when it is time for them to log in to the test. Session IDs should not be generated more than 20 minutes before students are ready to log in.  </a:t>
            </a:r>
          </a:p>
          <a:p>
            <a:endParaRPr lang="en-US" altLang="en-US" dirty="0"/>
          </a:p>
          <a:p>
            <a:r>
              <a:rPr lang="en-US" altLang="en-US" dirty="0"/>
              <a:t>After entering their information, students will click the Sign In button to log in to the test. The Test Administrator may assist students with logging in, if necessary. </a:t>
            </a:r>
          </a:p>
          <a:p>
            <a:endParaRPr lang="en-US" altLang="en-US" dirty="0"/>
          </a:p>
        </p:txBody>
      </p:sp>
      <p:sp>
        <p:nvSpPr>
          <p:cNvPr id="5632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5255" indent="-290483">
              <a:defRPr>
                <a:solidFill>
                  <a:schemeClr val="tx1"/>
                </a:solidFill>
                <a:latin typeface="Calibri" pitchFamily="34" charset="0"/>
              </a:defRPr>
            </a:lvl2pPr>
            <a:lvl3pPr marL="1161932" indent="-232386">
              <a:defRPr>
                <a:solidFill>
                  <a:schemeClr val="tx1"/>
                </a:solidFill>
                <a:latin typeface="Calibri" pitchFamily="34" charset="0"/>
              </a:defRPr>
            </a:lvl3pPr>
            <a:lvl4pPr marL="1626703" indent="-232386">
              <a:defRPr>
                <a:solidFill>
                  <a:schemeClr val="tx1"/>
                </a:solidFill>
                <a:latin typeface="Calibri" pitchFamily="34" charset="0"/>
              </a:defRPr>
            </a:lvl4pPr>
            <a:lvl5pPr marL="2091475" indent="-232386">
              <a:defRPr>
                <a:solidFill>
                  <a:schemeClr val="tx1"/>
                </a:solidFill>
                <a:latin typeface="Calibri" pitchFamily="34" charset="0"/>
              </a:defRPr>
            </a:lvl5pPr>
            <a:lvl6pPr marL="2556249" indent="-232386" fontAlgn="base">
              <a:spcBef>
                <a:spcPct val="0"/>
              </a:spcBef>
              <a:spcAft>
                <a:spcPct val="0"/>
              </a:spcAft>
              <a:defRPr>
                <a:solidFill>
                  <a:schemeClr val="tx1"/>
                </a:solidFill>
                <a:latin typeface="Calibri" pitchFamily="34" charset="0"/>
              </a:defRPr>
            </a:lvl6pPr>
            <a:lvl7pPr marL="3021021" indent="-232386" fontAlgn="base">
              <a:spcBef>
                <a:spcPct val="0"/>
              </a:spcBef>
              <a:spcAft>
                <a:spcPct val="0"/>
              </a:spcAft>
              <a:defRPr>
                <a:solidFill>
                  <a:schemeClr val="tx1"/>
                </a:solidFill>
                <a:latin typeface="Calibri" pitchFamily="34" charset="0"/>
              </a:defRPr>
            </a:lvl7pPr>
            <a:lvl8pPr marL="3485793" indent="-232386" fontAlgn="base">
              <a:spcBef>
                <a:spcPct val="0"/>
              </a:spcBef>
              <a:spcAft>
                <a:spcPct val="0"/>
              </a:spcAft>
              <a:defRPr>
                <a:solidFill>
                  <a:schemeClr val="tx1"/>
                </a:solidFill>
                <a:latin typeface="Calibri" pitchFamily="34" charset="0"/>
              </a:defRPr>
            </a:lvl8pPr>
            <a:lvl9pPr marL="3950566" indent="-232386" fontAlgn="base">
              <a:spcBef>
                <a:spcPct val="0"/>
              </a:spcBef>
              <a:spcAft>
                <a:spcPct val="0"/>
              </a:spcAft>
              <a:defRPr>
                <a:solidFill>
                  <a:schemeClr val="tx1"/>
                </a:solidFill>
                <a:latin typeface="Calibri" pitchFamily="34" charset="0"/>
              </a:defRPr>
            </a:lvl9pPr>
          </a:lstStyle>
          <a:p>
            <a:fld id="{282CAD7D-2DB5-4BFE-ACF1-7E4C359B0ADE}" type="slidenum">
              <a:rPr lang="en-US" altLang="en-US" smtClean="0"/>
              <a:pPr/>
              <a:t>18</a:t>
            </a:fld>
            <a:endParaRPr lang="en-US" altLang="en-US" dirty="0"/>
          </a:p>
        </p:txBody>
      </p:sp>
      <p:sp>
        <p:nvSpPr>
          <p:cNvPr id="5" name="Slide Image Placeholder 4">
            <a:extLst>
              <a:ext uri="{FF2B5EF4-FFF2-40B4-BE49-F238E27FC236}">
                <a16:creationId xmlns:a16="http://schemas.microsoft.com/office/drawing/2014/main" id="{63EBAADF-DA4D-699D-332F-B25B4E2EE51F}"/>
              </a:ext>
            </a:extLst>
          </p:cNvPr>
          <p:cNvSpPr>
            <a:spLocks noGrp="1" noRot="1" noChangeAspect="1"/>
          </p:cNvSpPr>
          <p:nvPr>
            <p:ph type="sldImg"/>
          </p:nvPr>
        </p:nvSpPr>
        <p:spPr/>
      </p:sp>
    </p:spTree>
    <p:extLst>
      <p:ext uri="{BB962C8B-B14F-4D97-AF65-F5344CB8AC3E}">
        <p14:creationId xmlns:p14="http://schemas.microsoft.com/office/powerpoint/2010/main" val="2635089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altLang="en-US" dirty="0"/>
              <a:t>If a student is having difficulty logging in, an error message and code will display on the login screen. The most common errors occur when the student’s last name and SSID do not match what is in the system and when SSIDs are entered incorrectly. If the student receives an error message indicating that they have entered incorrect information in the last name or SSID fields, the TA should use the Student Lookup Tool in the TA Interface to verify the student’s information.</a:t>
            </a:r>
          </a:p>
          <a:p>
            <a:endParaRPr lang="en-US" altLang="en-US" dirty="0"/>
          </a:p>
          <a:p>
            <a:r>
              <a:rPr lang="en-US" altLang="en-US" dirty="0"/>
              <a:t>Another common error occurs when the students enter an incorrect session ID. If a student receives the message “The session is not available for testing,” verify that the session ID was entered correctly, with no extra spaces or characters. The session ID can be found in the TA Interface. If a student receives the error message “Session has expired,” ensure that the student has entered the correct session ID for the current session. If the student has entered the session ID correctly, use the TA Interface to verify that your session is still open. </a:t>
            </a:r>
          </a:p>
        </p:txBody>
      </p:sp>
      <p:sp>
        <p:nvSpPr>
          <p:cNvPr id="5734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5292" indent="-290497">
              <a:defRPr>
                <a:solidFill>
                  <a:schemeClr val="tx1"/>
                </a:solidFill>
                <a:latin typeface="Calibri" pitchFamily="34" charset="0"/>
              </a:defRPr>
            </a:lvl2pPr>
            <a:lvl3pPr marL="1161988" indent="-232398">
              <a:defRPr>
                <a:solidFill>
                  <a:schemeClr val="tx1"/>
                </a:solidFill>
                <a:latin typeface="Calibri" pitchFamily="34" charset="0"/>
              </a:defRPr>
            </a:lvl3pPr>
            <a:lvl4pPr marL="1626784" indent="-232398">
              <a:defRPr>
                <a:solidFill>
                  <a:schemeClr val="tx1"/>
                </a:solidFill>
                <a:latin typeface="Calibri" pitchFamily="34" charset="0"/>
              </a:defRPr>
            </a:lvl4pPr>
            <a:lvl5pPr marL="2091580" indent="-232398">
              <a:defRPr>
                <a:solidFill>
                  <a:schemeClr val="tx1"/>
                </a:solidFill>
                <a:latin typeface="Calibri" pitchFamily="34" charset="0"/>
              </a:defRPr>
            </a:lvl5pPr>
            <a:lvl6pPr marL="2556376" indent="-232398" fontAlgn="base">
              <a:spcBef>
                <a:spcPct val="0"/>
              </a:spcBef>
              <a:spcAft>
                <a:spcPct val="0"/>
              </a:spcAft>
              <a:defRPr>
                <a:solidFill>
                  <a:schemeClr val="tx1"/>
                </a:solidFill>
                <a:latin typeface="Calibri" pitchFamily="34" charset="0"/>
              </a:defRPr>
            </a:lvl6pPr>
            <a:lvl7pPr marL="3021171" indent="-232398" fontAlgn="base">
              <a:spcBef>
                <a:spcPct val="0"/>
              </a:spcBef>
              <a:spcAft>
                <a:spcPct val="0"/>
              </a:spcAft>
              <a:defRPr>
                <a:solidFill>
                  <a:schemeClr val="tx1"/>
                </a:solidFill>
                <a:latin typeface="Calibri" pitchFamily="34" charset="0"/>
              </a:defRPr>
            </a:lvl7pPr>
            <a:lvl8pPr marL="3485966" indent="-232398" fontAlgn="base">
              <a:spcBef>
                <a:spcPct val="0"/>
              </a:spcBef>
              <a:spcAft>
                <a:spcPct val="0"/>
              </a:spcAft>
              <a:defRPr>
                <a:solidFill>
                  <a:schemeClr val="tx1"/>
                </a:solidFill>
                <a:latin typeface="Calibri" pitchFamily="34" charset="0"/>
              </a:defRPr>
            </a:lvl8pPr>
            <a:lvl9pPr marL="3950762" indent="-232398" fontAlgn="base">
              <a:spcBef>
                <a:spcPct val="0"/>
              </a:spcBef>
              <a:spcAft>
                <a:spcPct val="0"/>
              </a:spcAft>
              <a:defRPr>
                <a:solidFill>
                  <a:schemeClr val="tx1"/>
                </a:solidFill>
                <a:latin typeface="Calibri" pitchFamily="34" charset="0"/>
              </a:defRPr>
            </a:lvl9pPr>
          </a:lstStyle>
          <a:p>
            <a:fld id="{97C7CEA2-000B-4835-A215-D8FE036CBF18}" type="slidenum">
              <a:rPr lang="en-US" altLang="en-US" smtClean="0"/>
              <a:pPr/>
              <a:t>19</a:t>
            </a:fld>
            <a:endParaRPr lang="en-US" altLang="en-US" dirty="0"/>
          </a:p>
        </p:txBody>
      </p:sp>
      <p:sp>
        <p:nvSpPr>
          <p:cNvPr id="5" name="Slide Image Placeholder 4">
            <a:extLst>
              <a:ext uri="{FF2B5EF4-FFF2-40B4-BE49-F238E27FC236}">
                <a16:creationId xmlns:a16="http://schemas.microsoft.com/office/drawing/2014/main" id="{FEE3721E-A2A5-48DB-ED47-FD2419B6AD78}"/>
              </a:ext>
            </a:extLst>
          </p:cNvPr>
          <p:cNvSpPr>
            <a:spLocks noGrp="1" noRot="1" noChangeAspect="1"/>
          </p:cNvSpPr>
          <p:nvPr>
            <p:ph type="sldImg"/>
          </p:nvPr>
        </p:nvSpPr>
        <p:spPr/>
      </p:sp>
    </p:spTree>
    <p:extLst>
      <p:ext uri="{BB962C8B-B14F-4D97-AF65-F5344CB8AC3E}">
        <p14:creationId xmlns:p14="http://schemas.microsoft.com/office/powerpoint/2010/main" val="187354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Notes Placeholder 2"/>
          <p:cNvSpPr>
            <a:spLocks noGrp="1"/>
          </p:cNvSpPr>
          <p:nvPr>
            <p:ph type="body" idx="1"/>
          </p:nvPr>
        </p:nvSpPr>
        <p:spPr/>
        <p:txBody>
          <a:bodyPr/>
          <a:lstStyle/>
          <a:p>
            <a:r>
              <a:rPr lang="en-US" dirty="0"/>
              <a:t>After viewing this presentation, you should be able to:</a:t>
            </a:r>
          </a:p>
          <a:p>
            <a:endParaRPr lang="en-US" dirty="0"/>
          </a:p>
          <a:p>
            <a:r>
              <a:rPr lang="en-US" altLang="en-US" dirty="0"/>
              <a:t>Use the Test Administrator Interface to start and run a test session;</a:t>
            </a:r>
          </a:p>
          <a:p>
            <a:r>
              <a:rPr lang="en-US" altLang="en-US" dirty="0"/>
              <a:t>View student test settings and accessibility resources;</a:t>
            </a:r>
          </a:p>
          <a:p>
            <a:r>
              <a:rPr lang="en-US" altLang="en-US" dirty="0"/>
              <a:t>Monitor the testing process;</a:t>
            </a:r>
          </a:p>
          <a:p>
            <a:r>
              <a:rPr lang="en-US" altLang="en-US" dirty="0"/>
              <a:t>Pause and stop a test session;</a:t>
            </a:r>
          </a:p>
          <a:p>
            <a:r>
              <a:rPr lang="en-US" altLang="en-US" dirty="0"/>
              <a:t>Print test session information; and</a:t>
            </a:r>
          </a:p>
          <a:p>
            <a:r>
              <a:rPr lang="en-US" altLang="en-US" dirty="0"/>
              <a:t>Exit and log out of the Test Administrator Interface.</a:t>
            </a:r>
          </a:p>
          <a:p>
            <a:endParaRPr lang="en-US" altLang="en-US" dirty="0"/>
          </a:p>
          <a:p>
            <a:pPr lvl="0"/>
            <a:r>
              <a:rPr lang="en-US" dirty="0"/>
              <a:t>Students must use the Secure Browser to take the Screener online.</a:t>
            </a:r>
          </a:p>
          <a:p>
            <a:endParaRPr lang="en-US" altLang="en-US" dirty="0"/>
          </a:p>
        </p:txBody>
      </p:sp>
      <p:sp>
        <p:nvSpPr>
          <p:cNvPr id="3994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8148" indent="-287749">
              <a:defRPr>
                <a:solidFill>
                  <a:schemeClr val="tx1"/>
                </a:solidFill>
                <a:latin typeface="Calibri" pitchFamily="34" charset="0"/>
              </a:defRPr>
            </a:lvl2pPr>
            <a:lvl3pPr marL="1150996" indent="-230199">
              <a:defRPr>
                <a:solidFill>
                  <a:schemeClr val="tx1"/>
                </a:solidFill>
                <a:latin typeface="Calibri" pitchFamily="34" charset="0"/>
              </a:defRPr>
            </a:lvl3pPr>
            <a:lvl4pPr marL="1611395" indent="-230199">
              <a:defRPr>
                <a:solidFill>
                  <a:schemeClr val="tx1"/>
                </a:solidFill>
                <a:latin typeface="Calibri" pitchFamily="34" charset="0"/>
              </a:defRPr>
            </a:lvl4pPr>
            <a:lvl5pPr marL="2071794" indent="-230199">
              <a:defRPr>
                <a:solidFill>
                  <a:schemeClr val="tx1"/>
                </a:solidFill>
                <a:latin typeface="Calibri" pitchFamily="34" charset="0"/>
              </a:defRPr>
            </a:lvl5pPr>
            <a:lvl6pPr marL="2532193" indent="-230199" fontAlgn="base">
              <a:spcBef>
                <a:spcPct val="0"/>
              </a:spcBef>
              <a:spcAft>
                <a:spcPct val="0"/>
              </a:spcAft>
              <a:defRPr>
                <a:solidFill>
                  <a:schemeClr val="tx1"/>
                </a:solidFill>
                <a:latin typeface="Calibri" pitchFamily="34" charset="0"/>
              </a:defRPr>
            </a:lvl6pPr>
            <a:lvl7pPr marL="2992591" indent="-230199" fontAlgn="base">
              <a:spcBef>
                <a:spcPct val="0"/>
              </a:spcBef>
              <a:spcAft>
                <a:spcPct val="0"/>
              </a:spcAft>
              <a:defRPr>
                <a:solidFill>
                  <a:schemeClr val="tx1"/>
                </a:solidFill>
                <a:latin typeface="Calibri" pitchFamily="34" charset="0"/>
              </a:defRPr>
            </a:lvl7pPr>
            <a:lvl8pPr marL="3452990" indent="-230199" fontAlgn="base">
              <a:spcBef>
                <a:spcPct val="0"/>
              </a:spcBef>
              <a:spcAft>
                <a:spcPct val="0"/>
              </a:spcAft>
              <a:defRPr>
                <a:solidFill>
                  <a:schemeClr val="tx1"/>
                </a:solidFill>
                <a:latin typeface="Calibri" pitchFamily="34" charset="0"/>
              </a:defRPr>
            </a:lvl8pPr>
            <a:lvl9pPr marL="3913388" indent="-230199" fontAlgn="base">
              <a:spcBef>
                <a:spcPct val="0"/>
              </a:spcBef>
              <a:spcAft>
                <a:spcPct val="0"/>
              </a:spcAft>
              <a:defRPr>
                <a:solidFill>
                  <a:schemeClr val="tx1"/>
                </a:solidFill>
                <a:latin typeface="Calibri" pitchFamily="34" charset="0"/>
              </a:defRPr>
            </a:lvl9pPr>
          </a:lstStyle>
          <a:p>
            <a:fld id="{1D6C7D26-4B49-4B86-93B8-223FB2EF1D58}" type="slidenum">
              <a:rPr lang="en-US" altLang="en-US" smtClean="0"/>
              <a:pPr/>
              <a:t>2</a:t>
            </a:fld>
            <a:endParaRPr lang="en-US" altLang="en-US" dirty="0"/>
          </a:p>
        </p:txBody>
      </p:sp>
      <p:sp>
        <p:nvSpPr>
          <p:cNvPr id="5" name="Slide Image Placeholder 4">
            <a:extLst>
              <a:ext uri="{FF2B5EF4-FFF2-40B4-BE49-F238E27FC236}">
                <a16:creationId xmlns:a16="http://schemas.microsoft.com/office/drawing/2014/main" id="{14A17022-339C-B118-15B3-BC4A9DE57A68}"/>
              </a:ext>
            </a:extLst>
          </p:cNvPr>
          <p:cNvSpPr>
            <a:spLocks noGrp="1" noRot="1" noChangeAspect="1"/>
          </p:cNvSpPr>
          <p:nvPr>
            <p:ph type="sldImg"/>
          </p:nvPr>
        </p:nvSpPr>
        <p:spPr/>
      </p:sp>
    </p:spTree>
    <p:extLst>
      <p:ext uri="{BB962C8B-B14F-4D97-AF65-F5344CB8AC3E}">
        <p14:creationId xmlns:p14="http://schemas.microsoft.com/office/powerpoint/2010/main" val="3691886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Notes Placeholder 2"/>
          <p:cNvSpPr>
            <a:spLocks noGrp="1"/>
          </p:cNvSpPr>
          <p:nvPr>
            <p:ph type="body" idx="1"/>
          </p:nvPr>
        </p:nvSpPr>
        <p:spPr/>
        <p:txBody>
          <a:bodyPr/>
          <a:lstStyle/>
          <a:p>
            <a:r>
              <a:rPr lang="en-US" altLang="en-US" dirty="0"/>
              <a:t>After logging in, students need to complete a few more steps before they begin testing. Students will be asked to view and verify their personal information. If their information is correct, students should click Yes to proceed. If their information is incorrect, they should click No to return to the login page. Test Administrators must then contact their Building or District Test Coordinator to have the student’s information updated in TIDE before the student attempts to log in again.</a:t>
            </a:r>
          </a:p>
        </p:txBody>
      </p:sp>
      <p:sp>
        <p:nvSpPr>
          <p:cNvPr id="5837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5255" indent="-290483">
              <a:defRPr>
                <a:solidFill>
                  <a:schemeClr val="tx1"/>
                </a:solidFill>
                <a:latin typeface="Calibri" pitchFamily="34" charset="0"/>
              </a:defRPr>
            </a:lvl2pPr>
            <a:lvl3pPr marL="1161932" indent="-232386">
              <a:defRPr>
                <a:solidFill>
                  <a:schemeClr val="tx1"/>
                </a:solidFill>
                <a:latin typeface="Calibri" pitchFamily="34" charset="0"/>
              </a:defRPr>
            </a:lvl3pPr>
            <a:lvl4pPr marL="1626703" indent="-232386">
              <a:defRPr>
                <a:solidFill>
                  <a:schemeClr val="tx1"/>
                </a:solidFill>
                <a:latin typeface="Calibri" pitchFamily="34" charset="0"/>
              </a:defRPr>
            </a:lvl4pPr>
            <a:lvl5pPr marL="2091475" indent="-232386">
              <a:defRPr>
                <a:solidFill>
                  <a:schemeClr val="tx1"/>
                </a:solidFill>
                <a:latin typeface="Calibri" pitchFamily="34" charset="0"/>
              </a:defRPr>
            </a:lvl5pPr>
            <a:lvl6pPr marL="2556249" indent="-232386" fontAlgn="base">
              <a:spcBef>
                <a:spcPct val="0"/>
              </a:spcBef>
              <a:spcAft>
                <a:spcPct val="0"/>
              </a:spcAft>
              <a:defRPr>
                <a:solidFill>
                  <a:schemeClr val="tx1"/>
                </a:solidFill>
                <a:latin typeface="Calibri" pitchFamily="34" charset="0"/>
              </a:defRPr>
            </a:lvl6pPr>
            <a:lvl7pPr marL="3021021" indent="-232386" fontAlgn="base">
              <a:spcBef>
                <a:spcPct val="0"/>
              </a:spcBef>
              <a:spcAft>
                <a:spcPct val="0"/>
              </a:spcAft>
              <a:defRPr>
                <a:solidFill>
                  <a:schemeClr val="tx1"/>
                </a:solidFill>
                <a:latin typeface="Calibri" pitchFamily="34" charset="0"/>
              </a:defRPr>
            </a:lvl7pPr>
            <a:lvl8pPr marL="3485793" indent="-232386" fontAlgn="base">
              <a:spcBef>
                <a:spcPct val="0"/>
              </a:spcBef>
              <a:spcAft>
                <a:spcPct val="0"/>
              </a:spcAft>
              <a:defRPr>
                <a:solidFill>
                  <a:schemeClr val="tx1"/>
                </a:solidFill>
                <a:latin typeface="Calibri" pitchFamily="34" charset="0"/>
              </a:defRPr>
            </a:lvl8pPr>
            <a:lvl9pPr marL="3950566" indent="-232386" fontAlgn="base">
              <a:spcBef>
                <a:spcPct val="0"/>
              </a:spcBef>
              <a:spcAft>
                <a:spcPct val="0"/>
              </a:spcAft>
              <a:defRPr>
                <a:solidFill>
                  <a:schemeClr val="tx1"/>
                </a:solidFill>
                <a:latin typeface="Calibri" pitchFamily="34" charset="0"/>
              </a:defRPr>
            </a:lvl9pPr>
          </a:lstStyle>
          <a:p>
            <a:fld id="{735D206A-CF6D-485E-A581-AE8907CAFA09}" type="slidenum">
              <a:rPr lang="en-US" altLang="en-US" smtClean="0"/>
              <a:pPr/>
              <a:t>20</a:t>
            </a:fld>
            <a:endParaRPr lang="en-US" altLang="en-US" dirty="0"/>
          </a:p>
        </p:txBody>
      </p:sp>
      <p:sp>
        <p:nvSpPr>
          <p:cNvPr id="5" name="Slide Image Placeholder 4">
            <a:extLst>
              <a:ext uri="{FF2B5EF4-FFF2-40B4-BE49-F238E27FC236}">
                <a16:creationId xmlns:a16="http://schemas.microsoft.com/office/drawing/2014/main" id="{1B8B8741-2C65-ED8C-BA51-58803ABC7C12}"/>
              </a:ext>
            </a:extLst>
          </p:cNvPr>
          <p:cNvSpPr>
            <a:spLocks noGrp="1" noRot="1" noChangeAspect="1"/>
          </p:cNvSpPr>
          <p:nvPr>
            <p:ph type="sldImg"/>
          </p:nvPr>
        </p:nvSpPr>
        <p:spPr/>
      </p:sp>
    </p:spTree>
    <p:extLst>
      <p:ext uri="{BB962C8B-B14F-4D97-AF65-F5344CB8AC3E}">
        <p14:creationId xmlns:p14="http://schemas.microsoft.com/office/powerpoint/2010/main" val="3021592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Notes Placeholder 2"/>
          <p:cNvSpPr>
            <a:spLocks noGrp="1"/>
          </p:cNvSpPr>
          <p:nvPr>
            <p:ph type="body" idx="1"/>
          </p:nvPr>
        </p:nvSpPr>
        <p:spPr/>
        <p:txBody>
          <a:bodyPr/>
          <a:lstStyle/>
          <a:p>
            <a:r>
              <a:rPr lang="en-US" altLang="en-US" dirty="0"/>
              <a:t>On the “Your Tests” screen, students will see their assigned tests for this test session. </a:t>
            </a:r>
          </a:p>
          <a:p>
            <a:endParaRPr lang="en-US" altLang="en-US" dirty="0"/>
          </a:p>
          <a:p>
            <a:r>
              <a:rPr lang="en-US" altLang="en-US" dirty="0"/>
              <a:t>If the test displayed is incorrect, or the expected test is not listed, students should click the Back to Login button to return to the login page and consult the Test Administrator to resolve the issue. If a test has already been completed, the test selection button will be grayed out. If there are no errors, students should select the correct test and wait for Test Administrator approval to proceed.</a:t>
            </a:r>
          </a:p>
          <a:p>
            <a:endParaRPr lang="en-US" altLang="en-US" dirty="0"/>
          </a:p>
          <a:p>
            <a:r>
              <a:rPr lang="en-US" altLang="en-US" dirty="0"/>
              <a:t>Once students select a test to take, they must wait to be approved by their TA.</a:t>
            </a:r>
          </a:p>
          <a:p>
            <a:endParaRPr lang="en-US" altLang="en-US" dirty="0"/>
          </a:p>
          <a:p>
            <a:pPr lvl="0"/>
            <a:r>
              <a:rPr lang="en-US" dirty="0"/>
              <a:t>After selecting the test they need to take, students will see a Waiting for Approval screen. Once the TA approves a student’s request, the student will be taken to the next screen, the Audio/Video Checks page.</a:t>
            </a:r>
          </a:p>
          <a:p>
            <a:endParaRPr lang="en-US" altLang="en-US" dirty="0"/>
          </a:p>
        </p:txBody>
      </p:sp>
      <p:sp>
        <p:nvSpPr>
          <p:cNvPr id="5939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5255" indent="-290483">
              <a:defRPr>
                <a:solidFill>
                  <a:schemeClr val="tx1"/>
                </a:solidFill>
                <a:latin typeface="Calibri" pitchFamily="34" charset="0"/>
              </a:defRPr>
            </a:lvl2pPr>
            <a:lvl3pPr marL="1161932" indent="-232386">
              <a:defRPr>
                <a:solidFill>
                  <a:schemeClr val="tx1"/>
                </a:solidFill>
                <a:latin typeface="Calibri" pitchFamily="34" charset="0"/>
              </a:defRPr>
            </a:lvl3pPr>
            <a:lvl4pPr marL="1626703" indent="-232386">
              <a:defRPr>
                <a:solidFill>
                  <a:schemeClr val="tx1"/>
                </a:solidFill>
                <a:latin typeface="Calibri" pitchFamily="34" charset="0"/>
              </a:defRPr>
            </a:lvl4pPr>
            <a:lvl5pPr marL="2091475" indent="-232386">
              <a:defRPr>
                <a:solidFill>
                  <a:schemeClr val="tx1"/>
                </a:solidFill>
                <a:latin typeface="Calibri" pitchFamily="34" charset="0"/>
              </a:defRPr>
            </a:lvl5pPr>
            <a:lvl6pPr marL="2556249" indent="-232386" fontAlgn="base">
              <a:spcBef>
                <a:spcPct val="0"/>
              </a:spcBef>
              <a:spcAft>
                <a:spcPct val="0"/>
              </a:spcAft>
              <a:defRPr>
                <a:solidFill>
                  <a:schemeClr val="tx1"/>
                </a:solidFill>
                <a:latin typeface="Calibri" pitchFamily="34" charset="0"/>
              </a:defRPr>
            </a:lvl6pPr>
            <a:lvl7pPr marL="3021021" indent="-232386" fontAlgn="base">
              <a:spcBef>
                <a:spcPct val="0"/>
              </a:spcBef>
              <a:spcAft>
                <a:spcPct val="0"/>
              </a:spcAft>
              <a:defRPr>
                <a:solidFill>
                  <a:schemeClr val="tx1"/>
                </a:solidFill>
                <a:latin typeface="Calibri" pitchFamily="34" charset="0"/>
              </a:defRPr>
            </a:lvl7pPr>
            <a:lvl8pPr marL="3485793" indent="-232386" fontAlgn="base">
              <a:spcBef>
                <a:spcPct val="0"/>
              </a:spcBef>
              <a:spcAft>
                <a:spcPct val="0"/>
              </a:spcAft>
              <a:defRPr>
                <a:solidFill>
                  <a:schemeClr val="tx1"/>
                </a:solidFill>
                <a:latin typeface="Calibri" pitchFamily="34" charset="0"/>
              </a:defRPr>
            </a:lvl8pPr>
            <a:lvl9pPr marL="3950566" indent="-232386" fontAlgn="base">
              <a:spcBef>
                <a:spcPct val="0"/>
              </a:spcBef>
              <a:spcAft>
                <a:spcPct val="0"/>
              </a:spcAft>
              <a:defRPr>
                <a:solidFill>
                  <a:schemeClr val="tx1"/>
                </a:solidFill>
                <a:latin typeface="Calibri" pitchFamily="34" charset="0"/>
              </a:defRPr>
            </a:lvl9pPr>
          </a:lstStyle>
          <a:p>
            <a:fld id="{16C47F6E-8F35-4E3A-937D-B98B235BC170}" type="slidenum">
              <a:rPr lang="en-US" altLang="en-US" smtClean="0"/>
              <a:pPr/>
              <a:t>21</a:t>
            </a:fld>
            <a:endParaRPr lang="en-US" altLang="en-US" dirty="0"/>
          </a:p>
        </p:txBody>
      </p:sp>
      <p:sp>
        <p:nvSpPr>
          <p:cNvPr id="5" name="Slide Image Placeholder 4">
            <a:extLst>
              <a:ext uri="{FF2B5EF4-FFF2-40B4-BE49-F238E27FC236}">
                <a16:creationId xmlns:a16="http://schemas.microsoft.com/office/drawing/2014/main" id="{4928C18E-0BE3-1700-B9C2-E688FD9F8642}"/>
              </a:ext>
            </a:extLst>
          </p:cNvPr>
          <p:cNvSpPr>
            <a:spLocks noGrp="1" noRot="1" noChangeAspect="1"/>
          </p:cNvSpPr>
          <p:nvPr>
            <p:ph type="sldImg"/>
          </p:nvPr>
        </p:nvSpPr>
        <p:spPr/>
      </p:sp>
    </p:spTree>
    <p:extLst>
      <p:ext uri="{BB962C8B-B14F-4D97-AF65-F5344CB8AC3E}">
        <p14:creationId xmlns:p14="http://schemas.microsoft.com/office/powerpoint/2010/main" val="605239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ltLang="en-US" dirty="0"/>
              <a:t>Students taking online Screener tests will need to complete a Recording Device Check. Be sure that students are equipped with headphones and microphones. Preferably, students will be equipped with headsets that have built-in microphones. </a:t>
            </a:r>
          </a:p>
          <a:p>
            <a:endParaRPr lang="en-US" altLang="en-US" dirty="0"/>
          </a:p>
          <a:p>
            <a:r>
              <a:rPr lang="en-US" altLang="en-US" dirty="0"/>
              <a:t>First, students should click the microphone icon. </a:t>
            </a:r>
            <a:r>
              <a:rPr lang="en-US" dirty="0"/>
              <a:t>After clicking the microphone icon, it will be replaced with a stop button. Students should say their names into their microphones, and then click the stop button.</a:t>
            </a:r>
          </a:p>
          <a:p>
            <a:endParaRPr lang="en-US" dirty="0"/>
          </a:p>
          <a:p>
            <a:r>
              <a:rPr lang="en-US" dirty="0"/>
              <a:t>When students click the stop button, the icon below the microphone will be replaced with a green play button. Students should click the play button to hear their recording. </a:t>
            </a:r>
          </a:p>
          <a:p>
            <a:endParaRPr lang="en-US" dirty="0"/>
          </a:p>
          <a:p>
            <a:r>
              <a:rPr lang="en-US" dirty="0"/>
              <a:t>If students clearly hear their names, they should click the I heard my recording button to proceed to the test. </a:t>
            </a:r>
          </a:p>
          <a:p>
            <a:endParaRPr lang="en-US" dirty="0"/>
          </a:p>
          <a:p>
            <a:r>
              <a:rPr lang="en-US" altLang="en-US" dirty="0"/>
              <a:t>If the audio is not clear, students should click the I did not hear my recording button and receive a message advising them to tell the TA about the microphone problem. From there, they can click Try Again to record an audio sample again, click Select New Recording Device to try recording using a different attached audio device, or click Logout to leave the test and work with the Test Administrator to adjust their microphone settings. TAs are permitted to assist students with test navigation, including these record and playback buttons, throughout the test. </a:t>
            </a:r>
          </a:p>
          <a:p>
            <a:endParaRPr lang="en-US" dirty="0"/>
          </a:p>
        </p:txBody>
      </p:sp>
      <p:sp>
        <p:nvSpPr>
          <p:cNvPr id="4" name="Slide Number Placeholder 3"/>
          <p:cNvSpPr>
            <a:spLocks noGrp="1"/>
          </p:cNvSpPr>
          <p:nvPr>
            <p:ph type="sldNum" sz="quarter" idx="10"/>
          </p:nvPr>
        </p:nvSpPr>
        <p:spPr/>
        <p:txBody>
          <a:bodyPr/>
          <a:lstStyle/>
          <a:p>
            <a:fld id="{73E18F1F-5A84-4C55-B1EA-7EBC853F01F5}" type="slidenum">
              <a:rPr lang="en-US" smtClean="0"/>
              <a:pPr/>
              <a:t>22</a:t>
            </a:fld>
            <a:endParaRPr lang="en-US" dirty="0"/>
          </a:p>
        </p:txBody>
      </p:sp>
      <p:sp>
        <p:nvSpPr>
          <p:cNvPr id="6" name="Slide Image Placeholder 5">
            <a:extLst>
              <a:ext uri="{FF2B5EF4-FFF2-40B4-BE49-F238E27FC236}">
                <a16:creationId xmlns:a16="http://schemas.microsoft.com/office/drawing/2014/main" id="{A9319B74-E4AE-F3DD-A62A-3D8942B4A182}"/>
              </a:ext>
            </a:extLst>
          </p:cNvPr>
          <p:cNvSpPr>
            <a:spLocks noGrp="1" noRot="1" noChangeAspect="1"/>
          </p:cNvSpPr>
          <p:nvPr>
            <p:ph type="sldImg"/>
          </p:nvPr>
        </p:nvSpPr>
        <p:spPr/>
      </p:sp>
    </p:spTree>
    <p:extLst>
      <p:ext uri="{BB962C8B-B14F-4D97-AF65-F5344CB8AC3E}">
        <p14:creationId xmlns:p14="http://schemas.microsoft.com/office/powerpoint/2010/main" val="4078932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Notes Placeholder 2"/>
          <p:cNvSpPr>
            <a:spLocks noGrp="1"/>
          </p:cNvSpPr>
          <p:nvPr>
            <p:ph type="body" idx="1"/>
          </p:nvPr>
        </p:nvSpPr>
        <p:spPr/>
        <p:txBody>
          <a:bodyPr/>
          <a:lstStyle/>
          <a:p>
            <a:pPr lvl="0"/>
            <a:r>
              <a:rPr lang="en-US" altLang="en-US" dirty="0"/>
              <a:t>Students will also need to complete a “Sound and Video Playback Check”. </a:t>
            </a:r>
          </a:p>
          <a:p>
            <a:pPr lvl="0"/>
            <a:endParaRPr lang="en-US" altLang="en-US" dirty="0"/>
          </a:p>
          <a:p>
            <a:pPr lvl="0"/>
            <a:r>
              <a:rPr lang="en-US" altLang="en-US" dirty="0"/>
              <a:t>Students will be prompted to click the play button and indicate whether the sound was audible by choosing either the I could play the video and sound or I could not play the video or sound button. </a:t>
            </a:r>
          </a:p>
          <a:p>
            <a:endParaRPr lang="en-US" altLang="en-US" dirty="0"/>
          </a:p>
          <a:p>
            <a:r>
              <a:rPr lang="en-US" altLang="en-US" dirty="0"/>
              <a:t>If students click I could play the video and sound, they will be able to click Continue and proceed to the next screen. If they click I could not play the video or sound, they will receive a message advising them to tell the Test Administrator that they are having an audio problem. From there, they can click Try Again to listen to the sample audio again or click Logout to leave the test and work with the Test Administrator to adjust their audio settings.</a:t>
            </a:r>
          </a:p>
        </p:txBody>
      </p:sp>
      <p:sp>
        <p:nvSpPr>
          <p:cNvPr id="6144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5292" indent="-290497">
              <a:defRPr>
                <a:solidFill>
                  <a:schemeClr val="tx1"/>
                </a:solidFill>
                <a:latin typeface="Calibri" pitchFamily="34" charset="0"/>
              </a:defRPr>
            </a:lvl2pPr>
            <a:lvl3pPr marL="1161988" indent="-232398">
              <a:defRPr>
                <a:solidFill>
                  <a:schemeClr val="tx1"/>
                </a:solidFill>
                <a:latin typeface="Calibri" pitchFamily="34" charset="0"/>
              </a:defRPr>
            </a:lvl3pPr>
            <a:lvl4pPr marL="1626784" indent="-232398">
              <a:defRPr>
                <a:solidFill>
                  <a:schemeClr val="tx1"/>
                </a:solidFill>
                <a:latin typeface="Calibri" pitchFamily="34" charset="0"/>
              </a:defRPr>
            </a:lvl4pPr>
            <a:lvl5pPr marL="2091580" indent="-232398">
              <a:defRPr>
                <a:solidFill>
                  <a:schemeClr val="tx1"/>
                </a:solidFill>
                <a:latin typeface="Calibri" pitchFamily="34" charset="0"/>
              </a:defRPr>
            </a:lvl5pPr>
            <a:lvl6pPr marL="2556376" indent="-232398" fontAlgn="base">
              <a:spcBef>
                <a:spcPct val="0"/>
              </a:spcBef>
              <a:spcAft>
                <a:spcPct val="0"/>
              </a:spcAft>
              <a:defRPr>
                <a:solidFill>
                  <a:schemeClr val="tx1"/>
                </a:solidFill>
                <a:latin typeface="Calibri" pitchFamily="34" charset="0"/>
              </a:defRPr>
            </a:lvl6pPr>
            <a:lvl7pPr marL="3021171" indent="-232398" fontAlgn="base">
              <a:spcBef>
                <a:spcPct val="0"/>
              </a:spcBef>
              <a:spcAft>
                <a:spcPct val="0"/>
              </a:spcAft>
              <a:defRPr>
                <a:solidFill>
                  <a:schemeClr val="tx1"/>
                </a:solidFill>
                <a:latin typeface="Calibri" pitchFamily="34" charset="0"/>
              </a:defRPr>
            </a:lvl7pPr>
            <a:lvl8pPr marL="3485966" indent="-232398" fontAlgn="base">
              <a:spcBef>
                <a:spcPct val="0"/>
              </a:spcBef>
              <a:spcAft>
                <a:spcPct val="0"/>
              </a:spcAft>
              <a:defRPr>
                <a:solidFill>
                  <a:schemeClr val="tx1"/>
                </a:solidFill>
                <a:latin typeface="Calibri" pitchFamily="34" charset="0"/>
              </a:defRPr>
            </a:lvl8pPr>
            <a:lvl9pPr marL="3950762" indent="-232398" fontAlgn="base">
              <a:spcBef>
                <a:spcPct val="0"/>
              </a:spcBef>
              <a:spcAft>
                <a:spcPct val="0"/>
              </a:spcAft>
              <a:defRPr>
                <a:solidFill>
                  <a:schemeClr val="tx1"/>
                </a:solidFill>
                <a:latin typeface="Calibri" pitchFamily="34" charset="0"/>
              </a:defRPr>
            </a:lvl9pPr>
          </a:lstStyle>
          <a:p>
            <a:fld id="{A8AFB6D8-13DC-4668-9934-08A11A41FD4F}" type="slidenum">
              <a:rPr lang="en-US" altLang="en-US" smtClean="0"/>
              <a:pPr/>
              <a:t>23</a:t>
            </a:fld>
            <a:endParaRPr lang="en-US" altLang="en-US" dirty="0"/>
          </a:p>
        </p:txBody>
      </p:sp>
      <p:sp>
        <p:nvSpPr>
          <p:cNvPr id="5" name="Slide Image Placeholder 4">
            <a:extLst>
              <a:ext uri="{FF2B5EF4-FFF2-40B4-BE49-F238E27FC236}">
                <a16:creationId xmlns:a16="http://schemas.microsoft.com/office/drawing/2014/main" id="{B16FDBB9-EB0E-A013-FE70-71EA0D4E92CC}"/>
              </a:ext>
            </a:extLst>
          </p:cNvPr>
          <p:cNvSpPr>
            <a:spLocks noGrp="1" noRot="1" noChangeAspect="1"/>
          </p:cNvSpPr>
          <p:nvPr>
            <p:ph type="sldImg"/>
          </p:nvPr>
        </p:nvSpPr>
        <p:spPr/>
      </p:sp>
    </p:spTree>
    <p:extLst>
      <p:ext uri="{BB962C8B-B14F-4D97-AF65-F5344CB8AC3E}">
        <p14:creationId xmlns:p14="http://schemas.microsoft.com/office/powerpoint/2010/main" val="3163335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After completing the Audio/Video Checks, students will see the “Instructions and Help” screen.</a:t>
            </a:r>
          </a:p>
          <a:p>
            <a:endParaRPr lang="en-US" dirty="0"/>
          </a:p>
          <a:p>
            <a:pPr lvl="0"/>
            <a:r>
              <a:rPr lang="en-US" dirty="0"/>
              <a:t>The Test Settings section allows students to view their current test settings. </a:t>
            </a:r>
          </a:p>
          <a:p>
            <a:pPr lvl="0"/>
            <a:endParaRPr lang="en-US" dirty="0"/>
          </a:p>
          <a:p>
            <a:r>
              <a:rPr lang="en-US" dirty="0"/>
              <a:t>The Help Guide section contains an overview of the test site and test rules.</a:t>
            </a:r>
          </a:p>
          <a:p>
            <a:pPr lvl="0"/>
            <a:endParaRPr lang="en-US" dirty="0"/>
          </a:p>
          <a:p>
            <a:pPr lvl="0"/>
            <a:r>
              <a:rPr lang="en-US" dirty="0"/>
              <a:t>When students click Begin Test Now, they will proceed to the first question on the first part of the test.</a:t>
            </a:r>
          </a:p>
          <a:p>
            <a:pPr lvl="0"/>
            <a:endParaRPr lang="en-US" altLang="en-US" dirty="0"/>
          </a:p>
          <a:p>
            <a:endParaRPr lang="en-US" dirty="0"/>
          </a:p>
        </p:txBody>
      </p:sp>
      <p:sp>
        <p:nvSpPr>
          <p:cNvPr id="4" name="Slide Number Placeholder 3"/>
          <p:cNvSpPr>
            <a:spLocks noGrp="1"/>
          </p:cNvSpPr>
          <p:nvPr>
            <p:ph type="sldNum" sz="quarter" idx="10"/>
          </p:nvPr>
        </p:nvSpPr>
        <p:spPr/>
        <p:txBody>
          <a:bodyPr/>
          <a:lstStyle/>
          <a:p>
            <a:fld id="{E8B097D6-EE9F-415D-9708-2BB67BC396CD}" type="slidenum">
              <a:rPr lang="en-US" smtClean="0"/>
              <a:pPr/>
              <a:t>24</a:t>
            </a:fld>
            <a:endParaRPr lang="en-US" dirty="0"/>
          </a:p>
        </p:txBody>
      </p:sp>
      <p:sp>
        <p:nvSpPr>
          <p:cNvPr id="6" name="Slide Image Placeholder 5">
            <a:extLst>
              <a:ext uri="{FF2B5EF4-FFF2-40B4-BE49-F238E27FC236}">
                <a16:creationId xmlns:a16="http://schemas.microsoft.com/office/drawing/2014/main" id="{2C0B6447-C4BE-104E-C789-262D381993C5}"/>
              </a:ext>
            </a:extLst>
          </p:cNvPr>
          <p:cNvSpPr>
            <a:spLocks noGrp="1" noRot="1" noChangeAspect="1"/>
          </p:cNvSpPr>
          <p:nvPr>
            <p:ph type="sldImg"/>
          </p:nvPr>
        </p:nvSpPr>
        <p:spPr/>
      </p:sp>
    </p:spTree>
    <p:extLst>
      <p:ext uri="{BB962C8B-B14F-4D97-AF65-F5344CB8AC3E}">
        <p14:creationId xmlns:p14="http://schemas.microsoft.com/office/powerpoint/2010/main" val="2155557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mn-lt"/>
              </a:rPr>
              <a:t>Students are now presented with the first item of the Screener. The Screener is divided into </a:t>
            </a:r>
            <a:r>
              <a:rPr lang="en-US" altLang="en-US" b="0" u="none" strike="noStrike" dirty="0">
                <a:latin typeface="+mn-lt"/>
              </a:rPr>
              <a:t>3 steps</a:t>
            </a:r>
            <a:r>
              <a:rPr lang="en-US" altLang="en-US" dirty="0">
                <a:latin typeface="+mn-lt"/>
              </a:rPr>
              <a:t>.</a:t>
            </a:r>
            <a:r>
              <a:rPr lang="en-US" altLang="en-US" baseline="0" dirty="0">
                <a:latin typeface="+mn-lt"/>
              </a:rPr>
              <a:t> </a:t>
            </a:r>
            <a:endParaRPr lang="en-US" alt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25</a:t>
            </a:fld>
            <a:endParaRPr lang="en-US" dirty="0"/>
          </a:p>
        </p:txBody>
      </p:sp>
    </p:spTree>
    <p:extLst>
      <p:ext uri="{BB962C8B-B14F-4D97-AF65-F5344CB8AC3E}">
        <p14:creationId xmlns:p14="http://schemas.microsoft.com/office/powerpoint/2010/main" val="3649401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u="none" baseline="0" dirty="0">
                <a:latin typeface="+mn-lt"/>
              </a:rPr>
              <a:t>Practice Step One </a:t>
            </a:r>
            <a:r>
              <a:rPr lang="en-US" altLang="en-US" baseline="0" dirty="0">
                <a:latin typeface="+mn-lt"/>
              </a:rPr>
              <a:t>consists entirely of unscored items, which are marked “PRACTICE” and are intended to help students get accustomed to the format of the test.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strike="noStrike" baseline="0"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strike="noStrike" baseline="0" dirty="0">
                <a:latin typeface="+mn-lt"/>
              </a:rPr>
              <a:t>During Practice Step One and at the start of Step Two, the TA should be seated adjacent to the student at the student’s computer. These sections of the test are administered One-to-One. No other students should be in the testing room, as this is a secure testing environment.</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26</a:t>
            </a:fld>
            <a:endParaRPr lang="en-US" dirty="0"/>
          </a:p>
        </p:txBody>
      </p:sp>
    </p:spTree>
    <p:extLst>
      <p:ext uri="{BB962C8B-B14F-4D97-AF65-F5344CB8AC3E}">
        <p14:creationId xmlns:p14="http://schemas.microsoft.com/office/powerpoint/2010/main" val="713316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Calibri"/>
                <a:ea typeface="+mn-ea"/>
                <a:cs typeface="+mn-cs"/>
              </a:rPr>
              <a:t>The TA’s responses to these two questions trigger whether or not the test continues, in the case that the student was not participating with the Practice Step One items. If the student responded to at least one practice question, the test can be continued. If the student would not, or could not, participate in Practice Step One, the test can be ended using Option D in Question 1, non-participant. The TA will use the student’s testing computer to respond to these questions. A response to both questions is </a:t>
            </a:r>
            <a:r>
              <a:rPr lang="en-US" sz="1200" b="1" u="sng" kern="1200" dirty="0">
                <a:solidFill>
                  <a:schemeClr val="tx1"/>
                </a:solidFill>
                <a:effectLst/>
                <a:latin typeface="Calibri"/>
                <a:ea typeface="+mn-ea"/>
                <a:cs typeface="+mn-cs"/>
              </a:rPr>
              <a:t>required</a:t>
            </a:r>
            <a:r>
              <a:rPr lang="en-US" sz="1200" kern="1200" dirty="0">
                <a:solidFill>
                  <a:schemeClr val="tx1"/>
                </a:solidFill>
                <a:effectLst/>
                <a:latin typeface="Calibri"/>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1" kern="1200" dirty="0">
                <a:solidFill>
                  <a:schemeClr val="tx1"/>
                </a:solidFill>
                <a:effectLst/>
                <a:latin typeface="Calibri"/>
                <a:ea typeface="+mn-ea"/>
                <a:cs typeface="+mn-cs"/>
              </a:rPr>
              <a:t>Please refer to the guidance in your state’s Screener Test Administration Manual to help ensure that the screener opportunity is continued appropriately for students.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b="0" baseline="0" dirty="0">
              <a:latin typeface="+mj-lt"/>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b="0" baseline="0" dirty="0">
                <a:latin typeface="+mj-lt"/>
              </a:rPr>
              <a:t>Participation </a:t>
            </a:r>
            <a:r>
              <a:rPr lang="en-US" dirty="0">
                <a:latin typeface="+mj-lt"/>
              </a:rPr>
              <a:t>is defined as having </a:t>
            </a:r>
            <a:r>
              <a:rPr lang="en-US" i="1" dirty="0">
                <a:latin typeface="+mj-lt"/>
              </a:rPr>
              <a:t>responded to</a:t>
            </a:r>
            <a:r>
              <a:rPr lang="en-US" dirty="0">
                <a:latin typeface="+mj-lt"/>
              </a:rPr>
              <a:t> or </a:t>
            </a:r>
            <a:r>
              <a:rPr lang="en-US" i="1" dirty="0">
                <a:latin typeface="+mj-lt"/>
              </a:rPr>
              <a:t>engaged with</a:t>
            </a:r>
            <a:r>
              <a:rPr lang="en-US" dirty="0">
                <a:latin typeface="+mj-lt"/>
              </a:rPr>
              <a:t> Step One </a:t>
            </a:r>
            <a:r>
              <a:rPr lang="en-US" u="none" dirty="0">
                <a:latin typeface="+mj-lt"/>
              </a:rPr>
              <a:t>on at least one practice test question</a:t>
            </a:r>
            <a:r>
              <a:rPr lang="en-US" dirty="0">
                <a:latin typeface="+mj-lt"/>
              </a:rPr>
              <a:t>. </a:t>
            </a:r>
            <a:r>
              <a:rPr lang="en-US" altLang="en-US" sz="1200" b="0" kern="1200" baseline="0" dirty="0">
                <a:solidFill>
                  <a:schemeClr val="tx1"/>
                </a:solidFill>
                <a:latin typeface="ITC Franklin Gothic Std Bk Cd"/>
                <a:ea typeface="ＭＳ Ｐゴシック" pitchFamily="-48" charset="-128"/>
                <a:cs typeface="ＭＳ Ｐゴシック"/>
              </a:rPr>
              <a:t>Response modes during this step could include verbalizing, nodding when presented with an option, pointing, or using the mouse themselves to indicate a response to at least one of the practice questions. </a:t>
            </a:r>
            <a:r>
              <a:rPr lang="en-US" altLang="en-US" baseline="0" dirty="0">
                <a:latin typeface="+mj-lt"/>
              </a:rPr>
              <a:t>If the TA chooses either option A, B, or C in Question 1 the student will continue on to Step Two.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b="0" i="0" u="none" baseline="0" dirty="0">
              <a:latin typeface="+mj-lt"/>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dirty="0">
                <a:solidFill>
                  <a:schemeClr val="tx1"/>
                </a:solidFill>
                <a:effectLst/>
                <a:latin typeface="Calibri"/>
                <a:ea typeface="+mn-ea"/>
                <a:cs typeface="+mn-cs"/>
              </a:rPr>
              <a:t>Before Step Two, the TA must also respond to Question 2 to indicate if the student will require TA assistance with the technology. If the student is able to work with the technology independently, select Option A. If the student will need 1:1 assistance with the technology for the remainder of the test, select Option B. If Option D was chosen in Question 1 because the student did not engage with any practice questions in Practice Step One, select Option C.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b="0" i="0" u="none" baseline="0" dirty="0">
              <a:latin typeface="+mj-lt"/>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b="1" i="1" baseline="0" dirty="0">
                <a:latin typeface="+mj-lt"/>
              </a:rPr>
              <a:t>Choosing Option D in Question 1 and Option C in Question 2 ends the test for the student. </a:t>
            </a:r>
            <a:r>
              <a:rPr lang="en-US" altLang="en-US" baseline="0" dirty="0">
                <a:latin typeface="+mj-lt"/>
              </a:rPr>
              <a:t>The test will not continue </a:t>
            </a:r>
            <a:r>
              <a:rPr lang="en-US" altLang="en-US" b="0" baseline="0" dirty="0">
                <a:latin typeface="+mj-lt"/>
              </a:rPr>
              <a:t>because the student did not participate by responding to at least one Practice Step One question. The TA will then be presented </a:t>
            </a:r>
            <a:r>
              <a:rPr lang="en-US" altLang="en-US" b="0" i="0" u="none" baseline="0" dirty="0">
                <a:latin typeface="+mj-lt"/>
              </a:rPr>
              <a:t>with</a:t>
            </a:r>
            <a:r>
              <a:rPr lang="en-US" altLang="en-US" b="0" baseline="0" dirty="0">
                <a:latin typeface="+mj-lt"/>
              </a:rPr>
              <a:t> a screen where they can provide more detail about the student’s behavior and participation during Practice Step One.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b="0" baseline="0" dirty="0">
              <a:latin typeface="+mj-lt"/>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dirty="0">
                <a:solidFill>
                  <a:schemeClr val="tx1"/>
                </a:solidFill>
                <a:effectLst/>
                <a:latin typeface="Calibri"/>
                <a:ea typeface="+mn-ea"/>
                <a:cs typeface="+mn-cs"/>
              </a:rPr>
              <a:t>This screen also has a reminder at the bottom, because the TA will be immediately scoring the first operational task in Step Two. At this point the TA should prepare the materials for the Step Two speaking task.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latin typeface="+mj-lt"/>
            </a:endParaRP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27</a:t>
            </a:fld>
            <a:endParaRPr lang="en-US" dirty="0"/>
          </a:p>
        </p:txBody>
      </p:sp>
    </p:spTree>
    <p:extLst>
      <p:ext uri="{BB962C8B-B14F-4D97-AF65-F5344CB8AC3E}">
        <p14:creationId xmlns:p14="http://schemas.microsoft.com/office/powerpoint/2010/main" val="2221745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mj-lt"/>
                <a:ea typeface="ＭＳ Ｐゴシック" pitchFamily="-48" charset="-128"/>
                <a:cs typeface="ＭＳ Ｐゴシック"/>
              </a:rPr>
              <a:t>If the TA chooses Option D in Question 1, “Student did not engage with any practice questions in Step One” and Option C in Question 2, </a:t>
            </a:r>
            <a:r>
              <a:rPr lang="en-US" sz="1200" strike="noStrike" kern="1200" dirty="0">
                <a:solidFill>
                  <a:schemeClr val="tx1"/>
                </a:solidFill>
                <a:latin typeface="+mj-lt"/>
                <a:ea typeface="ＭＳ Ｐゴシック" pitchFamily="-48" charset="-128"/>
                <a:cs typeface="ＭＳ Ｐゴシック"/>
              </a:rPr>
              <a:t>the pictured </a:t>
            </a:r>
            <a:r>
              <a:rPr lang="en-US" sz="1200" kern="1200" dirty="0">
                <a:solidFill>
                  <a:schemeClr val="tx1"/>
                </a:solidFill>
                <a:latin typeface="+mj-lt"/>
                <a:ea typeface="ＭＳ Ｐゴシック" pitchFamily="-48" charset="-128"/>
                <a:cs typeface="ＭＳ Ｐゴシック"/>
              </a:rPr>
              <a:t>screen will appear that will ask the TA to indicate the circumstances that ended the test for the student. The test will then end, and the student will receive a non-participant Individual Student Report.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mj-lt"/>
              <a:ea typeface="ＭＳ Ｐゴシック" pitchFamily="-48" charset="-128"/>
              <a:cs typeface="ＭＳ Ｐゴシック"/>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mj-lt"/>
                <a:ea typeface="ＭＳ Ｐゴシック" pitchFamily="-48" charset="-128"/>
                <a:cs typeface="ＭＳ Ｐゴシック"/>
              </a:rPr>
              <a:t>If Option D was chosen in error in Question 1, a test reset in TIDE will be needed for the student to continue the screening session.</a:t>
            </a:r>
            <a:r>
              <a:rPr lang="en-US" sz="1200" kern="1200" dirty="0">
                <a:solidFill>
                  <a:schemeClr val="tx1"/>
                </a:solidFill>
                <a:effectLst/>
                <a:latin typeface="Calibri"/>
                <a:ea typeface="+mn-ea"/>
                <a:cs typeface="+mn-cs"/>
              </a:rPr>
              <a:t> The TA should choose option C on this screen to indicate that an error was made.</a:t>
            </a:r>
            <a:r>
              <a:rPr lang="en-US" sz="1200" kern="1200" dirty="0">
                <a:solidFill>
                  <a:schemeClr val="tx1"/>
                </a:solidFill>
                <a:latin typeface="+mj-lt"/>
                <a:ea typeface="ＭＳ Ｐゴシック" pitchFamily="-48" charset="-128"/>
                <a:cs typeface="ＭＳ Ｐゴシック"/>
              </a:rPr>
              <a:t> </a:t>
            </a:r>
            <a:r>
              <a:rPr lang="en-US" dirty="0">
                <a:latin typeface="+mj-lt"/>
              </a:rPr>
              <a:t>If this occurs, please exit the test and follow the process for submitting an impropriety. </a:t>
            </a:r>
            <a:r>
              <a:rPr lang="en-US" sz="1200" kern="1200" dirty="0">
                <a:solidFill>
                  <a:schemeClr val="tx1"/>
                </a:solidFill>
                <a:effectLst/>
                <a:latin typeface="+mj-lt"/>
                <a:ea typeface="ＭＳ Ｐゴシック" pitchFamily="-48" charset="-128"/>
                <a:cs typeface="ＭＳ Ｐゴシック"/>
              </a:rPr>
              <a:t>For more information about improprieties, see the ELPA Screener Administration Manual</a:t>
            </a:r>
            <a:r>
              <a:rPr lang="en-US" sz="1200" i="1" kern="1200" dirty="0">
                <a:solidFill>
                  <a:schemeClr val="tx1"/>
                </a:solidFill>
                <a:effectLst/>
                <a:latin typeface="+mj-lt"/>
                <a:ea typeface="ＭＳ Ｐゴシック" pitchFamily="-48" charset="-128"/>
                <a:cs typeface="ＭＳ Ｐゴシック"/>
              </a:rPr>
              <a:t>.</a:t>
            </a:r>
            <a:endParaRPr lang="en-US" dirty="0">
              <a:latin typeface="+mj-lt"/>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28</a:t>
            </a:fld>
            <a:endParaRPr lang="en-US" dirty="0"/>
          </a:p>
        </p:txBody>
      </p:sp>
    </p:spTree>
    <p:extLst>
      <p:ext uri="{BB962C8B-B14F-4D97-AF65-F5344CB8AC3E}">
        <p14:creationId xmlns:p14="http://schemas.microsoft.com/office/powerpoint/2010/main" val="28460337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If the TA chooses to end the student’s test after Practice </a:t>
            </a:r>
            <a:r>
              <a:rPr lang="en-US" b="0" u="none" dirty="0">
                <a:latin typeface="+mn-lt"/>
              </a:rPr>
              <a:t>Section</a:t>
            </a:r>
            <a:r>
              <a:rPr lang="en-US" dirty="0">
                <a:latin typeface="+mn-lt"/>
              </a:rPr>
              <a:t> One, they should select “Yes” when prompted whether they wish to continue to the next part of the test. After clicking the </a:t>
            </a:r>
            <a:r>
              <a:rPr lang="en-US" b="1" dirty="0">
                <a:latin typeface="+mn-lt"/>
              </a:rPr>
              <a:t>Next </a:t>
            </a:r>
            <a:r>
              <a:rPr lang="en-US" dirty="0">
                <a:latin typeface="+mn-lt"/>
              </a:rPr>
              <a:t>button, a 'Congratulations, you reached the end of the test!' screen will appear. </a:t>
            </a:r>
          </a:p>
          <a:p>
            <a:endParaRPr lang="en-US" dirty="0">
              <a:latin typeface="+mn-lt"/>
            </a:endParaRPr>
          </a:p>
          <a:p>
            <a:r>
              <a:rPr lang="en-US" dirty="0">
                <a:latin typeface="+mn-lt"/>
              </a:rPr>
              <a:t>If the TA chooses to continue the student’s test, the student will be presented with the first question of Step Two.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29</a:t>
            </a:fld>
            <a:endParaRPr lang="en-US" dirty="0"/>
          </a:p>
        </p:txBody>
      </p:sp>
    </p:spTree>
    <p:extLst>
      <p:ext uri="{BB962C8B-B14F-4D97-AF65-F5344CB8AC3E}">
        <p14:creationId xmlns:p14="http://schemas.microsoft.com/office/powerpoint/2010/main" val="861463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1A4434F-3341-41C7-A6D9-425005B00EFD}" type="slidenum">
              <a:rPr lang="en-US" smtClean="0"/>
              <a:pPr/>
              <a:t>3</a:t>
            </a:fld>
            <a:endParaRPr lang="en-US" dirty="0"/>
          </a:p>
        </p:txBody>
      </p:sp>
      <p:sp>
        <p:nvSpPr>
          <p:cNvPr id="7" name="Notes Placeholder 6"/>
          <p:cNvSpPr>
            <a:spLocks noGrp="1"/>
          </p:cNvSpPr>
          <p:nvPr>
            <p:ph type="body" idx="1"/>
          </p:nvPr>
        </p:nvSpPr>
        <p:spPr/>
        <p:txBody>
          <a:bodyPr/>
          <a:lstStyle/>
          <a:p>
            <a:pPr lvl="0"/>
            <a:r>
              <a:rPr lang="en-US" dirty="0"/>
              <a:t>All students taking the Screener must be added to TIDE in advance of being administered the test. If your student is already listed with an SSID in TIDE, then they are ready to take the Screener. Otherwise, they must be added. If the student does not yet have a permanent SSID and needs to take the Screener immediately, then they must be added to TIDE manually using an automatically-assigned Temporary ID. </a:t>
            </a:r>
          </a:p>
          <a:p>
            <a:pPr lvl="0"/>
            <a:endParaRPr lang="en-US" dirty="0"/>
          </a:p>
          <a:p>
            <a:pPr lvl="0"/>
            <a:r>
              <a:rPr lang="en-US" dirty="0"/>
              <a:t>In Oregon, all roles have permissions to create Temp IDs. </a:t>
            </a:r>
          </a:p>
          <a:p>
            <a:pPr lvl="0"/>
            <a:endParaRPr lang="en-US" dirty="0"/>
          </a:p>
          <a:p>
            <a:r>
              <a:rPr lang="en-US" dirty="0"/>
              <a:t>Additionally, students </a:t>
            </a:r>
            <a:r>
              <a:rPr lang="en-US" altLang="en-US" dirty="0"/>
              <a:t>who require a domain exemption must have that domain exemption recorded in TIDE prior to testing. If no domain exemption appears in TIDE, then all domains will be scored for the student, even if no questions are answered. Contact your state administrator for clarification on how to determine and record domain exemptions in TIDE in your state.</a:t>
            </a:r>
          </a:p>
          <a:p>
            <a:endParaRPr lang="en-US" altLang="en-US" dirty="0"/>
          </a:p>
          <a:p>
            <a:pPr lvl="0"/>
            <a:r>
              <a:rPr lang="en-US" altLang="en-US" dirty="0"/>
              <a:t>Note: </a:t>
            </a:r>
            <a:r>
              <a:rPr lang="en-US" dirty="0"/>
              <a:t>Students with one or more domain exemptions programmed in TIDE will be automatically administered both Steps Two and Three of the online Screener.</a:t>
            </a:r>
          </a:p>
          <a:p>
            <a:pPr lvl="0"/>
            <a:endParaRPr lang="en-US" dirty="0"/>
          </a:p>
        </p:txBody>
      </p:sp>
      <p:sp>
        <p:nvSpPr>
          <p:cNvPr id="5" name="Slide Image Placeholder 4">
            <a:extLst>
              <a:ext uri="{FF2B5EF4-FFF2-40B4-BE49-F238E27FC236}">
                <a16:creationId xmlns:a16="http://schemas.microsoft.com/office/drawing/2014/main" id="{445BCC13-E259-9450-65E1-553CC8D0CC9C}"/>
              </a:ext>
            </a:extLst>
          </p:cNvPr>
          <p:cNvSpPr>
            <a:spLocks noGrp="1" noRot="1" noChangeAspect="1"/>
          </p:cNvSpPr>
          <p:nvPr>
            <p:ph type="sldImg"/>
          </p:nvPr>
        </p:nvSpPr>
        <p:spPr/>
      </p:sp>
    </p:spTree>
    <p:extLst>
      <p:ext uri="{BB962C8B-B14F-4D97-AF65-F5344CB8AC3E}">
        <p14:creationId xmlns:p14="http://schemas.microsoft.com/office/powerpoint/2010/main" val="39564394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j-lt"/>
                <a:ea typeface="ＭＳ Ｐゴシック" pitchFamily="-48" charset="-128"/>
                <a:cs typeface="ＭＳ Ｐゴシック"/>
              </a:rPr>
              <a:t>Step Two is administered under secure testing conditions, with only the student choosing responses to test questions. </a:t>
            </a: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30</a:t>
            </a:fld>
            <a:endParaRPr lang="en-US" dirty="0"/>
          </a:p>
        </p:txBody>
      </p:sp>
    </p:spTree>
    <p:extLst>
      <p:ext uri="{BB962C8B-B14F-4D97-AF65-F5344CB8AC3E}">
        <p14:creationId xmlns:p14="http://schemas.microsoft.com/office/powerpoint/2010/main" val="22711589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u="none" dirty="0">
                <a:latin typeface="+mj-lt"/>
              </a:rPr>
              <a:t>The first questions in Step 2 are four</a:t>
            </a:r>
            <a:r>
              <a:rPr lang="en-US" b="0" dirty="0">
                <a:latin typeface="+mj-lt"/>
              </a:rPr>
              <a:t> operational speaking items. This task is administered one-to-one, and the TA can take notes on the Notes Sheet and score “on the fly” while the student is recording.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a:latin typeface="+mj-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latin typeface="+mj-lt"/>
              </a:rPr>
              <a:t>After the four speaking items are administered, and the student has been given a chance to review their recordings, the student will be presented with a screen instructing them to give the computer to the test administrator. The TA will then provide the student with a small enrichment task and will have the student turn away from the screener. The TA will then score the four speaking items with the provided rubric, and then enter the student’s score on each item directly into the computer. The TA will score the speaking items using the scoring shell shown on this screen.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a:latin typeface="+mj-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latin typeface="+mj-lt"/>
              </a:rPr>
              <a:t>The four speaking items must be scored </a:t>
            </a:r>
            <a:r>
              <a:rPr lang="en-US" b="0" i="1" dirty="0">
                <a:latin typeface="+mj-lt"/>
              </a:rPr>
              <a:t>immediately</a:t>
            </a:r>
            <a:r>
              <a:rPr lang="en-US" b="0" dirty="0">
                <a:latin typeface="+mj-lt"/>
              </a:rPr>
              <a:t> by the TA. The computer will not move past the scoring screens until a score for each speaking item has been entered. A rubric and guidance documents will be available on your state’s testing portal for this section of the test.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31</a:t>
            </a:fld>
            <a:endParaRPr lang="en-US" dirty="0"/>
          </a:p>
        </p:txBody>
      </p:sp>
    </p:spTree>
    <p:extLst>
      <p:ext uri="{BB962C8B-B14F-4D97-AF65-F5344CB8AC3E}">
        <p14:creationId xmlns:p14="http://schemas.microsoft.com/office/powerpoint/2010/main" val="37219359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latin typeface="+mn-lt"/>
              </a:rPr>
              <a:t>Once the scores are entered and the TA clicks </a:t>
            </a:r>
            <a:r>
              <a:rPr lang="en-US" b="1" dirty="0">
                <a:latin typeface="+mn-lt"/>
              </a:rPr>
              <a:t>Next</a:t>
            </a:r>
            <a:r>
              <a:rPr lang="en-US" b="0" dirty="0">
                <a:latin typeface="+mn-lt"/>
              </a:rPr>
              <a:t>, there will be a screen instructing the TA to give the computer back to the student. Once this occurs, the responses and the scores for the four speaking items cannot be changed.</a:t>
            </a:r>
          </a:p>
          <a:p>
            <a:endParaRPr lang="en-US" b="0" dirty="0">
              <a:latin typeface="+mn-lt"/>
            </a:endParaRPr>
          </a:p>
          <a:p>
            <a:r>
              <a:rPr lang="en-US" b="0" u="none" strike="noStrike" dirty="0">
                <a:latin typeface="+mn-lt"/>
              </a:rPr>
              <a:t>Once the TA has given the computer back to the student, the student will be presented with a question. This section of Step Two </a:t>
            </a:r>
            <a:r>
              <a:rPr lang="en-US" b="0" dirty="0">
                <a:latin typeface="+mn-lt"/>
              </a:rPr>
              <a:t>consists of machine-scored operational items from the Reading, Writing, and Listening domains. This is also the point where the student may work on their own if the TA had previously determined that the student had sufficient technology skills to work independently. If yes, the TA may step away and allow the student to continue working. If not, the TA will stay seated adjacent to the student and assist with technology.</a:t>
            </a:r>
          </a:p>
          <a:p>
            <a:endParaRPr lang="en-US" b="0" dirty="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32</a:t>
            </a:fld>
            <a:endParaRPr lang="en-US" dirty="0"/>
          </a:p>
        </p:txBody>
      </p:sp>
    </p:spTree>
    <p:extLst>
      <p:ext uri="{BB962C8B-B14F-4D97-AF65-F5344CB8AC3E}">
        <p14:creationId xmlns:p14="http://schemas.microsoft.com/office/powerpoint/2010/main" val="17055512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Notes Placeholder 2"/>
          <p:cNvSpPr>
            <a:spLocks noGrp="1"/>
          </p:cNvSpPr>
          <p:nvPr>
            <p:ph type="body" idx="1"/>
          </p:nvPr>
        </p:nvSpPr>
        <p:spPr/>
        <p:txBody>
          <a:bodyPr/>
          <a:lstStyle/>
          <a:p>
            <a:r>
              <a:rPr lang="en-US" dirty="0"/>
              <a:t>At the end of Step Two, after the student has been given the opportunity to review their responses to the machine-scored items, the testing system will determine if the student goes on to Step Three. The test automatically ends at Step Two if the student will not be continuing. This is determined by the number of points the student obtained in Step Two. Students who are not continuing will see a “Congratulations, you’ve reached the end of the test!” screen, and the testing session will end.</a:t>
            </a:r>
          </a:p>
          <a:p>
            <a:endParaRPr lang="en-US" dirty="0"/>
          </a:p>
          <a:p>
            <a:r>
              <a:rPr lang="en-US" dirty="0"/>
              <a:t>For students whom the computer has determined will continue to Step Three, the computer will present a new test question after the student has reviewed their responses to the machine-scored items in Step Two. Once this happens, the student cannot go back to Step Two to modify any responses.</a:t>
            </a:r>
          </a:p>
        </p:txBody>
      </p:sp>
      <p:sp>
        <p:nvSpPr>
          <p:cNvPr id="8397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5255" indent="-290483">
              <a:defRPr>
                <a:solidFill>
                  <a:schemeClr val="tx1"/>
                </a:solidFill>
                <a:latin typeface="Calibri" pitchFamily="34" charset="0"/>
              </a:defRPr>
            </a:lvl2pPr>
            <a:lvl3pPr marL="1161932" indent="-232386">
              <a:defRPr>
                <a:solidFill>
                  <a:schemeClr val="tx1"/>
                </a:solidFill>
                <a:latin typeface="Calibri" pitchFamily="34" charset="0"/>
              </a:defRPr>
            </a:lvl3pPr>
            <a:lvl4pPr marL="1626703" indent="-232386">
              <a:defRPr>
                <a:solidFill>
                  <a:schemeClr val="tx1"/>
                </a:solidFill>
                <a:latin typeface="Calibri" pitchFamily="34" charset="0"/>
              </a:defRPr>
            </a:lvl4pPr>
            <a:lvl5pPr marL="2091475" indent="-232386">
              <a:defRPr>
                <a:solidFill>
                  <a:schemeClr val="tx1"/>
                </a:solidFill>
                <a:latin typeface="Calibri" pitchFamily="34" charset="0"/>
              </a:defRPr>
            </a:lvl5pPr>
            <a:lvl6pPr marL="2556249" indent="-232386" fontAlgn="base">
              <a:spcBef>
                <a:spcPct val="0"/>
              </a:spcBef>
              <a:spcAft>
                <a:spcPct val="0"/>
              </a:spcAft>
              <a:defRPr>
                <a:solidFill>
                  <a:schemeClr val="tx1"/>
                </a:solidFill>
                <a:latin typeface="Calibri" pitchFamily="34" charset="0"/>
              </a:defRPr>
            </a:lvl6pPr>
            <a:lvl7pPr marL="3021021" indent="-232386" fontAlgn="base">
              <a:spcBef>
                <a:spcPct val="0"/>
              </a:spcBef>
              <a:spcAft>
                <a:spcPct val="0"/>
              </a:spcAft>
              <a:defRPr>
                <a:solidFill>
                  <a:schemeClr val="tx1"/>
                </a:solidFill>
                <a:latin typeface="Calibri" pitchFamily="34" charset="0"/>
              </a:defRPr>
            </a:lvl7pPr>
            <a:lvl8pPr marL="3485793" indent="-232386" fontAlgn="base">
              <a:spcBef>
                <a:spcPct val="0"/>
              </a:spcBef>
              <a:spcAft>
                <a:spcPct val="0"/>
              </a:spcAft>
              <a:defRPr>
                <a:solidFill>
                  <a:schemeClr val="tx1"/>
                </a:solidFill>
                <a:latin typeface="Calibri" pitchFamily="34" charset="0"/>
              </a:defRPr>
            </a:lvl8pPr>
            <a:lvl9pPr marL="3950566" indent="-232386" fontAlgn="base">
              <a:spcBef>
                <a:spcPct val="0"/>
              </a:spcBef>
              <a:spcAft>
                <a:spcPct val="0"/>
              </a:spcAft>
              <a:defRPr>
                <a:solidFill>
                  <a:schemeClr val="tx1"/>
                </a:solidFill>
                <a:latin typeface="Calibri" pitchFamily="34" charset="0"/>
              </a:defRPr>
            </a:lvl9pPr>
          </a:lstStyle>
          <a:p>
            <a:fld id="{C8D3C3D7-5E83-42BC-92D4-BF2DA540ED67}" type="slidenum">
              <a:rPr lang="en-US" altLang="en-US" smtClean="0"/>
              <a:pPr/>
              <a:t>33</a:t>
            </a:fld>
            <a:endParaRPr lang="en-US" altLang="en-US" dirty="0"/>
          </a:p>
        </p:txBody>
      </p:sp>
      <p:sp>
        <p:nvSpPr>
          <p:cNvPr id="5" name="Slide Image Placeholder 4">
            <a:extLst>
              <a:ext uri="{FF2B5EF4-FFF2-40B4-BE49-F238E27FC236}">
                <a16:creationId xmlns:a16="http://schemas.microsoft.com/office/drawing/2014/main" id="{ED697F3B-10D1-F2F3-391C-6066388387A7}"/>
              </a:ext>
            </a:extLst>
          </p:cNvPr>
          <p:cNvSpPr>
            <a:spLocks noGrp="1" noRot="1" noChangeAspect="1"/>
          </p:cNvSpPr>
          <p:nvPr>
            <p:ph type="sldImg"/>
          </p:nvPr>
        </p:nvSpPr>
        <p:spPr/>
      </p:sp>
    </p:spTree>
    <p:extLst>
      <p:ext uri="{BB962C8B-B14F-4D97-AF65-F5344CB8AC3E}">
        <p14:creationId xmlns:p14="http://schemas.microsoft.com/office/powerpoint/2010/main" val="15958942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trike="noStrike" kern="1200" dirty="0">
                <a:solidFill>
                  <a:schemeClr val="tx1"/>
                </a:solidFill>
                <a:latin typeface="+mj-lt"/>
                <a:ea typeface="ＭＳ Ｐゴシック" pitchFamily="-48" charset="-128"/>
                <a:cs typeface="ＭＳ Ｐゴシック"/>
              </a:rPr>
              <a:t>Step Three </a:t>
            </a:r>
            <a:r>
              <a:rPr lang="en-US" sz="1200" b="0" kern="1200" dirty="0">
                <a:solidFill>
                  <a:schemeClr val="tx1"/>
                </a:solidFill>
                <a:latin typeface="+mj-lt"/>
                <a:ea typeface="ＭＳ Ｐゴシック" pitchFamily="-48" charset="-128"/>
                <a:cs typeface="ＭＳ Ｐゴシック"/>
              </a:rPr>
              <a:t>consists of operational items from all four domains. There are no further stopping points prior to the end of the test. </a:t>
            </a: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34</a:t>
            </a:fld>
            <a:endParaRPr lang="en-US" dirty="0"/>
          </a:p>
        </p:txBody>
      </p:sp>
    </p:spTree>
    <p:extLst>
      <p:ext uri="{BB962C8B-B14F-4D97-AF65-F5344CB8AC3E}">
        <p14:creationId xmlns:p14="http://schemas.microsoft.com/office/powerpoint/2010/main" val="28211895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Notes Placeholder 2"/>
          <p:cNvSpPr>
            <a:spLocks noGrp="1"/>
          </p:cNvSpPr>
          <p:nvPr>
            <p:ph type="body" idx="1"/>
          </p:nvPr>
        </p:nvSpPr>
        <p:spPr/>
        <p:txBody>
          <a:bodyPr/>
          <a:lstStyle/>
          <a:p>
            <a:pPr lvl="0"/>
            <a:r>
              <a:rPr lang="en-US" altLang="en-US" dirty="0"/>
              <a:t>At the end of Step Three, when students click the Next button, they will see the Review and Submit Test screen. Items marked for review will appear with a blue flag next to the item number. Students should review their answers one last time before submitting their test. </a:t>
            </a:r>
          </a:p>
          <a:p>
            <a:pPr lvl="0"/>
            <a:endParaRPr lang="en-US" altLang="en-US" dirty="0"/>
          </a:p>
          <a:p>
            <a:pPr lvl="0"/>
            <a:r>
              <a:rPr lang="en-US" dirty="0"/>
              <a:t>When students are ready to end the test, they should select the Submit Test button. A pop-up message will appear allowing them to select Yes if they are ready to finish the test and No if they are not. If students select No, they will return to the last item of the test and can revisit previous items. If students click Yes, they will be taken to the Test Completion page, as shown on the next slide. </a:t>
            </a:r>
          </a:p>
          <a:p>
            <a:pPr lvl="0"/>
            <a:endParaRPr lang="en-US" altLang="en-US" dirty="0"/>
          </a:p>
        </p:txBody>
      </p:sp>
      <p:sp>
        <p:nvSpPr>
          <p:cNvPr id="8397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5255" indent="-290483">
              <a:defRPr>
                <a:solidFill>
                  <a:schemeClr val="tx1"/>
                </a:solidFill>
                <a:latin typeface="Calibri" pitchFamily="34" charset="0"/>
              </a:defRPr>
            </a:lvl2pPr>
            <a:lvl3pPr marL="1161932" indent="-232386">
              <a:defRPr>
                <a:solidFill>
                  <a:schemeClr val="tx1"/>
                </a:solidFill>
                <a:latin typeface="Calibri" pitchFamily="34" charset="0"/>
              </a:defRPr>
            </a:lvl3pPr>
            <a:lvl4pPr marL="1626703" indent="-232386">
              <a:defRPr>
                <a:solidFill>
                  <a:schemeClr val="tx1"/>
                </a:solidFill>
                <a:latin typeface="Calibri" pitchFamily="34" charset="0"/>
              </a:defRPr>
            </a:lvl4pPr>
            <a:lvl5pPr marL="2091475" indent="-232386">
              <a:defRPr>
                <a:solidFill>
                  <a:schemeClr val="tx1"/>
                </a:solidFill>
                <a:latin typeface="Calibri" pitchFamily="34" charset="0"/>
              </a:defRPr>
            </a:lvl5pPr>
            <a:lvl6pPr marL="2556249" indent="-232386" fontAlgn="base">
              <a:spcBef>
                <a:spcPct val="0"/>
              </a:spcBef>
              <a:spcAft>
                <a:spcPct val="0"/>
              </a:spcAft>
              <a:defRPr>
                <a:solidFill>
                  <a:schemeClr val="tx1"/>
                </a:solidFill>
                <a:latin typeface="Calibri" pitchFamily="34" charset="0"/>
              </a:defRPr>
            </a:lvl6pPr>
            <a:lvl7pPr marL="3021021" indent="-232386" fontAlgn="base">
              <a:spcBef>
                <a:spcPct val="0"/>
              </a:spcBef>
              <a:spcAft>
                <a:spcPct val="0"/>
              </a:spcAft>
              <a:defRPr>
                <a:solidFill>
                  <a:schemeClr val="tx1"/>
                </a:solidFill>
                <a:latin typeface="Calibri" pitchFamily="34" charset="0"/>
              </a:defRPr>
            </a:lvl7pPr>
            <a:lvl8pPr marL="3485793" indent="-232386" fontAlgn="base">
              <a:spcBef>
                <a:spcPct val="0"/>
              </a:spcBef>
              <a:spcAft>
                <a:spcPct val="0"/>
              </a:spcAft>
              <a:defRPr>
                <a:solidFill>
                  <a:schemeClr val="tx1"/>
                </a:solidFill>
                <a:latin typeface="Calibri" pitchFamily="34" charset="0"/>
              </a:defRPr>
            </a:lvl8pPr>
            <a:lvl9pPr marL="3950566" indent="-232386" fontAlgn="base">
              <a:spcBef>
                <a:spcPct val="0"/>
              </a:spcBef>
              <a:spcAft>
                <a:spcPct val="0"/>
              </a:spcAft>
              <a:defRPr>
                <a:solidFill>
                  <a:schemeClr val="tx1"/>
                </a:solidFill>
                <a:latin typeface="Calibri" pitchFamily="34" charset="0"/>
              </a:defRPr>
            </a:lvl9pPr>
          </a:lstStyle>
          <a:p>
            <a:fld id="{C8D3C3D7-5E83-42BC-92D4-BF2DA540ED67}" type="slidenum">
              <a:rPr lang="en-US" altLang="en-US" smtClean="0"/>
              <a:pPr/>
              <a:t>35</a:t>
            </a:fld>
            <a:endParaRPr lang="en-US" altLang="en-US" dirty="0"/>
          </a:p>
        </p:txBody>
      </p:sp>
      <p:sp>
        <p:nvSpPr>
          <p:cNvPr id="5" name="Slide Image Placeholder 4">
            <a:extLst>
              <a:ext uri="{FF2B5EF4-FFF2-40B4-BE49-F238E27FC236}">
                <a16:creationId xmlns:a16="http://schemas.microsoft.com/office/drawing/2014/main" id="{07F54940-B73C-CB83-8008-ABFB51261A92}"/>
              </a:ext>
            </a:extLst>
          </p:cNvPr>
          <p:cNvSpPr>
            <a:spLocks noGrp="1" noRot="1" noChangeAspect="1"/>
          </p:cNvSpPr>
          <p:nvPr>
            <p:ph type="sldImg"/>
          </p:nvPr>
        </p:nvSpPr>
        <p:spPr/>
      </p:sp>
    </p:spTree>
    <p:extLst>
      <p:ext uri="{BB962C8B-B14F-4D97-AF65-F5344CB8AC3E}">
        <p14:creationId xmlns:p14="http://schemas.microsoft.com/office/powerpoint/2010/main" val="41212648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On the Test Completion page, students will see confirmation that their test was successfully submitted. The student will click Log Out to exit the system. </a:t>
            </a:r>
          </a:p>
          <a:p>
            <a:endParaRPr lang="en-US" dirty="0"/>
          </a:p>
        </p:txBody>
      </p:sp>
      <p:sp>
        <p:nvSpPr>
          <p:cNvPr id="8499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5255" indent="-290483">
              <a:defRPr>
                <a:solidFill>
                  <a:schemeClr val="tx1"/>
                </a:solidFill>
                <a:latin typeface="Calibri" pitchFamily="34" charset="0"/>
              </a:defRPr>
            </a:lvl2pPr>
            <a:lvl3pPr marL="1161932" indent="-232386">
              <a:defRPr>
                <a:solidFill>
                  <a:schemeClr val="tx1"/>
                </a:solidFill>
                <a:latin typeface="Calibri" pitchFamily="34" charset="0"/>
              </a:defRPr>
            </a:lvl3pPr>
            <a:lvl4pPr marL="1626703" indent="-232386">
              <a:defRPr>
                <a:solidFill>
                  <a:schemeClr val="tx1"/>
                </a:solidFill>
                <a:latin typeface="Calibri" pitchFamily="34" charset="0"/>
              </a:defRPr>
            </a:lvl4pPr>
            <a:lvl5pPr marL="2091475" indent="-232386">
              <a:defRPr>
                <a:solidFill>
                  <a:schemeClr val="tx1"/>
                </a:solidFill>
                <a:latin typeface="Calibri" pitchFamily="34" charset="0"/>
              </a:defRPr>
            </a:lvl5pPr>
            <a:lvl6pPr marL="2556249" indent="-232386" fontAlgn="base">
              <a:spcBef>
                <a:spcPct val="0"/>
              </a:spcBef>
              <a:spcAft>
                <a:spcPct val="0"/>
              </a:spcAft>
              <a:defRPr>
                <a:solidFill>
                  <a:schemeClr val="tx1"/>
                </a:solidFill>
                <a:latin typeface="Calibri" pitchFamily="34" charset="0"/>
              </a:defRPr>
            </a:lvl6pPr>
            <a:lvl7pPr marL="3021021" indent="-232386" fontAlgn="base">
              <a:spcBef>
                <a:spcPct val="0"/>
              </a:spcBef>
              <a:spcAft>
                <a:spcPct val="0"/>
              </a:spcAft>
              <a:defRPr>
                <a:solidFill>
                  <a:schemeClr val="tx1"/>
                </a:solidFill>
                <a:latin typeface="Calibri" pitchFamily="34" charset="0"/>
              </a:defRPr>
            </a:lvl7pPr>
            <a:lvl8pPr marL="3485793" indent="-232386" fontAlgn="base">
              <a:spcBef>
                <a:spcPct val="0"/>
              </a:spcBef>
              <a:spcAft>
                <a:spcPct val="0"/>
              </a:spcAft>
              <a:defRPr>
                <a:solidFill>
                  <a:schemeClr val="tx1"/>
                </a:solidFill>
                <a:latin typeface="Calibri" pitchFamily="34" charset="0"/>
              </a:defRPr>
            </a:lvl8pPr>
            <a:lvl9pPr marL="3950566" indent="-232386" fontAlgn="base">
              <a:spcBef>
                <a:spcPct val="0"/>
              </a:spcBef>
              <a:spcAft>
                <a:spcPct val="0"/>
              </a:spcAft>
              <a:defRPr>
                <a:solidFill>
                  <a:schemeClr val="tx1"/>
                </a:solidFill>
                <a:latin typeface="Calibri" pitchFamily="34" charset="0"/>
              </a:defRPr>
            </a:lvl9pPr>
          </a:lstStyle>
          <a:p>
            <a:fld id="{9A6D321D-E7FD-4331-BB67-819E9384E6DD}" type="slidenum">
              <a:rPr lang="en-US" altLang="en-US" smtClean="0"/>
              <a:pPr/>
              <a:t>36</a:t>
            </a:fld>
            <a:endParaRPr lang="en-US" altLang="en-US" dirty="0"/>
          </a:p>
        </p:txBody>
      </p:sp>
      <p:sp>
        <p:nvSpPr>
          <p:cNvPr id="6" name="Slide Image Placeholder 5">
            <a:extLst>
              <a:ext uri="{FF2B5EF4-FFF2-40B4-BE49-F238E27FC236}">
                <a16:creationId xmlns:a16="http://schemas.microsoft.com/office/drawing/2014/main" id="{B7E18B11-54A6-5358-BA38-DBCD9A1D7B2F}"/>
              </a:ext>
            </a:extLst>
          </p:cNvPr>
          <p:cNvSpPr>
            <a:spLocks noGrp="1" noRot="1" noChangeAspect="1"/>
          </p:cNvSpPr>
          <p:nvPr>
            <p:ph type="sldImg"/>
          </p:nvPr>
        </p:nvSpPr>
        <p:spPr/>
      </p:sp>
    </p:spTree>
    <p:extLst>
      <p:ext uri="{BB962C8B-B14F-4D97-AF65-F5344CB8AC3E}">
        <p14:creationId xmlns:p14="http://schemas.microsoft.com/office/powerpoint/2010/main" val="37533713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mn-lt"/>
              </a:rPr>
              <a:t>Now we will review how students navigate the student interface and use test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37</a:t>
            </a:fld>
            <a:endParaRPr lang="en-US" dirty="0"/>
          </a:p>
        </p:txBody>
      </p:sp>
    </p:spTree>
    <p:extLst>
      <p:ext uri="{BB962C8B-B14F-4D97-AF65-F5344CB8AC3E}">
        <p14:creationId xmlns:p14="http://schemas.microsoft.com/office/powerpoint/2010/main" val="1757682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The global menu appears at the top of the student interface. The left side of the menu contains navigation buttons that students use to advance through the test:</a:t>
            </a:r>
          </a:p>
          <a:p>
            <a:endParaRPr lang="en-US" altLang="en-US" dirty="0"/>
          </a:p>
          <a:p>
            <a:r>
              <a:rPr lang="en-US" altLang="en-US" dirty="0"/>
              <a:t>All students can navigate between pages using the Back and Next arrow buttons. Students can also navigate between items using the Items drop-down menu located above the navigation buttons.</a:t>
            </a:r>
          </a:p>
          <a:p>
            <a:r>
              <a:rPr lang="en-US" dirty="0"/>
              <a:t>The Save button ensures a response is committed to the system. However, the Save button is not required to save an item. Other actions, such as moving forward to the next question, will also save the response. </a:t>
            </a:r>
          </a:p>
          <a:p>
            <a:endParaRPr lang="en-US" altLang="en-US" dirty="0"/>
          </a:p>
          <a:p>
            <a:r>
              <a:rPr lang="en-US" altLang="en-US" dirty="0"/>
              <a:t>Test tools can be found on the right side of the menu:</a:t>
            </a:r>
          </a:p>
          <a:p>
            <a:endParaRPr lang="en-US" altLang="en-US" dirty="0"/>
          </a:p>
          <a:p>
            <a:r>
              <a:rPr lang="en-US" dirty="0"/>
              <a:t>The Masking tool, when it is available, allows students to “cover” an area of the item so that they can focus on certain item elements. </a:t>
            </a:r>
          </a:p>
          <a:p>
            <a:r>
              <a:rPr lang="en-US" dirty="0"/>
              <a:t>The Line Reader tool, when it is available, allows students to highlight an individual line of text in a passage or question. All content except for the line in focus is grayed out for greater emphasis.</a:t>
            </a:r>
          </a:p>
          <a:p>
            <a:r>
              <a:rPr lang="en-US" dirty="0"/>
              <a:t>Students use the Zoom Out and Zoom In buttons on the right side of the menu to decrease and increase the size of text and graphics on the page.</a:t>
            </a:r>
          </a:p>
          <a:p>
            <a:endParaRPr lang="en-US" dirty="0"/>
          </a:p>
          <a:p>
            <a:r>
              <a:rPr lang="en-US" altLang="en-US" dirty="0"/>
              <a:t>For more information on managing test settings and accessibility resources in TIDE, refer to the TIDE User Guide. For a detailed list of all available test tools and accommodations, including non-embedded accommodations, please consult the Oregon Accessibility Manual. </a:t>
            </a:r>
          </a:p>
          <a:p>
            <a:endParaRPr lang="en-US" altLang="en-US" dirty="0"/>
          </a:p>
          <a:p>
            <a:pPr lvl="0"/>
            <a:r>
              <a:rPr lang="en-US" dirty="0"/>
              <a:t>Finally, students can access the Help Guide page at any time by clicking the question mark in the upper-right corner of the toolbar. </a:t>
            </a:r>
            <a:r>
              <a:rPr lang="en-US" altLang="en-US" dirty="0"/>
              <a:t>Students can also use the Pause button to pause a test and log out of the student interface. </a:t>
            </a:r>
          </a:p>
          <a:p>
            <a:endParaRPr lang="en-US" dirty="0"/>
          </a:p>
        </p:txBody>
      </p:sp>
      <p:sp>
        <p:nvSpPr>
          <p:cNvPr id="4" name="Slide Number Placeholder 3"/>
          <p:cNvSpPr>
            <a:spLocks noGrp="1"/>
          </p:cNvSpPr>
          <p:nvPr>
            <p:ph type="sldNum" sz="quarter" idx="10"/>
          </p:nvPr>
        </p:nvSpPr>
        <p:spPr/>
        <p:txBody>
          <a:bodyPr/>
          <a:lstStyle/>
          <a:p>
            <a:fld id="{E8B097D6-EE9F-415D-9708-2BB67BC396CD}" type="slidenum">
              <a:rPr lang="en-US" smtClean="0"/>
              <a:pPr/>
              <a:t>38</a:t>
            </a:fld>
            <a:endParaRPr lang="en-US" dirty="0"/>
          </a:p>
        </p:txBody>
      </p:sp>
      <p:sp>
        <p:nvSpPr>
          <p:cNvPr id="6" name="Slide Image Placeholder 5">
            <a:extLst>
              <a:ext uri="{FF2B5EF4-FFF2-40B4-BE49-F238E27FC236}">
                <a16:creationId xmlns:a16="http://schemas.microsoft.com/office/drawing/2014/main" id="{27A32D10-D11E-5FE8-7D66-F06A2369D529}"/>
              </a:ext>
            </a:extLst>
          </p:cNvPr>
          <p:cNvSpPr>
            <a:spLocks noGrp="1" noRot="1" noChangeAspect="1"/>
          </p:cNvSpPr>
          <p:nvPr>
            <p:ph type="sldImg"/>
          </p:nvPr>
        </p:nvSpPr>
        <p:spPr/>
      </p:sp>
    </p:spTree>
    <p:extLst>
      <p:ext uri="{BB962C8B-B14F-4D97-AF65-F5344CB8AC3E}">
        <p14:creationId xmlns:p14="http://schemas.microsoft.com/office/powerpoint/2010/main" val="3943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Notes Placeholder 2"/>
          <p:cNvSpPr>
            <a:spLocks noGrp="1"/>
          </p:cNvSpPr>
          <p:nvPr>
            <p:ph type="body" idx="1"/>
          </p:nvPr>
        </p:nvSpPr>
        <p:spPr/>
        <p:txBody>
          <a:bodyPr/>
          <a:lstStyle/>
          <a:p>
            <a:pPr lvl="0"/>
            <a:r>
              <a:rPr lang="en-US" dirty="0"/>
              <a:t>Some test items and stimuli contain context menus. Students may use context menus to view item tutorials explaining how a particular item type works, mark items for review, and access additional test features.</a:t>
            </a:r>
          </a:p>
          <a:p>
            <a:pPr lvl="1"/>
            <a:endParaRPr lang="en-US" dirty="0"/>
          </a:p>
        </p:txBody>
      </p:sp>
      <p:sp>
        <p:nvSpPr>
          <p:cNvPr id="5530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8080" indent="-287724">
              <a:defRPr>
                <a:solidFill>
                  <a:schemeClr val="tx1"/>
                </a:solidFill>
                <a:latin typeface="Calibri" pitchFamily="34" charset="0"/>
              </a:defRPr>
            </a:lvl2pPr>
            <a:lvl3pPr marL="1150893" indent="-230178">
              <a:defRPr>
                <a:solidFill>
                  <a:schemeClr val="tx1"/>
                </a:solidFill>
                <a:latin typeface="Calibri" pitchFamily="34" charset="0"/>
              </a:defRPr>
            </a:lvl3pPr>
            <a:lvl4pPr marL="1611251" indent="-230178">
              <a:defRPr>
                <a:solidFill>
                  <a:schemeClr val="tx1"/>
                </a:solidFill>
                <a:latin typeface="Calibri" pitchFamily="34" charset="0"/>
              </a:defRPr>
            </a:lvl4pPr>
            <a:lvl5pPr marL="2071610" indent="-230178">
              <a:defRPr>
                <a:solidFill>
                  <a:schemeClr val="tx1"/>
                </a:solidFill>
                <a:latin typeface="Calibri" pitchFamily="34" charset="0"/>
              </a:defRPr>
            </a:lvl5pPr>
            <a:lvl6pPr marL="2531968" indent="-230178" fontAlgn="base">
              <a:spcBef>
                <a:spcPct val="0"/>
              </a:spcBef>
              <a:spcAft>
                <a:spcPct val="0"/>
              </a:spcAft>
              <a:defRPr>
                <a:solidFill>
                  <a:schemeClr val="tx1"/>
                </a:solidFill>
                <a:latin typeface="Calibri" pitchFamily="34" charset="0"/>
              </a:defRPr>
            </a:lvl6pPr>
            <a:lvl7pPr marL="2992325" indent="-230178" fontAlgn="base">
              <a:spcBef>
                <a:spcPct val="0"/>
              </a:spcBef>
              <a:spcAft>
                <a:spcPct val="0"/>
              </a:spcAft>
              <a:defRPr>
                <a:solidFill>
                  <a:schemeClr val="tx1"/>
                </a:solidFill>
                <a:latin typeface="Calibri" pitchFamily="34" charset="0"/>
              </a:defRPr>
            </a:lvl7pPr>
            <a:lvl8pPr marL="3452682" indent="-230178" fontAlgn="base">
              <a:spcBef>
                <a:spcPct val="0"/>
              </a:spcBef>
              <a:spcAft>
                <a:spcPct val="0"/>
              </a:spcAft>
              <a:defRPr>
                <a:solidFill>
                  <a:schemeClr val="tx1"/>
                </a:solidFill>
                <a:latin typeface="Calibri" pitchFamily="34" charset="0"/>
              </a:defRPr>
            </a:lvl8pPr>
            <a:lvl9pPr marL="3913039" indent="-230178" fontAlgn="base">
              <a:spcBef>
                <a:spcPct val="0"/>
              </a:spcBef>
              <a:spcAft>
                <a:spcPct val="0"/>
              </a:spcAft>
              <a:defRPr>
                <a:solidFill>
                  <a:schemeClr val="tx1"/>
                </a:solidFill>
                <a:latin typeface="Calibri" pitchFamily="34" charset="0"/>
              </a:defRPr>
            </a:lvl9pPr>
          </a:lstStyle>
          <a:p>
            <a:fld id="{A1E447D2-6642-44E6-A025-F2EF935550D7}" type="slidenum">
              <a:rPr lang="en-US" altLang="en-US" smtClean="0"/>
              <a:pPr/>
              <a:t>39</a:t>
            </a:fld>
            <a:endParaRPr lang="en-US" altLang="en-US" dirty="0"/>
          </a:p>
        </p:txBody>
      </p:sp>
      <p:sp>
        <p:nvSpPr>
          <p:cNvPr id="5" name="Slide Image Placeholder 4">
            <a:extLst>
              <a:ext uri="{FF2B5EF4-FFF2-40B4-BE49-F238E27FC236}">
                <a16:creationId xmlns:a16="http://schemas.microsoft.com/office/drawing/2014/main" id="{FAE2D66E-9B3D-66ED-F5DF-935DB5432E04}"/>
              </a:ext>
            </a:extLst>
          </p:cNvPr>
          <p:cNvSpPr>
            <a:spLocks noGrp="1" noRot="1" noChangeAspect="1"/>
          </p:cNvSpPr>
          <p:nvPr>
            <p:ph type="sldImg"/>
          </p:nvPr>
        </p:nvSpPr>
        <p:spPr/>
      </p:sp>
    </p:spTree>
    <p:extLst>
      <p:ext uri="{BB962C8B-B14F-4D97-AF65-F5344CB8AC3E}">
        <p14:creationId xmlns:p14="http://schemas.microsoft.com/office/powerpoint/2010/main" val="992283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ltLang="en-US" dirty="0"/>
              <a:t>The TA Interface is used to create and manage test sessions that students join to complete online tests. We will begin with instructions on how to log in to the interface, followed by a review of the features in the TA Interface. </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a:t>
            </a:fld>
            <a:endParaRPr lang="en-US" dirty="0"/>
          </a:p>
        </p:txBody>
      </p:sp>
      <p:sp>
        <p:nvSpPr>
          <p:cNvPr id="11" name="Slide Image Placeholder 10">
            <a:extLst>
              <a:ext uri="{FF2B5EF4-FFF2-40B4-BE49-F238E27FC236}">
                <a16:creationId xmlns:a16="http://schemas.microsoft.com/office/drawing/2014/main" id="{01A6A833-6284-830C-B1C6-C4281DD7E763}"/>
              </a:ext>
            </a:extLst>
          </p:cNvPr>
          <p:cNvSpPr>
            <a:spLocks noGrp="1" noRot="1" noChangeAspect="1"/>
          </p:cNvSpPr>
          <p:nvPr>
            <p:ph type="sldImg"/>
          </p:nvPr>
        </p:nvSpPr>
        <p:spPr/>
      </p:sp>
    </p:spTree>
    <p:extLst>
      <p:ext uri="{BB962C8B-B14F-4D97-AF65-F5344CB8AC3E}">
        <p14:creationId xmlns:p14="http://schemas.microsoft.com/office/powerpoint/2010/main" val="8630175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Notes Placeholder 2"/>
          <p:cNvSpPr>
            <a:spLocks noGrp="1"/>
          </p:cNvSpPr>
          <p:nvPr>
            <p:ph type="body" idx="1"/>
          </p:nvPr>
        </p:nvSpPr>
        <p:spPr/>
        <p:txBody>
          <a:bodyPr/>
          <a:lstStyle/>
          <a:p>
            <a:r>
              <a:rPr lang="en-US" altLang="en-US" dirty="0"/>
              <a:t>To get more information about a particular item type, students can select Tutorial from the context menu. A pop-up message will appear that shows how that type of item works (for example: whether they should select an answer, drag-and-drop answers, or type a response in an answer space). </a:t>
            </a:r>
          </a:p>
          <a:p>
            <a:endParaRPr lang="en-US" altLang="en-US" dirty="0"/>
          </a:p>
          <a:p>
            <a:endParaRPr lang="en-US" altLang="en-US" dirty="0"/>
          </a:p>
          <a:p>
            <a:endParaRPr lang="en-US" altLang="en-US" dirty="0"/>
          </a:p>
        </p:txBody>
      </p:sp>
      <p:sp>
        <p:nvSpPr>
          <p:cNvPr id="8090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5255" indent="-290483">
              <a:defRPr>
                <a:solidFill>
                  <a:schemeClr val="tx1"/>
                </a:solidFill>
                <a:latin typeface="Calibri" pitchFamily="34" charset="0"/>
              </a:defRPr>
            </a:lvl2pPr>
            <a:lvl3pPr marL="1161932" indent="-232386">
              <a:defRPr>
                <a:solidFill>
                  <a:schemeClr val="tx1"/>
                </a:solidFill>
                <a:latin typeface="Calibri" pitchFamily="34" charset="0"/>
              </a:defRPr>
            </a:lvl3pPr>
            <a:lvl4pPr marL="1626703" indent="-232386">
              <a:defRPr>
                <a:solidFill>
                  <a:schemeClr val="tx1"/>
                </a:solidFill>
                <a:latin typeface="Calibri" pitchFamily="34" charset="0"/>
              </a:defRPr>
            </a:lvl4pPr>
            <a:lvl5pPr marL="2091475" indent="-232386">
              <a:defRPr>
                <a:solidFill>
                  <a:schemeClr val="tx1"/>
                </a:solidFill>
                <a:latin typeface="Calibri" pitchFamily="34" charset="0"/>
              </a:defRPr>
            </a:lvl5pPr>
            <a:lvl6pPr marL="2556249" indent="-232386" fontAlgn="base">
              <a:spcBef>
                <a:spcPct val="0"/>
              </a:spcBef>
              <a:spcAft>
                <a:spcPct val="0"/>
              </a:spcAft>
              <a:defRPr>
                <a:solidFill>
                  <a:schemeClr val="tx1"/>
                </a:solidFill>
                <a:latin typeface="Calibri" pitchFamily="34" charset="0"/>
              </a:defRPr>
            </a:lvl6pPr>
            <a:lvl7pPr marL="3021021" indent="-232386" fontAlgn="base">
              <a:spcBef>
                <a:spcPct val="0"/>
              </a:spcBef>
              <a:spcAft>
                <a:spcPct val="0"/>
              </a:spcAft>
              <a:defRPr>
                <a:solidFill>
                  <a:schemeClr val="tx1"/>
                </a:solidFill>
                <a:latin typeface="Calibri" pitchFamily="34" charset="0"/>
              </a:defRPr>
            </a:lvl7pPr>
            <a:lvl8pPr marL="3485793" indent="-232386" fontAlgn="base">
              <a:spcBef>
                <a:spcPct val="0"/>
              </a:spcBef>
              <a:spcAft>
                <a:spcPct val="0"/>
              </a:spcAft>
              <a:defRPr>
                <a:solidFill>
                  <a:schemeClr val="tx1"/>
                </a:solidFill>
                <a:latin typeface="Calibri" pitchFamily="34" charset="0"/>
              </a:defRPr>
            </a:lvl8pPr>
            <a:lvl9pPr marL="3950566" indent="-232386" fontAlgn="base">
              <a:spcBef>
                <a:spcPct val="0"/>
              </a:spcBef>
              <a:spcAft>
                <a:spcPct val="0"/>
              </a:spcAft>
              <a:defRPr>
                <a:solidFill>
                  <a:schemeClr val="tx1"/>
                </a:solidFill>
                <a:latin typeface="Calibri" pitchFamily="34" charset="0"/>
              </a:defRPr>
            </a:lvl9pPr>
          </a:lstStyle>
          <a:p>
            <a:fld id="{7E353F13-78F8-4D9E-8AF8-219E0900E10F}" type="slidenum">
              <a:rPr lang="en-US" altLang="en-US" smtClean="0"/>
              <a:pPr/>
              <a:t>40</a:t>
            </a:fld>
            <a:endParaRPr lang="en-US" altLang="en-US" dirty="0"/>
          </a:p>
        </p:txBody>
      </p:sp>
      <p:sp>
        <p:nvSpPr>
          <p:cNvPr id="5" name="Slide Image Placeholder 4">
            <a:extLst>
              <a:ext uri="{FF2B5EF4-FFF2-40B4-BE49-F238E27FC236}">
                <a16:creationId xmlns:a16="http://schemas.microsoft.com/office/drawing/2014/main" id="{BF075458-DA7F-358F-031A-89F2AF5672FB}"/>
              </a:ext>
            </a:extLst>
          </p:cNvPr>
          <p:cNvSpPr>
            <a:spLocks noGrp="1" noRot="1" noChangeAspect="1"/>
          </p:cNvSpPr>
          <p:nvPr>
            <p:ph type="sldImg"/>
          </p:nvPr>
        </p:nvSpPr>
        <p:spPr/>
      </p:sp>
    </p:spTree>
    <p:extLst>
      <p:ext uri="{BB962C8B-B14F-4D97-AF65-F5344CB8AC3E}">
        <p14:creationId xmlns:p14="http://schemas.microsoft.com/office/powerpoint/2010/main" val="3188575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Next, we will discuss some types of items that students may see. </a:t>
            </a: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41</a:t>
            </a:fld>
            <a:endParaRPr lang="en-US" dirty="0"/>
          </a:p>
        </p:txBody>
      </p:sp>
    </p:spTree>
    <p:extLst>
      <p:ext uri="{BB962C8B-B14F-4D97-AF65-F5344CB8AC3E}">
        <p14:creationId xmlns:p14="http://schemas.microsoft.com/office/powerpoint/2010/main" val="3598209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Notes Placeholder 2"/>
          <p:cNvSpPr>
            <a:spLocks noGrp="1"/>
          </p:cNvSpPr>
          <p:nvPr>
            <p:ph type="body" idx="1"/>
          </p:nvPr>
        </p:nvSpPr>
        <p:spPr/>
        <p:txBody>
          <a:bodyPr/>
          <a:lstStyle/>
          <a:p>
            <a:r>
              <a:rPr lang="en-US" altLang="en-US" dirty="0"/>
              <a:t>Students will encounter several types of items during testing. </a:t>
            </a:r>
          </a:p>
          <a:p>
            <a:endParaRPr lang="en-US" altLang="en-US" dirty="0"/>
          </a:p>
          <a:p>
            <a:r>
              <a:rPr lang="en-US" altLang="en-US" dirty="0"/>
              <a:t>To answer selected-response items, students must click the desired answer option so that the letter A, B, C, or D becomes shaded. </a:t>
            </a:r>
          </a:p>
          <a:p>
            <a:endParaRPr lang="en-US" altLang="en-US" dirty="0"/>
          </a:p>
          <a:p>
            <a:r>
              <a:rPr lang="en-US" altLang="en-US" dirty="0"/>
              <a:t>For interactive items, students need to follow the instructions given to know how to indicate their answer. For example, students may be told to click an object to identify the appropriate answer, drag pictures or words in a table, or click on a keypad. If they wish, students may click the Save button while working on interactive items to save their work. Regardless of whether they click Save or not, their answers will save automatically when they navigate to the next part of the test. </a:t>
            </a:r>
          </a:p>
          <a:p>
            <a:endParaRPr lang="en-US" altLang="en-US" dirty="0"/>
          </a:p>
          <a:p>
            <a:r>
              <a:rPr lang="en-US" altLang="en-US" dirty="0"/>
              <a:t>Students will click Next to move to the next item.</a:t>
            </a:r>
          </a:p>
          <a:p>
            <a:endParaRPr lang="en-US" altLang="en-US" dirty="0"/>
          </a:p>
          <a:p>
            <a:r>
              <a:rPr lang="en-US" altLang="en-US" dirty="0"/>
              <a:t>Be sure that the student is familiar with vertical and horizontal scrolling, as some response options may extend off the screen, and some stories extend below the screen. </a:t>
            </a:r>
          </a:p>
        </p:txBody>
      </p:sp>
      <p:sp>
        <p:nvSpPr>
          <p:cNvPr id="7987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5255" indent="-290483">
              <a:defRPr>
                <a:solidFill>
                  <a:schemeClr val="tx1"/>
                </a:solidFill>
                <a:latin typeface="Calibri" pitchFamily="34" charset="0"/>
              </a:defRPr>
            </a:lvl2pPr>
            <a:lvl3pPr marL="1161932" indent="-232386">
              <a:defRPr>
                <a:solidFill>
                  <a:schemeClr val="tx1"/>
                </a:solidFill>
                <a:latin typeface="Calibri" pitchFamily="34" charset="0"/>
              </a:defRPr>
            </a:lvl3pPr>
            <a:lvl4pPr marL="1626703" indent="-232386">
              <a:defRPr>
                <a:solidFill>
                  <a:schemeClr val="tx1"/>
                </a:solidFill>
                <a:latin typeface="Calibri" pitchFamily="34" charset="0"/>
              </a:defRPr>
            </a:lvl4pPr>
            <a:lvl5pPr marL="2091475" indent="-232386">
              <a:defRPr>
                <a:solidFill>
                  <a:schemeClr val="tx1"/>
                </a:solidFill>
                <a:latin typeface="Calibri" pitchFamily="34" charset="0"/>
              </a:defRPr>
            </a:lvl5pPr>
            <a:lvl6pPr marL="2556249" indent="-232386" fontAlgn="base">
              <a:spcBef>
                <a:spcPct val="0"/>
              </a:spcBef>
              <a:spcAft>
                <a:spcPct val="0"/>
              </a:spcAft>
              <a:defRPr>
                <a:solidFill>
                  <a:schemeClr val="tx1"/>
                </a:solidFill>
                <a:latin typeface="Calibri" pitchFamily="34" charset="0"/>
              </a:defRPr>
            </a:lvl6pPr>
            <a:lvl7pPr marL="3021021" indent="-232386" fontAlgn="base">
              <a:spcBef>
                <a:spcPct val="0"/>
              </a:spcBef>
              <a:spcAft>
                <a:spcPct val="0"/>
              </a:spcAft>
              <a:defRPr>
                <a:solidFill>
                  <a:schemeClr val="tx1"/>
                </a:solidFill>
                <a:latin typeface="Calibri" pitchFamily="34" charset="0"/>
              </a:defRPr>
            </a:lvl7pPr>
            <a:lvl8pPr marL="3485793" indent="-232386" fontAlgn="base">
              <a:spcBef>
                <a:spcPct val="0"/>
              </a:spcBef>
              <a:spcAft>
                <a:spcPct val="0"/>
              </a:spcAft>
              <a:defRPr>
                <a:solidFill>
                  <a:schemeClr val="tx1"/>
                </a:solidFill>
                <a:latin typeface="Calibri" pitchFamily="34" charset="0"/>
              </a:defRPr>
            </a:lvl8pPr>
            <a:lvl9pPr marL="3950566" indent="-232386" fontAlgn="base">
              <a:spcBef>
                <a:spcPct val="0"/>
              </a:spcBef>
              <a:spcAft>
                <a:spcPct val="0"/>
              </a:spcAft>
              <a:defRPr>
                <a:solidFill>
                  <a:schemeClr val="tx1"/>
                </a:solidFill>
                <a:latin typeface="Calibri" pitchFamily="34" charset="0"/>
              </a:defRPr>
            </a:lvl9pPr>
          </a:lstStyle>
          <a:p>
            <a:fld id="{54868587-EDB0-48EB-8E0C-4F232E460F08}" type="slidenum">
              <a:rPr lang="en-US" altLang="en-US" smtClean="0"/>
              <a:pPr/>
              <a:t>42</a:t>
            </a:fld>
            <a:endParaRPr lang="en-US" altLang="en-US" dirty="0"/>
          </a:p>
        </p:txBody>
      </p:sp>
      <p:sp>
        <p:nvSpPr>
          <p:cNvPr id="5" name="Slide Image Placeholder 4">
            <a:extLst>
              <a:ext uri="{FF2B5EF4-FFF2-40B4-BE49-F238E27FC236}">
                <a16:creationId xmlns:a16="http://schemas.microsoft.com/office/drawing/2014/main" id="{0D3D1068-A5D8-0619-6875-96E157C1B054}"/>
              </a:ext>
            </a:extLst>
          </p:cNvPr>
          <p:cNvSpPr>
            <a:spLocks noGrp="1" noRot="1" noChangeAspect="1"/>
          </p:cNvSpPr>
          <p:nvPr>
            <p:ph type="sldImg"/>
          </p:nvPr>
        </p:nvSpPr>
        <p:spPr/>
      </p:sp>
    </p:spTree>
    <p:extLst>
      <p:ext uri="{BB962C8B-B14F-4D97-AF65-F5344CB8AC3E}">
        <p14:creationId xmlns:p14="http://schemas.microsoft.com/office/powerpoint/2010/main" val="2824214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 flag an item for later review, students select Mark for Review in the context menu.</a:t>
            </a:r>
          </a:p>
          <a:p>
            <a:endParaRPr lang="en-US" dirty="0"/>
          </a:p>
          <a:p>
            <a:pPr lvl="0"/>
            <a:r>
              <a:rPr lang="en-US" dirty="0"/>
              <a:t>After marking an item for review, the item number will appear with a corner folded down. The item will also be flagged in the Items drop-down menu. </a:t>
            </a:r>
          </a:p>
        </p:txBody>
      </p:sp>
      <p:sp>
        <p:nvSpPr>
          <p:cNvPr id="4" name="Slide Number Placeholder 3"/>
          <p:cNvSpPr>
            <a:spLocks noGrp="1"/>
          </p:cNvSpPr>
          <p:nvPr>
            <p:ph type="sldNum" sz="quarter" idx="10"/>
          </p:nvPr>
        </p:nvSpPr>
        <p:spPr/>
        <p:txBody>
          <a:bodyPr/>
          <a:lstStyle/>
          <a:p>
            <a:fld id="{E8B097D6-EE9F-415D-9708-2BB67BC396CD}" type="slidenum">
              <a:rPr lang="en-US" smtClean="0"/>
              <a:pPr/>
              <a:t>43</a:t>
            </a:fld>
            <a:endParaRPr lang="en-US" dirty="0"/>
          </a:p>
        </p:txBody>
      </p:sp>
      <p:sp>
        <p:nvSpPr>
          <p:cNvPr id="6" name="Slide Image Placeholder 5">
            <a:extLst>
              <a:ext uri="{FF2B5EF4-FFF2-40B4-BE49-F238E27FC236}">
                <a16:creationId xmlns:a16="http://schemas.microsoft.com/office/drawing/2014/main" id="{387D42BB-A5BD-C0EC-CDDD-58FF044D3C2F}"/>
              </a:ext>
            </a:extLst>
          </p:cNvPr>
          <p:cNvSpPr>
            <a:spLocks noGrp="1" noRot="1" noChangeAspect="1"/>
          </p:cNvSpPr>
          <p:nvPr>
            <p:ph type="sldImg"/>
          </p:nvPr>
        </p:nvSpPr>
        <p:spPr/>
      </p:sp>
    </p:spTree>
    <p:extLst>
      <p:ext uri="{BB962C8B-B14F-4D97-AF65-F5344CB8AC3E}">
        <p14:creationId xmlns:p14="http://schemas.microsoft.com/office/powerpoint/2010/main" val="32883759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Notes Placeholder 2"/>
          <p:cNvSpPr>
            <a:spLocks noGrp="1"/>
          </p:cNvSpPr>
          <p:nvPr>
            <p:ph type="body" idx="1"/>
          </p:nvPr>
        </p:nvSpPr>
        <p:spPr/>
        <p:txBody>
          <a:bodyPr/>
          <a:lstStyle/>
          <a:p>
            <a:r>
              <a:rPr lang="en-US" dirty="0"/>
              <a:t>Many test items contain one or more audio clips. The audio will automatically play once the page with the item or stimulus loads. Students can pause the audio or replay the audio clip by clicking the corresponding button.</a:t>
            </a:r>
          </a:p>
          <a:p>
            <a:endParaRPr lang="en-US" dirty="0"/>
          </a:p>
          <a:p>
            <a:r>
              <a:rPr lang="en-US" dirty="0"/>
              <a:t>Note that only one audio clip can play at a time. In order to play a different clip, students must pause the clip that is currently playing.</a:t>
            </a:r>
          </a:p>
          <a:p>
            <a:endParaRPr lang="en-US" dirty="0"/>
          </a:p>
          <a:p>
            <a:endParaRPr lang="en-US" dirty="0"/>
          </a:p>
          <a:p>
            <a:endParaRPr lang="en-US" altLang="en-US" dirty="0"/>
          </a:p>
        </p:txBody>
      </p:sp>
      <p:sp>
        <p:nvSpPr>
          <p:cNvPr id="7987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4086" indent="-290033">
              <a:defRPr>
                <a:solidFill>
                  <a:schemeClr val="tx1"/>
                </a:solidFill>
                <a:latin typeface="Calibri" pitchFamily="34" charset="0"/>
              </a:defRPr>
            </a:lvl2pPr>
            <a:lvl3pPr marL="1160132" indent="-232026">
              <a:defRPr>
                <a:solidFill>
                  <a:schemeClr val="tx1"/>
                </a:solidFill>
                <a:latin typeface="Calibri" pitchFamily="34" charset="0"/>
              </a:defRPr>
            </a:lvl3pPr>
            <a:lvl4pPr marL="1624185" indent="-232026">
              <a:defRPr>
                <a:solidFill>
                  <a:schemeClr val="tx1"/>
                </a:solidFill>
                <a:latin typeface="Calibri" pitchFamily="34" charset="0"/>
              </a:defRPr>
            </a:lvl4pPr>
            <a:lvl5pPr marL="2088237" indent="-232026">
              <a:defRPr>
                <a:solidFill>
                  <a:schemeClr val="tx1"/>
                </a:solidFill>
                <a:latin typeface="Calibri" pitchFamily="34" charset="0"/>
              </a:defRPr>
            </a:lvl5pPr>
            <a:lvl6pPr marL="2552291" indent="-232026" fontAlgn="base">
              <a:spcBef>
                <a:spcPct val="0"/>
              </a:spcBef>
              <a:spcAft>
                <a:spcPct val="0"/>
              </a:spcAft>
              <a:defRPr>
                <a:solidFill>
                  <a:schemeClr val="tx1"/>
                </a:solidFill>
                <a:latin typeface="Calibri" pitchFamily="34" charset="0"/>
              </a:defRPr>
            </a:lvl6pPr>
            <a:lvl7pPr marL="3016342" indent="-232026" fontAlgn="base">
              <a:spcBef>
                <a:spcPct val="0"/>
              </a:spcBef>
              <a:spcAft>
                <a:spcPct val="0"/>
              </a:spcAft>
              <a:defRPr>
                <a:solidFill>
                  <a:schemeClr val="tx1"/>
                </a:solidFill>
                <a:latin typeface="Calibri" pitchFamily="34" charset="0"/>
              </a:defRPr>
            </a:lvl7pPr>
            <a:lvl8pPr marL="3480397" indent="-232026" fontAlgn="base">
              <a:spcBef>
                <a:spcPct val="0"/>
              </a:spcBef>
              <a:spcAft>
                <a:spcPct val="0"/>
              </a:spcAft>
              <a:defRPr>
                <a:solidFill>
                  <a:schemeClr val="tx1"/>
                </a:solidFill>
                <a:latin typeface="Calibri" pitchFamily="34" charset="0"/>
              </a:defRPr>
            </a:lvl8pPr>
            <a:lvl9pPr marL="3944449" indent="-232026" fontAlgn="base">
              <a:spcBef>
                <a:spcPct val="0"/>
              </a:spcBef>
              <a:spcAft>
                <a:spcPct val="0"/>
              </a:spcAft>
              <a:defRPr>
                <a:solidFill>
                  <a:schemeClr val="tx1"/>
                </a:solidFill>
                <a:latin typeface="Calibri" pitchFamily="34" charset="0"/>
              </a:defRPr>
            </a:lvl9pPr>
          </a:lstStyle>
          <a:p>
            <a:fld id="{54868587-EDB0-48EB-8E0C-4F232E460F08}" type="slidenum">
              <a:rPr lang="en-US" altLang="en-US" smtClean="0"/>
              <a:pPr/>
              <a:t>44</a:t>
            </a:fld>
            <a:endParaRPr lang="en-US" altLang="en-US" dirty="0"/>
          </a:p>
        </p:txBody>
      </p:sp>
      <p:sp>
        <p:nvSpPr>
          <p:cNvPr id="5" name="Slide Image Placeholder 4">
            <a:extLst>
              <a:ext uri="{FF2B5EF4-FFF2-40B4-BE49-F238E27FC236}">
                <a16:creationId xmlns:a16="http://schemas.microsoft.com/office/drawing/2014/main" id="{C3E8BA40-F5C4-3CF0-5162-EC10E6C52D5E}"/>
              </a:ext>
            </a:extLst>
          </p:cNvPr>
          <p:cNvSpPr>
            <a:spLocks noGrp="1" noRot="1" noChangeAspect="1"/>
          </p:cNvSpPr>
          <p:nvPr>
            <p:ph type="sldImg"/>
          </p:nvPr>
        </p:nvSpPr>
        <p:spPr/>
      </p:sp>
    </p:spTree>
    <p:extLst>
      <p:ext uri="{BB962C8B-B14F-4D97-AF65-F5344CB8AC3E}">
        <p14:creationId xmlns:p14="http://schemas.microsoft.com/office/powerpoint/2010/main" val="39823625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process for recording a speaking response mirrors the steps the student takes during the microphone check process.</a:t>
            </a:r>
          </a:p>
          <a:p>
            <a:endParaRPr lang="en-US" dirty="0"/>
          </a:p>
          <a:p>
            <a:r>
              <a:rPr lang="en-US" dirty="0"/>
              <a:t>Press the microphone to start recording.</a:t>
            </a:r>
          </a:p>
          <a:p>
            <a:r>
              <a:rPr lang="en-US" dirty="0"/>
              <a:t>Click the stop button when finished speaking.</a:t>
            </a:r>
          </a:p>
          <a:p>
            <a:r>
              <a:rPr lang="en-US" dirty="0"/>
              <a:t>Click the green play button to listen to the response.</a:t>
            </a:r>
          </a:p>
          <a:p>
            <a:endParaRPr lang="en-US" dirty="0"/>
          </a:p>
          <a:p>
            <a:r>
              <a:rPr lang="en-US" dirty="0"/>
              <a:t>If needed, click the microphone again to re-record the speaking response. If students rerecord, their previous recording will be deleted. It is not possible to add to a recording after the student stops recording. If the student wants to add additional information the student must start over and record the entire response from the beginning. </a:t>
            </a:r>
          </a:p>
          <a:p>
            <a:endParaRPr lang="en-US" dirty="0"/>
          </a:p>
        </p:txBody>
      </p:sp>
      <p:sp>
        <p:nvSpPr>
          <p:cNvPr id="4" name="Slide Number Placeholder 3"/>
          <p:cNvSpPr>
            <a:spLocks noGrp="1"/>
          </p:cNvSpPr>
          <p:nvPr>
            <p:ph type="sldNum" sz="quarter" idx="10"/>
          </p:nvPr>
        </p:nvSpPr>
        <p:spPr/>
        <p:txBody>
          <a:bodyPr/>
          <a:lstStyle/>
          <a:p>
            <a:fld id="{E8B097D6-EE9F-415D-9708-2BB67BC396CD}" type="slidenum">
              <a:rPr lang="en-US" smtClean="0"/>
              <a:pPr/>
              <a:t>45</a:t>
            </a:fld>
            <a:endParaRPr lang="en-US" dirty="0"/>
          </a:p>
        </p:txBody>
      </p:sp>
      <p:sp>
        <p:nvSpPr>
          <p:cNvPr id="6" name="Slide Image Placeholder 5">
            <a:extLst>
              <a:ext uri="{FF2B5EF4-FFF2-40B4-BE49-F238E27FC236}">
                <a16:creationId xmlns:a16="http://schemas.microsoft.com/office/drawing/2014/main" id="{7561B46C-3A25-BE5A-8577-5674110E92C0}"/>
              </a:ext>
            </a:extLst>
          </p:cNvPr>
          <p:cNvSpPr>
            <a:spLocks noGrp="1" noRot="1" noChangeAspect="1"/>
          </p:cNvSpPr>
          <p:nvPr>
            <p:ph type="sldImg"/>
          </p:nvPr>
        </p:nvSpPr>
        <p:spPr/>
      </p:sp>
    </p:spTree>
    <p:extLst>
      <p:ext uri="{BB962C8B-B14F-4D97-AF65-F5344CB8AC3E}">
        <p14:creationId xmlns:p14="http://schemas.microsoft.com/office/powerpoint/2010/main" val="37499884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Once students log in and are approved for testing, you can monitor their status from the table(s) displayed on the TA Interface. </a:t>
            </a: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46</a:t>
            </a:fld>
            <a:endParaRPr lang="en-US" dirty="0"/>
          </a:p>
        </p:txBody>
      </p:sp>
    </p:spTree>
    <p:extLst>
      <p:ext uri="{BB962C8B-B14F-4D97-AF65-F5344CB8AC3E}">
        <p14:creationId xmlns:p14="http://schemas.microsoft.com/office/powerpoint/2010/main" val="7690546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Notes Placeholder 2"/>
          <p:cNvSpPr>
            <a:spLocks noGrp="1"/>
          </p:cNvSpPr>
          <p:nvPr>
            <p:ph type="body" idx="1"/>
          </p:nvPr>
        </p:nvSpPr>
        <p:spPr/>
        <p:txBody>
          <a:bodyPr/>
          <a:lstStyle/>
          <a:p>
            <a:r>
              <a:rPr lang="en-US" altLang="en-US" dirty="0"/>
              <a:t>Once students log in and are approved for testing, you can monitor their status from the table(s) displayed on the TA Interface. The table shows Student Information</a:t>
            </a:r>
            <a:r>
              <a:rPr lang="en-US" altLang="ja-JP" dirty="0"/>
              <a:t>, Test, Opportunity Number, Progress, Test Settings, and Actions options.</a:t>
            </a:r>
          </a:p>
          <a:p>
            <a:endParaRPr lang="en-US" altLang="ja-JP" dirty="0"/>
          </a:p>
          <a:p>
            <a:pPr lvl="0"/>
            <a:r>
              <a:rPr lang="en-US" altLang="en-US" dirty="0"/>
              <a:t>The Progress column displays the student’</a:t>
            </a:r>
            <a:r>
              <a:rPr lang="en-US" altLang="ja-JP" dirty="0"/>
              <a:t>s progress through the items in the test. It may display a progress bar to indicate the student’s progress through the test or display the total number of items completed thus far and the total number of items in the test.</a:t>
            </a:r>
          </a:p>
          <a:p>
            <a:pPr lvl="0"/>
            <a:endParaRPr lang="en-US" altLang="ja-JP" dirty="0"/>
          </a:p>
          <a:p>
            <a:r>
              <a:rPr lang="en-US" altLang="ja-JP" dirty="0"/>
              <a:t>The Test Settings column displays either Standard or Custom. This column displays Custom when a student’s test settings are different from the default settings for that test. Select the Eye button to view a student’s test settings. </a:t>
            </a:r>
          </a:p>
          <a:p>
            <a:endParaRPr lang="en-US" altLang="en-US" dirty="0"/>
          </a:p>
          <a:p>
            <a:pPr lvl="0"/>
            <a:r>
              <a:rPr lang="en-US" altLang="ja-JP" dirty="0"/>
              <a:t>The Actions column allows you to pause a student’s test or pin a student’s information to the top of the test session table. </a:t>
            </a:r>
            <a:endParaRPr lang="en-US" altLang="en-US" dirty="0"/>
          </a:p>
        </p:txBody>
      </p:sp>
      <p:sp>
        <p:nvSpPr>
          <p:cNvPr id="5427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8148" indent="-287749">
              <a:defRPr>
                <a:solidFill>
                  <a:schemeClr val="tx1"/>
                </a:solidFill>
                <a:latin typeface="Calibri" pitchFamily="34" charset="0"/>
              </a:defRPr>
            </a:lvl2pPr>
            <a:lvl3pPr marL="1150996" indent="-230199">
              <a:defRPr>
                <a:solidFill>
                  <a:schemeClr val="tx1"/>
                </a:solidFill>
                <a:latin typeface="Calibri" pitchFamily="34" charset="0"/>
              </a:defRPr>
            </a:lvl3pPr>
            <a:lvl4pPr marL="1611395" indent="-230199">
              <a:defRPr>
                <a:solidFill>
                  <a:schemeClr val="tx1"/>
                </a:solidFill>
                <a:latin typeface="Calibri" pitchFamily="34" charset="0"/>
              </a:defRPr>
            </a:lvl4pPr>
            <a:lvl5pPr marL="2071794" indent="-230199">
              <a:defRPr>
                <a:solidFill>
                  <a:schemeClr val="tx1"/>
                </a:solidFill>
                <a:latin typeface="Calibri" pitchFamily="34" charset="0"/>
              </a:defRPr>
            </a:lvl5pPr>
            <a:lvl6pPr marL="2532193" indent="-230199" fontAlgn="base">
              <a:spcBef>
                <a:spcPct val="0"/>
              </a:spcBef>
              <a:spcAft>
                <a:spcPct val="0"/>
              </a:spcAft>
              <a:defRPr>
                <a:solidFill>
                  <a:schemeClr val="tx1"/>
                </a:solidFill>
                <a:latin typeface="Calibri" pitchFamily="34" charset="0"/>
              </a:defRPr>
            </a:lvl6pPr>
            <a:lvl7pPr marL="2992591" indent="-230199" fontAlgn="base">
              <a:spcBef>
                <a:spcPct val="0"/>
              </a:spcBef>
              <a:spcAft>
                <a:spcPct val="0"/>
              </a:spcAft>
              <a:defRPr>
                <a:solidFill>
                  <a:schemeClr val="tx1"/>
                </a:solidFill>
                <a:latin typeface="Calibri" pitchFamily="34" charset="0"/>
              </a:defRPr>
            </a:lvl7pPr>
            <a:lvl8pPr marL="3452990" indent="-230199" fontAlgn="base">
              <a:spcBef>
                <a:spcPct val="0"/>
              </a:spcBef>
              <a:spcAft>
                <a:spcPct val="0"/>
              </a:spcAft>
              <a:defRPr>
                <a:solidFill>
                  <a:schemeClr val="tx1"/>
                </a:solidFill>
                <a:latin typeface="Calibri" pitchFamily="34" charset="0"/>
              </a:defRPr>
            </a:lvl8pPr>
            <a:lvl9pPr marL="3913388" indent="-230199" fontAlgn="base">
              <a:spcBef>
                <a:spcPct val="0"/>
              </a:spcBef>
              <a:spcAft>
                <a:spcPct val="0"/>
              </a:spcAft>
              <a:defRPr>
                <a:solidFill>
                  <a:schemeClr val="tx1"/>
                </a:solidFill>
                <a:latin typeface="Calibri" pitchFamily="34" charset="0"/>
              </a:defRPr>
            </a:lvl9pPr>
          </a:lstStyle>
          <a:p>
            <a:fld id="{C7E8C367-99A8-465F-93FB-7F5E61F59531}" type="slidenum">
              <a:rPr lang="en-US" altLang="en-US" smtClean="0"/>
              <a:pPr/>
              <a:t>47</a:t>
            </a:fld>
            <a:endParaRPr lang="en-US" altLang="en-US" dirty="0"/>
          </a:p>
        </p:txBody>
      </p:sp>
      <p:sp>
        <p:nvSpPr>
          <p:cNvPr id="5" name="Slide Image Placeholder 4">
            <a:extLst>
              <a:ext uri="{FF2B5EF4-FFF2-40B4-BE49-F238E27FC236}">
                <a16:creationId xmlns:a16="http://schemas.microsoft.com/office/drawing/2014/main" id="{0CE348AD-38CC-5B6E-B613-33D3B97593CD}"/>
              </a:ext>
            </a:extLst>
          </p:cNvPr>
          <p:cNvSpPr>
            <a:spLocks noGrp="1" noRot="1" noChangeAspect="1"/>
          </p:cNvSpPr>
          <p:nvPr>
            <p:ph type="sldImg"/>
          </p:nvPr>
        </p:nvSpPr>
        <p:spPr/>
      </p:sp>
    </p:spTree>
    <p:extLst>
      <p:ext uri="{BB962C8B-B14F-4D97-AF65-F5344CB8AC3E}">
        <p14:creationId xmlns:p14="http://schemas.microsoft.com/office/powerpoint/2010/main" val="6170953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Notes Placeholder 2"/>
          <p:cNvSpPr>
            <a:spLocks noGrp="1"/>
          </p:cNvSpPr>
          <p:nvPr>
            <p:ph type="body" idx="1"/>
          </p:nvPr>
        </p:nvSpPr>
        <p:spPr/>
        <p:txBody>
          <a:bodyPr/>
          <a:lstStyle/>
          <a:p>
            <a:pPr lvl="0"/>
            <a:r>
              <a:rPr lang="en-US" altLang="en-US" dirty="0"/>
              <a:t>If you want to closely follow a student, you can use the pin student function. Select the push pin icon in the Actions column of the student you want to monitor. The student’s row will appear in a separate table and move to the top of the test session tab.</a:t>
            </a:r>
          </a:p>
          <a:p>
            <a:pPr lvl="0"/>
            <a:endParaRPr lang="en-US" altLang="en-US" dirty="0"/>
          </a:p>
          <a:p>
            <a:pPr lvl="0"/>
            <a:r>
              <a:rPr lang="en-US" altLang="en-US" dirty="0"/>
              <a:t>To unpin a student, select the push pin icon again. The student’s row will no longer appear at the top of the Test Session tab.</a:t>
            </a:r>
          </a:p>
          <a:p>
            <a:endParaRPr lang="en-US" altLang="en-US" dirty="0"/>
          </a:p>
        </p:txBody>
      </p:sp>
      <p:sp>
        <p:nvSpPr>
          <p:cNvPr id="5427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8148" indent="-287749">
              <a:defRPr>
                <a:solidFill>
                  <a:schemeClr val="tx1"/>
                </a:solidFill>
                <a:latin typeface="Calibri" pitchFamily="34" charset="0"/>
              </a:defRPr>
            </a:lvl2pPr>
            <a:lvl3pPr marL="1150996" indent="-230199">
              <a:defRPr>
                <a:solidFill>
                  <a:schemeClr val="tx1"/>
                </a:solidFill>
                <a:latin typeface="Calibri" pitchFamily="34" charset="0"/>
              </a:defRPr>
            </a:lvl3pPr>
            <a:lvl4pPr marL="1611395" indent="-230199">
              <a:defRPr>
                <a:solidFill>
                  <a:schemeClr val="tx1"/>
                </a:solidFill>
                <a:latin typeface="Calibri" pitchFamily="34" charset="0"/>
              </a:defRPr>
            </a:lvl4pPr>
            <a:lvl5pPr marL="2071794" indent="-230199">
              <a:defRPr>
                <a:solidFill>
                  <a:schemeClr val="tx1"/>
                </a:solidFill>
                <a:latin typeface="Calibri" pitchFamily="34" charset="0"/>
              </a:defRPr>
            </a:lvl5pPr>
            <a:lvl6pPr marL="2532193" indent="-230199" fontAlgn="base">
              <a:spcBef>
                <a:spcPct val="0"/>
              </a:spcBef>
              <a:spcAft>
                <a:spcPct val="0"/>
              </a:spcAft>
              <a:defRPr>
                <a:solidFill>
                  <a:schemeClr val="tx1"/>
                </a:solidFill>
                <a:latin typeface="Calibri" pitchFamily="34" charset="0"/>
              </a:defRPr>
            </a:lvl6pPr>
            <a:lvl7pPr marL="2992591" indent="-230199" fontAlgn="base">
              <a:spcBef>
                <a:spcPct val="0"/>
              </a:spcBef>
              <a:spcAft>
                <a:spcPct val="0"/>
              </a:spcAft>
              <a:defRPr>
                <a:solidFill>
                  <a:schemeClr val="tx1"/>
                </a:solidFill>
                <a:latin typeface="Calibri" pitchFamily="34" charset="0"/>
              </a:defRPr>
            </a:lvl7pPr>
            <a:lvl8pPr marL="3452990" indent="-230199" fontAlgn="base">
              <a:spcBef>
                <a:spcPct val="0"/>
              </a:spcBef>
              <a:spcAft>
                <a:spcPct val="0"/>
              </a:spcAft>
              <a:defRPr>
                <a:solidFill>
                  <a:schemeClr val="tx1"/>
                </a:solidFill>
                <a:latin typeface="Calibri" pitchFamily="34" charset="0"/>
              </a:defRPr>
            </a:lvl8pPr>
            <a:lvl9pPr marL="3913388" indent="-230199" fontAlgn="base">
              <a:spcBef>
                <a:spcPct val="0"/>
              </a:spcBef>
              <a:spcAft>
                <a:spcPct val="0"/>
              </a:spcAft>
              <a:defRPr>
                <a:solidFill>
                  <a:schemeClr val="tx1"/>
                </a:solidFill>
                <a:latin typeface="Calibri" pitchFamily="34" charset="0"/>
              </a:defRPr>
            </a:lvl9pPr>
          </a:lstStyle>
          <a:p>
            <a:fld id="{C7E8C367-99A8-465F-93FB-7F5E61F59531}" type="slidenum">
              <a:rPr lang="en-US" altLang="en-US" smtClean="0"/>
              <a:pPr/>
              <a:t>48</a:t>
            </a:fld>
            <a:endParaRPr lang="en-US" altLang="en-US" dirty="0"/>
          </a:p>
        </p:txBody>
      </p:sp>
      <p:sp>
        <p:nvSpPr>
          <p:cNvPr id="5" name="Slide Image Placeholder 4">
            <a:extLst>
              <a:ext uri="{FF2B5EF4-FFF2-40B4-BE49-F238E27FC236}">
                <a16:creationId xmlns:a16="http://schemas.microsoft.com/office/drawing/2014/main" id="{2E075714-15B3-5F14-6796-39A3A4E3B2C8}"/>
              </a:ext>
            </a:extLst>
          </p:cNvPr>
          <p:cNvSpPr>
            <a:spLocks noGrp="1" noRot="1" noChangeAspect="1"/>
          </p:cNvSpPr>
          <p:nvPr>
            <p:ph type="sldImg"/>
          </p:nvPr>
        </p:nvSpPr>
        <p:spPr/>
      </p:sp>
    </p:spTree>
    <p:extLst>
      <p:ext uri="{BB962C8B-B14F-4D97-AF65-F5344CB8AC3E}">
        <p14:creationId xmlns:p14="http://schemas.microsoft.com/office/powerpoint/2010/main" val="20809192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Test Delivery System (TDS) detects that a student may be having technical issues or requires assistance, a “Test with potential issues” table will appear above the “Tests without issue” table. Hovering over the “i” icon will display more information about the issue.</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49</a:t>
            </a:fld>
            <a:endParaRPr lang="en-US" dirty="0"/>
          </a:p>
        </p:txBody>
      </p:sp>
    </p:spTree>
    <p:extLst>
      <p:ext uri="{BB962C8B-B14F-4D97-AF65-F5344CB8AC3E}">
        <p14:creationId xmlns:p14="http://schemas.microsoft.com/office/powerpoint/2010/main" val="3252058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ltLang="en-US" dirty="0"/>
              <a:t>The TA Interface is used to create and manage test sessions that students join to complete online tests. </a:t>
            </a:r>
          </a:p>
          <a:p>
            <a:pPr lvl="0"/>
            <a:endParaRPr lang="en-US" dirty="0"/>
          </a:p>
          <a:p>
            <a:r>
              <a:rPr lang="en-US" dirty="0"/>
              <a:t>To log in to the TA Interface, go to your state portal. Select the appropriate user role card. On the next page, click the system card used for Operational Test Administration. Enter your username and password, and then click Secure Login to continue.</a:t>
            </a:r>
          </a:p>
        </p:txBody>
      </p:sp>
      <p:sp>
        <p:nvSpPr>
          <p:cNvPr id="4" name="Slide Number Placeholder 3"/>
          <p:cNvSpPr>
            <a:spLocks noGrp="1"/>
          </p:cNvSpPr>
          <p:nvPr>
            <p:ph type="sldNum" sz="quarter" idx="10"/>
          </p:nvPr>
        </p:nvSpPr>
        <p:spPr/>
        <p:txBody>
          <a:bodyPr/>
          <a:lstStyle/>
          <a:p>
            <a:fld id="{DBA2C2E2-0E08-480B-A22D-C2F2EBF6A27D}" type="slidenum">
              <a:rPr lang="en-US" smtClean="0"/>
              <a:pPr/>
              <a:t>5</a:t>
            </a:fld>
            <a:endParaRPr lang="en-US" dirty="0"/>
          </a:p>
        </p:txBody>
      </p:sp>
      <p:sp>
        <p:nvSpPr>
          <p:cNvPr id="6" name="Slide Image Placeholder 5">
            <a:extLst>
              <a:ext uri="{FF2B5EF4-FFF2-40B4-BE49-F238E27FC236}">
                <a16:creationId xmlns:a16="http://schemas.microsoft.com/office/drawing/2014/main" id="{A951E2AC-FCDA-5702-B188-8CE36B3B5C05}"/>
              </a:ext>
            </a:extLst>
          </p:cNvPr>
          <p:cNvSpPr>
            <a:spLocks noGrp="1" noRot="1" noChangeAspect="1"/>
          </p:cNvSpPr>
          <p:nvPr>
            <p:ph type="sldImg"/>
          </p:nvPr>
        </p:nvSpPr>
        <p:spPr/>
      </p:sp>
    </p:spTree>
    <p:extLst>
      <p:ext uri="{BB962C8B-B14F-4D97-AF65-F5344CB8AC3E}">
        <p14:creationId xmlns:p14="http://schemas.microsoft.com/office/powerpoint/2010/main" val="30265540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Notes Placeholder 2"/>
          <p:cNvSpPr>
            <a:spLocks noGrp="1"/>
          </p:cNvSpPr>
          <p:nvPr>
            <p:ph type="body" idx="1"/>
          </p:nvPr>
        </p:nvSpPr>
        <p:spPr/>
        <p:txBody>
          <a:bodyPr/>
          <a:lstStyle/>
          <a:p>
            <a:r>
              <a:rPr lang="en-US" altLang="en-US" dirty="0"/>
              <a:t>If you wish to print a snapshot of the TA Interface in its current view, select the </a:t>
            </a:r>
            <a:r>
              <a:rPr lang="en-US" altLang="ja-JP" dirty="0"/>
              <a:t>Print icon located below the Menu button. Printing a snapshot of the test session information can be useful for tracking which students did not complete their tests and may need to be scheduled for another session. </a:t>
            </a:r>
          </a:p>
          <a:p>
            <a:endParaRPr lang="en-US" altLang="ja-JP" dirty="0"/>
          </a:p>
          <a:p>
            <a:r>
              <a:rPr lang="en-US" altLang="ja-JP" dirty="0"/>
              <a:t>Remember that any printouts containing personally identifiable student information must be securely stored and should be destroyed after use.</a:t>
            </a:r>
            <a:endParaRPr lang="en-US" altLang="en-US" dirty="0"/>
          </a:p>
          <a:p>
            <a:endParaRPr lang="en-US" altLang="en-US" dirty="0"/>
          </a:p>
        </p:txBody>
      </p:sp>
      <p:sp>
        <p:nvSpPr>
          <p:cNvPr id="4710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9D90BC52-05D8-4847-8A65-D725FDD24E05}" type="slidenum">
              <a:rPr lang="en-US" altLang="en-US" noProof="0" smtClean="0"/>
              <a:pPr lvl="0"/>
              <a:t>50</a:t>
            </a:fld>
            <a:endParaRPr lang="en-US" altLang="en-US" noProof="0" dirty="0"/>
          </a:p>
        </p:txBody>
      </p:sp>
      <p:sp>
        <p:nvSpPr>
          <p:cNvPr id="4" name="Slide Image Placeholder 3">
            <a:extLst>
              <a:ext uri="{FF2B5EF4-FFF2-40B4-BE49-F238E27FC236}">
                <a16:creationId xmlns:a16="http://schemas.microsoft.com/office/drawing/2014/main" id="{6088AC90-E78D-4808-A90E-A88C92A48228}"/>
              </a:ext>
            </a:extLst>
          </p:cNvPr>
          <p:cNvSpPr>
            <a:spLocks noGrp="1" noRot="1" noChangeAspect="1"/>
          </p:cNvSpPr>
          <p:nvPr>
            <p:ph type="sldImg"/>
          </p:nvPr>
        </p:nvSpPr>
        <p:spPr/>
      </p:sp>
    </p:spTree>
    <p:extLst>
      <p:ext uri="{BB962C8B-B14F-4D97-AF65-F5344CB8AC3E}">
        <p14:creationId xmlns:p14="http://schemas.microsoft.com/office/powerpoint/2010/main" val="37226172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Notes Placeholder 2"/>
          <p:cNvSpPr>
            <a:spLocks noGrp="1"/>
          </p:cNvSpPr>
          <p:nvPr>
            <p:ph type="body" idx="1"/>
          </p:nvPr>
        </p:nvSpPr>
        <p:spPr/>
        <p:txBody>
          <a:bodyPr/>
          <a:lstStyle/>
          <a:p>
            <a:r>
              <a:rPr lang="en-US" altLang="en-US" dirty="0"/>
              <a:t>You have two options within the TA Interface to pause or stop testing once it has begun. You can pause an individual student’</a:t>
            </a:r>
            <a:r>
              <a:rPr lang="en-US" altLang="ja-JP" dirty="0"/>
              <a:t>s test or stop the entire session, which will stop all students from testing. To pause an individual student’s test, select the Pause button in the Actions column for that student. When prompted, select OK to confirm that you want to pause the test. This option would be appropriate if a student becomes ill, for example. In the event of an emergency that requires all students to stop testing, you can pause all students</a:t>
            </a:r>
            <a:r>
              <a:rPr lang="ja-JP" altLang="en-US" dirty="0"/>
              <a:t>’</a:t>
            </a:r>
            <a:r>
              <a:rPr lang="en-US" altLang="ja-JP" dirty="0"/>
              <a:t> tests by stopping the session.</a:t>
            </a:r>
          </a:p>
          <a:p>
            <a:endParaRPr lang="en-US" altLang="ja-JP" dirty="0"/>
          </a:p>
          <a:p>
            <a:r>
              <a:rPr lang="en-US" altLang="ja-JP" dirty="0"/>
              <a:t>If you stop the session, all in-progress tests will be paused. If a session stops, it cannot be resumed. You will have to create a new test session and give the new session ID to students so that they can resume testing. To stop the entire test session for all students, do the following:</a:t>
            </a:r>
          </a:p>
          <a:p>
            <a:endParaRPr lang="en-US" altLang="ja-JP" dirty="0"/>
          </a:p>
          <a:p>
            <a:r>
              <a:rPr lang="en-US" altLang="en-US" dirty="0"/>
              <a:t>• Select the </a:t>
            </a:r>
            <a:r>
              <a:rPr lang="en-US" altLang="ja-JP" dirty="0"/>
              <a:t>Stop Session button. A pop-up message will appear requesting verification to end the session and log students out.</a:t>
            </a:r>
          </a:p>
          <a:p>
            <a:r>
              <a:rPr lang="en-US" altLang="en-US" dirty="0"/>
              <a:t>• When prompted, select </a:t>
            </a:r>
            <a:r>
              <a:rPr lang="en-US" altLang="ja-JP" dirty="0"/>
              <a:t>OK to continue.</a:t>
            </a:r>
          </a:p>
          <a:p>
            <a:endParaRPr lang="en-US" altLang="en-US" dirty="0"/>
          </a:p>
          <a:p>
            <a:r>
              <a:rPr lang="en-US" altLang="en-US" dirty="0"/>
              <a:t>If you forget to log out before leaving the testing area, the session will close automatically after 20 minutes of inactivity on both the TA and student computers. You would then need to create a new session and provide the new session ID to students in order to resume testing. </a:t>
            </a:r>
          </a:p>
        </p:txBody>
      </p:sp>
      <p:sp>
        <p:nvSpPr>
          <p:cNvPr id="5632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8148" indent="-287749">
              <a:defRPr>
                <a:solidFill>
                  <a:schemeClr val="tx1"/>
                </a:solidFill>
                <a:latin typeface="Calibri" pitchFamily="34" charset="0"/>
              </a:defRPr>
            </a:lvl2pPr>
            <a:lvl3pPr marL="1150996" indent="-230199">
              <a:defRPr>
                <a:solidFill>
                  <a:schemeClr val="tx1"/>
                </a:solidFill>
                <a:latin typeface="Calibri" pitchFamily="34" charset="0"/>
              </a:defRPr>
            </a:lvl3pPr>
            <a:lvl4pPr marL="1611395" indent="-230199">
              <a:defRPr>
                <a:solidFill>
                  <a:schemeClr val="tx1"/>
                </a:solidFill>
                <a:latin typeface="Calibri" pitchFamily="34" charset="0"/>
              </a:defRPr>
            </a:lvl4pPr>
            <a:lvl5pPr marL="2071794" indent="-230199">
              <a:defRPr>
                <a:solidFill>
                  <a:schemeClr val="tx1"/>
                </a:solidFill>
                <a:latin typeface="Calibri" pitchFamily="34" charset="0"/>
              </a:defRPr>
            </a:lvl5pPr>
            <a:lvl6pPr marL="2532193" indent="-230199" fontAlgn="base">
              <a:spcBef>
                <a:spcPct val="0"/>
              </a:spcBef>
              <a:spcAft>
                <a:spcPct val="0"/>
              </a:spcAft>
              <a:defRPr>
                <a:solidFill>
                  <a:schemeClr val="tx1"/>
                </a:solidFill>
                <a:latin typeface="Calibri" pitchFamily="34" charset="0"/>
              </a:defRPr>
            </a:lvl6pPr>
            <a:lvl7pPr marL="2992591" indent="-230199" fontAlgn="base">
              <a:spcBef>
                <a:spcPct val="0"/>
              </a:spcBef>
              <a:spcAft>
                <a:spcPct val="0"/>
              </a:spcAft>
              <a:defRPr>
                <a:solidFill>
                  <a:schemeClr val="tx1"/>
                </a:solidFill>
                <a:latin typeface="Calibri" pitchFamily="34" charset="0"/>
              </a:defRPr>
            </a:lvl7pPr>
            <a:lvl8pPr marL="3452990" indent="-230199" fontAlgn="base">
              <a:spcBef>
                <a:spcPct val="0"/>
              </a:spcBef>
              <a:spcAft>
                <a:spcPct val="0"/>
              </a:spcAft>
              <a:defRPr>
                <a:solidFill>
                  <a:schemeClr val="tx1"/>
                </a:solidFill>
                <a:latin typeface="Calibri" pitchFamily="34" charset="0"/>
              </a:defRPr>
            </a:lvl8pPr>
            <a:lvl9pPr marL="3913388" indent="-230199" fontAlgn="base">
              <a:spcBef>
                <a:spcPct val="0"/>
              </a:spcBef>
              <a:spcAft>
                <a:spcPct val="0"/>
              </a:spcAft>
              <a:defRPr>
                <a:solidFill>
                  <a:schemeClr val="tx1"/>
                </a:solidFill>
                <a:latin typeface="Calibri" pitchFamily="34" charset="0"/>
              </a:defRPr>
            </a:lvl9pPr>
          </a:lstStyle>
          <a:p>
            <a:fld id="{E7F032CD-7714-4681-BE5E-14D314D6297F}" type="slidenum">
              <a:rPr lang="en-US" altLang="en-US" smtClean="0"/>
              <a:pPr/>
              <a:t>51</a:t>
            </a:fld>
            <a:endParaRPr lang="en-US" altLang="en-US" dirty="0"/>
          </a:p>
        </p:txBody>
      </p:sp>
      <p:sp>
        <p:nvSpPr>
          <p:cNvPr id="5" name="Slide Image Placeholder 4">
            <a:extLst>
              <a:ext uri="{FF2B5EF4-FFF2-40B4-BE49-F238E27FC236}">
                <a16:creationId xmlns:a16="http://schemas.microsoft.com/office/drawing/2014/main" id="{613F0B90-AF9A-E2A3-8D83-374CE7C1F8C7}"/>
              </a:ext>
            </a:extLst>
          </p:cNvPr>
          <p:cNvSpPr>
            <a:spLocks noGrp="1" noRot="1" noChangeAspect="1"/>
          </p:cNvSpPr>
          <p:nvPr>
            <p:ph type="sldImg"/>
          </p:nvPr>
        </p:nvSpPr>
        <p:spPr/>
      </p:sp>
    </p:spTree>
    <p:extLst>
      <p:ext uri="{BB962C8B-B14F-4D97-AF65-F5344CB8AC3E}">
        <p14:creationId xmlns:p14="http://schemas.microsoft.com/office/powerpoint/2010/main" val="21080426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Notes Placeholder 2"/>
          <p:cNvSpPr>
            <a:spLocks noGrp="1"/>
          </p:cNvSpPr>
          <p:nvPr>
            <p:ph type="body" idx="1"/>
          </p:nvPr>
        </p:nvSpPr>
        <p:spPr/>
        <p:txBody>
          <a:bodyPr/>
          <a:lstStyle/>
          <a:p>
            <a:r>
              <a:rPr lang="en-US" altLang="ja-JP" dirty="0"/>
              <a:t>This slide lists some differences between the pause and stop functions. Note that if you stop an entire test session you will need to start a new session and students will need to log back in again in order to resume testing.</a:t>
            </a:r>
          </a:p>
        </p:txBody>
      </p:sp>
      <p:sp>
        <p:nvSpPr>
          <p:cNvPr id="5632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8148" indent="-287749">
              <a:defRPr>
                <a:solidFill>
                  <a:schemeClr val="tx1"/>
                </a:solidFill>
                <a:latin typeface="Calibri" pitchFamily="34" charset="0"/>
              </a:defRPr>
            </a:lvl2pPr>
            <a:lvl3pPr marL="1150996" indent="-230199">
              <a:defRPr>
                <a:solidFill>
                  <a:schemeClr val="tx1"/>
                </a:solidFill>
                <a:latin typeface="Calibri" pitchFamily="34" charset="0"/>
              </a:defRPr>
            </a:lvl3pPr>
            <a:lvl4pPr marL="1611395" indent="-230199">
              <a:defRPr>
                <a:solidFill>
                  <a:schemeClr val="tx1"/>
                </a:solidFill>
                <a:latin typeface="Calibri" pitchFamily="34" charset="0"/>
              </a:defRPr>
            </a:lvl4pPr>
            <a:lvl5pPr marL="2071794" indent="-230199">
              <a:defRPr>
                <a:solidFill>
                  <a:schemeClr val="tx1"/>
                </a:solidFill>
                <a:latin typeface="Calibri" pitchFamily="34" charset="0"/>
              </a:defRPr>
            </a:lvl5pPr>
            <a:lvl6pPr marL="2532193" indent="-230199" fontAlgn="base">
              <a:spcBef>
                <a:spcPct val="0"/>
              </a:spcBef>
              <a:spcAft>
                <a:spcPct val="0"/>
              </a:spcAft>
              <a:defRPr>
                <a:solidFill>
                  <a:schemeClr val="tx1"/>
                </a:solidFill>
                <a:latin typeface="Calibri" pitchFamily="34" charset="0"/>
              </a:defRPr>
            </a:lvl6pPr>
            <a:lvl7pPr marL="2992591" indent="-230199" fontAlgn="base">
              <a:spcBef>
                <a:spcPct val="0"/>
              </a:spcBef>
              <a:spcAft>
                <a:spcPct val="0"/>
              </a:spcAft>
              <a:defRPr>
                <a:solidFill>
                  <a:schemeClr val="tx1"/>
                </a:solidFill>
                <a:latin typeface="Calibri" pitchFamily="34" charset="0"/>
              </a:defRPr>
            </a:lvl7pPr>
            <a:lvl8pPr marL="3452990" indent="-230199" fontAlgn="base">
              <a:spcBef>
                <a:spcPct val="0"/>
              </a:spcBef>
              <a:spcAft>
                <a:spcPct val="0"/>
              </a:spcAft>
              <a:defRPr>
                <a:solidFill>
                  <a:schemeClr val="tx1"/>
                </a:solidFill>
                <a:latin typeface="Calibri" pitchFamily="34" charset="0"/>
              </a:defRPr>
            </a:lvl8pPr>
            <a:lvl9pPr marL="3913388" indent="-230199" fontAlgn="base">
              <a:spcBef>
                <a:spcPct val="0"/>
              </a:spcBef>
              <a:spcAft>
                <a:spcPct val="0"/>
              </a:spcAft>
              <a:defRPr>
                <a:solidFill>
                  <a:schemeClr val="tx1"/>
                </a:solidFill>
                <a:latin typeface="Calibri" pitchFamily="34" charset="0"/>
              </a:defRPr>
            </a:lvl9pPr>
          </a:lstStyle>
          <a:p>
            <a:fld id="{E7F032CD-7714-4681-BE5E-14D314D6297F}" type="slidenum">
              <a:rPr lang="en-US" altLang="en-US" smtClean="0"/>
              <a:pPr/>
              <a:t>52</a:t>
            </a:fld>
            <a:endParaRPr lang="en-US" altLang="en-US" dirty="0"/>
          </a:p>
        </p:txBody>
      </p:sp>
      <p:sp>
        <p:nvSpPr>
          <p:cNvPr id="5" name="Slide Image Placeholder 4">
            <a:extLst>
              <a:ext uri="{FF2B5EF4-FFF2-40B4-BE49-F238E27FC236}">
                <a16:creationId xmlns:a16="http://schemas.microsoft.com/office/drawing/2014/main" id="{7B481694-1CFA-28D8-C8C3-66BBFD1F8D45}"/>
              </a:ext>
            </a:extLst>
          </p:cNvPr>
          <p:cNvSpPr>
            <a:spLocks noGrp="1" noRot="1" noChangeAspect="1"/>
          </p:cNvSpPr>
          <p:nvPr>
            <p:ph type="sldImg"/>
          </p:nvPr>
        </p:nvSpPr>
        <p:spPr/>
      </p:sp>
    </p:spTree>
    <p:extLst>
      <p:ext uri="{BB962C8B-B14F-4D97-AF65-F5344CB8AC3E}">
        <p14:creationId xmlns:p14="http://schemas.microsoft.com/office/powerpoint/2010/main" val="35814347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As a security measure, after 20 minutes of test inactivity, students are logged out, and their tests are paused automatically. Inactivity is determined by whether or not the student is interacting with the test by selecting answers or using navigation tools. Students will receive a warning message prior to being logged out and must click OK on the pop-up message within 30 seconds in order to avoid automatic logout and pausing of their test. If a student’s test is paused, the student can log back in at a later time to resume testing and change answers. </a:t>
            </a:r>
          </a:p>
          <a:p>
            <a:endParaRPr lang="en-US" dirty="0"/>
          </a:p>
          <a:p>
            <a:pPr lvl="0"/>
            <a:r>
              <a:rPr lang="en-US" dirty="0"/>
              <a:t>However, note that paused tests are automatically submitted at the end of 14 days. If a student’s test is auto-submitted before the student has finished it, then a request must be submitted using the test impropriety reporting system for that test to be reopened. </a:t>
            </a:r>
          </a:p>
        </p:txBody>
      </p:sp>
      <p:sp>
        <p:nvSpPr>
          <p:cNvPr id="8192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5255" indent="-290483">
              <a:defRPr>
                <a:solidFill>
                  <a:schemeClr val="tx1"/>
                </a:solidFill>
                <a:latin typeface="Calibri" pitchFamily="34" charset="0"/>
              </a:defRPr>
            </a:lvl2pPr>
            <a:lvl3pPr marL="1161932" indent="-232386">
              <a:defRPr>
                <a:solidFill>
                  <a:schemeClr val="tx1"/>
                </a:solidFill>
                <a:latin typeface="Calibri" pitchFamily="34" charset="0"/>
              </a:defRPr>
            </a:lvl3pPr>
            <a:lvl4pPr marL="1626703" indent="-232386">
              <a:defRPr>
                <a:solidFill>
                  <a:schemeClr val="tx1"/>
                </a:solidFill>
                <a:latin typeface="Calibri" pitchFamily="34" charset="0"/>
              </a:defRPr>
            </a:lvl4pPr>
            <a:lvl5pPr marL="2091475" indent="-232386">
              <a:defRPr>
                <a:solidFill>
                  <a:schemeClr val="tx1"/>
                </a:solidFill>
                <a:latin typeface="Calibri" pitchFamily="34" charset="0"/>
              </a:defRPr>
            </a:lvl5pPr>
            <a:lvl6pPr marL="2556249" indent="-232386" fontAlgn="base">
              <a:spcBef>
                <a:spcPct val="0"/>
              </a:spcBef>
              <a:spcAft>
                <a:spcPct val="0"/>
              </a:spcAft>
              <a:defRPr>
                <a:solidFill>
                  <a:schemeClr val="tx1"/>
                </a:solidFill>
                <a:latin typeface="Calibri" pitchFamily="34" charset="0"/>
              </a:defRPr>
            </a:lvl6pPr>
            <a:lvl7pPr marL="3021021" indent="-232386" fontAlgn="base">
              <a:spcBef>
                <a:spcPct val="0"/>
              </a:spcBef>
              <a:spcAft>
                <a:spcPct val="0"/>
              </a:spcAft>
              <a:defRPr>
                <a:solidFill>
                  <a:schemeClr val="tx1"/>
                </a:solidFill>
                <a:latin typeface="Calibri" pitchFamily="34" charset="0"/>
              </a:defRPr>
            </a:lvl7pPr>
            <a:lvl8pPr marL="3485793" indent="-232386" fontAlgn="base">
              <a:spcBef>
                <a:spcPct val="0"/>
              </a:spcBef>
              <a:spcAft>
                <a:spcPct val="0"/>
              </a:spcAft>
              <a:defRPr>
                <a:solidFill>
                  <a:schemeClr val="tx1"/>
                </a:solidFill>
                <a:latin typeface="Calibri" pitchFamily="34" charset="0"/>
              </a:defRPr>
            </a:lvl8pPr>
            <a:lvl9pPr marL="3950566" indent="-232386" fontAlgn="base">
              <a:spcBef>
                <a:spcPct val="0"/>
              </a:spcBef>
              <a:spcAft>
                <a:spcPct val="0"/>
              </a:spcAft>
              <a:defRPr>
                <a:solidFill>
                  <a:schemeClr val="tx1"/>
                </a:solidFill>
                <a:latin typeface="Calibri" pitchFamily="34" charset="0"/>
              </a:defRPr>
            </a:lvl9pPr>
          </a:lstStyle>
          <a:p>
            <a:fld id="{FFC73CBB-093A-47D9-8AD0-75E15F648EBF}" type="slidenum">
              <a:rPr lang="en-US" altLang="en-US" smtClean="0"/>
              <a:pPr/>
              <a:t>53</a:t>
            </a:fld>
            <a:endParaRPr lang="en-US" altLang="en-US" dirty="0"/>
          </a:p>
        </p:txBody>
      </p:sp>
      <p:sp>
        <p:nvSpPr>
          <p:cNvPr id="6" name="Slide Image Placeholder 5">
            <a:extLst>
              <a:ext uri="{FF2B5EF4-FFF2-40B4-BE49-F238E27FC236}">
                <a16:creationId xmlns:a16="http://schemas.microsoft.com/office/drawing/2014/main" id="{56EC8B2B-D980-A132-0C02-8BC0F53A2A8C}"/>
              </a:ext>
            </a:extLst>
          </p:cNvPr>
          <p:cNvSpPr>
            <a:spLocks noGrp="1" noRot="1" noChangeAspect="1"/>
          </p:cNvSpPr>
          <p:nvPr>
            <p:ph type="sldImg"/>
          </p:nvPr>
        </p:nvSpPr>
        <p:spPr/>
      </p:sp>
    </p:spTree>
    <p:extLst>
      <p:ext uri="{BB962C8B-B14F-4D97-AF65-F5344CB8AC3E}">
        <p14:creationId xmlns:p14="http://schemas.microsoft.com/office/powerpoint/2010/main" val="22129860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Notes Placeholder 2"/>
          <p:cNvSpPr>
            <a:spLocks noGrp="1"/>
          </p:cNvSpPr>
          <p:nvPr>
            <p:ph type="body" idx="1"/>
          </p:nvPr>
        </p:nvSpPr>
        <p:spPr/>
        <p:txBody>
          <a:bodyPr/>
          <a:lstStyle/>
          <a:p>
            <a:r>
              <a:rPr lang="en-US" altLang="en-US" dirty="0"/>
              <a:t>To log out of the TA Interface, select the </a:t>
            </a:r>
            <a:r>
              <a:rPr lang="en-US" altLang="ja-JP" dirty="0"/>
              <a:t>Logout button in the upper-right corner of the page. It is preferable for you to log out only after stopping your active test session, as logging out will cause all in-progress tests to be paused. A confirmation message will appear, asking you to confirm that you want to exit the website and pause all students</a:t>
            </a:r>
            <a:r>
              <a:rPr lang="ja-JP" altLang="en-US" dirty="0"/>
              <a:t>’</a:t>
            </a:r>
            <a:r>
              <a:rPr lang="en-US" altLang="ja-JP" dirty="0"/>
              <a:t> in-progress tests. This scenario also occurs when you navigate to another website from the TA Interface. </a:t>
            </a:r>
          </a:p>
          <a:p>
            <a:endParaRPr lang="en-US" altLang="ja-JP" dirty="0"/>
          </a:p>
          <a:p>
            <a:r>
              <a:rPr lang="en-US" altLang="ja-JP" dirty="0"/>
              <a:t>However, regardless of when or how you log out or navigate away from the TA Interface, student data will NOT be lost. If you need to access another application, we encourage you to open it in a separate browser window.</a:t>
            </a:r>
          </a:p>
          <a:p>
            <a:endParaRPr lang="en-US" altLang="en-US" dirty="0"/>
          </a:p>
          <a:p>
            <a:r>
              <a:rPr lang="en-US" altLang="ja-JP" dirty="0"/>
              <a:t>When all students have completed testing, refer to your Test Administration Manual for instructions on destroying any printed testing materials and reporting testing improprieties or irregularities.</a:t>
            </a:r>
          </a:p>
          <a:p>
            <a:endParaRPr lang="en-US" altLang="ja-JP" dirty="0"/>
          </a:p>
        </p:txBody>
      </p:sp>
      <p:sp>
        <p:nvSpPr>
          <p:cNvPr id="5837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8148" indent="-287749">
              <a:defRPr>
                <a:solidFill>
                  <a:schemeClr val="tx1"/>
                </a:solidFill>
                <a:latin typeface="Calibri" pitchFamily="34" charset="0"/>
              </a:defRPr>
            </a:lvl2pPr>
            <a:lvl3pPr marL="1150996" indent="-230199">
              <a:defRPr>
                <a:solidFill>
                  <a:schemeClr val="tx1"/>
                </a:solidFill>
                <a:latin typeface="Calibri" pitchFamily="34" charset="0"/>
              </a:defRPr>
            </a:lvl3pPr>
            <a:lvl4pPr marL="1611395" indent="-230199">
              <a:defRPr>
                <a:solidFill>
                  <a:schemeClr val="tx1"/>
                </a:solidFill>
                <a:latin typeface="Calibri" pitchFamily="34" charset="0"/>
              </a:defRPr>
            </a:lvl4pPr>
            <a:lvl5pPr marL="2071794" indent="-230199">
              <a:defRPr>
                <a:solidFill>
                  <a:schemeClr val="tx1"/>
                </a:solidFill>
                <a:latin typeface="Calibri" pitchFamily="34" charset="0"/>
              </a:defRPr>
            </a:lvl5pPr>
            <a:lvl6pPr marL="2532193" indent="-230199" fontAlgn="base">
              <a:spcBef>
                <a:spcPct val="0"/>
              </a:spcBef>
              <a:spcAft>
                <a:spcPct val="0"/>
              </a:spcAft>
              <a:defRPr>
                <a:solidFill>
                  <a:schemeClr val="tx1"/>
                </a:solidFill>
                <a:latin typeface="Calibri" pitchFamily="34" charset="0"/>
              </a:defRPr>
            </a:lvl6pPr>
            <a:lvl7pPr marL="2992591" indent="-230199" fontAlgn="base">
              <a:spcBef>
                <a:spcPct val="0"/>
              </a:spcBef>
              <a:spcAft>
                <a:spcPct val="0"/>
              </a:spcAft>
              <a:defRPr>
                <a:solidFill>
                  <a:schemeClr val="tx1"/>
                </a:solidFill>
                <a:latin typeface="Calibri" pitchFamily="34" charset="0"/>
              </a:defRPr>
            </a:lvl7pPr>
            <a:lvl8pPr marL="3452990" indent="-230199" fontAlgn="base">
              <a:spcBef>
                <a:spcPct val="0"/>
              </a:spcBef>
              <a:spcAft>
                <a:spcPct val="0"/>
              </a:spcAft>
              <a:defRPr>
                <a:solidFill>
                  <a:schemeClr val="tx1"/>
                </a:solidFill>
                <a:latin typeface="Calibri" pitchFamily="34" charset="0"/>
              </a:defRPr>
            </a:lvl8pPr>
            <a:lvl9pPr marL="3913388" indent="-230199" fontAlgn="base">
              <a:spcBef>
                <a:spcPct val="0"/>
              </a:spcBef>
              <a:spcAft>
                <a:spcPct val="0"/>
              </a:spcAft>
              <a:defRPr>
                <a:solidFill>
                  <a:schemeClr val="tx1"/>
                </a:solidFill>
                <a:latin typeface="Calibri" pitchFamily="34" charset="0"/>
              </a:defRPr>
            </a:lvl9pPr>
          </a:lstStyle>
          <a:p>
            <a:fld id="{F550DFFA-94C9-4627-B76F-9A502F19CAF2}" type="slidenum">
              <a:rPr lang="en-US" altLang="en-US" smtClean="0"/>
              <a:pPr/>
              <a:t>54</a:t>
            </a:fld>
            <a:endParaRPr lang="en-US" altLang="en-US" dirty="0"/>
          </a:p>
        </p:txBody>
      </p:sp>
      <p:sp>
        <p:nvSpPr>
          <p:cNvPr id="5" name="Slide Image Placeholder 4">
            <a:extLst>
              <a:ext uri="{FF2B5EF4-FFF2-40B4-BE49-F238E27FC236}">
                <a16:creationId xmlns:a16="http://schemas.microsoft.com/office/drawing/2014/main" id="{2555AC06-C283-0881-A0B6-E0350766C9C4}"/>
              </a:ext>
            </a:extLst>
          </p:cNvPr>
          <p:cNvSpPr>
            <a:spLocks noGrp="1" noRot="1" noChangeAspect="1"/>
          </p:cNvSpPr>
          <p:nvPr>
            <p:ph type="sldImg"/>
          </p:nvPr>
        </p:nvSpPr>
        <p:spPr/>
      </p:sp>
    </p:spTree>
    <p:extLst>
      <p:ext uri="{BB962C8B-B14F-4D97-AF65-F5344CB8AC3E}">
        <p14:creationId xmlns:p14="http://schemas.microsoft.com/office/powerpoint/2010/main" val="39278984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altLang="en-US" dirty="0"/>
              <a:t>This table presents some of the common issues that Test Administrators or students may encounter during a test session. Please take a moment to review this information. For more detailed information and additional technical tips, please refer to the Test Administration Manual.</a:t>
            </a:r>
          </a:p>
        </p:txBody>
      </p:sp>
      <p:sp>
        <p:nvSpPr>
          <p:cNvPr id="5939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8148" indent="-287749">
              <a:defRPr>
                <a:solidFill>
                  <a:schemeClr val="tx1"/>
                </a:solidFill>
                <a:latin typeface="Calibri" pitchFamily="34" charset="0"/>
              </a:defRPr>
            </a:lvl2pPr>
            <a:lvl3pPr marL="1150996" indent="-230199">
              <a:defRPr>
                <a:solidFill>
                  <a:schemeClr val="tx1"/>
                </a:solidFill>
                <a:latin typeface="Calibri" pitchFamily="34" charset="0"/>
              </a:defRPr>
            </a:lvl3pPr>
            <a:lvl4pPr marL="1611395" indent="-230199">
              <a:defRPr>
                <a:solidFill>
                  <a:schemeClr val="tx1"/>
                </a:solidFill>
                <a:latin typeface="Calibri" pitchFamily="34" charset="0"/>
              </a:defRPr>
            </a:lvl4pPr>
            <a:lvl5pPr marL="2071794" indent="-230199">
              <a:defRPr>
                <a:solidFill>
                  <a:schemeClr val="tx1"/>
                </a:solidFill>
                <a:latin typeface="Calibri" pitchFamily="34" charset="0"/>
              </a:defRPr>
            </a:lvl5pPr>
            <a:lvl6pPr marL="2532193" indent="-230199" fontAlgn="base">
              <a:spcBef>
                <a:spcPct val="0"/>
              </a:spcBef>
              <a:spcAft>
                <a:spcPct val="0"/>
              </a:spcAft>
              <a:defRPr>
                <a:solidFill>
                  <a:schemeClr val="tx1"/>
                </a:solidFill>
                <a:latin typeface="Calibri" pitchFamily="34" charset="0"/>
              </a:defRPr>
            </a:lvl6pPr>
            <a:lvl7pPr marL="2992591" indent="-230199" fontAlgn="base">
              <a:spcBef>
                <a:spcPct val="0"/>
              </a:spcBef>
              <a:spcAft>
                <a:spcPct val="0"/>
              </a:spcAft>
              <a:defRPr>
                <a:solidFill>
                  <a:schemeClr val="tx1"/>
                </a:solidFill>
                <a:latin typeface="Calibri" pitchFamily="34" charset="0"/>
              </a:defRPr>
            </a:lvl7pPr>
            <a:lvl8pPr marL="3452990" indent="-230199" fontAlgn="base">
              <a:spcBef>
                <a:spcPct val="0"/>
              </a:spcBef>
              <a:spcAft>
                <a:spcPct val="0"/>
              </a:spcAft>
              <a:defRPr>
                <a:solidFill>
                  <a:schemeClr val="tx1"/>
                </a:solidFill>
                <a:latin typeface="Calibri" pitchFamily="34" charset="0"/>
              </a:defRPr>
            </a:lvl8pPr>
            <a:lvl9pPr marL="3913388" indent="-230199" fontAlgn="base">
              <a:spcBef>
                <a:spcPct val="0"/>
              </a:spcBef>
              <a:spcAft>
                <a:spcPct val="0"/>
              </a:spcAft>
              <a:defRPr>
                <a:solidFill>
                  <a:schemeClr val="tx1"/>
                </a:solidFill>
                <a:latin typeface="Calibri" pitchFamily="34" charset="0"/>
              </a:defRPr>
            </a:lvl9pPr>
          </a:lstStyle>
          <a:p>
            <a:fld id="{08E9FBCF-0D07-40A6-84E0-D0A3AB753445}" type="slidenum">
              <a:rPr lang="en-US" altLang="en-US" smtClean="0"/>
              <a:pPr/>
              <a:t>55</a:t>
            </a:fld>
            <a:endParaRPr lang="en-US" altLang="en-US" dirty="0"/>
          </a:p>
        </p:txBody>
      </p:sp>
      <p:sp>
        <p:nvSpPr>
          <p:cNvPr id="5" name="Slide Image Placeholder 4">
            <a:extLst>
              <a:ext uri="{FF2B5EF4-FFF2-40B4-BE49-F238E27FC236}">
                <a16:creationId xmlns:a16="http://schemas.microsoft.com/office/drawing/2014/main" id="{D2CF72A2-65B1-32D1-E80D-8057496E5033}"/>
              </a:ext>
            </a:extLst>
          </p:cNvPr>
          <p:cNvSpPr>
            <a:spLocks noGrp="1" noRot="1" noChangeAspect="1"/>
          </p:cNvSpPr>
          <p:nvPr>
            <p:ph type="sldImg"/>
          </p:nvPr>
        </p:nvSpPr>
        <p:spPr/>
      </p:sp>
    </p:spTree>
    <p:extLst>
      <p:ext uri="{BB962C8B-B14F-4D97-AF65-F5344CB8AC3E}">
        <p14:creationId xmlns:p14="http://schemas.microsoft.com/office/powerpoint/2010/main" val="39604851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Thank you for viewing this training module. If you need additional information, please visit your state portal, where you can find announcements and additional resources. </a:t>
            </a:r>
          </a:p>
          <a:p>
            <a:endParaRPr lang="en-US" altLang="en-US" dirty="0"/>
          </a:p>
          <a:p>
            <a:r>
              <a:rPr lang="en-US" altLang="en-US" dirty="0"/>
              <a:t>For further assistance, please consult your state’s Help Desk. </a:t>
            </a:r>
          </a:p>
          <a:p>
            <a:endParaRPr lang="en-US" alt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56</a:t>
            </a:fld>
            <a:endParaRPr lang="en-US" dirty="0"/>
          </a:p>
        </p:txBody>
      </p:sp>
      <p:sp>
        <p:nvSpPr>
          <p:cNvPr id="6" name="Slide Image Placeholder 5">
            <a:extLst>
              <a:ext uri="{FF2B5EF4-FFF2-40B4-BE49-F238E27FC236}">
                <a16:creationId xmlns:a16="http://schemas.microsoft.com/office/drawing/2014/main" id="{4A5DCBCA-D904-08B6-4D9D-E87624CE7EEC}"/>
              </a:ext>
            </a:extLst>
          </p:cNvPr>
          <p:cNvSpPr>
            <a:spLocks noGrp="1" noRot="1" noChangeAspect="1"/>
          </p:cNvSpPr>
          <p:nvPr>
            <p:ph type="sldImg"/>
          </p:nvPr>
        </p:nvSpPr>
        <p:spPr/>
      </p:sp>
    </p:spTree>
    <p:extLst>
      <p:ext uri="{BB962C8B-B14F-4D97-AF65-F5344CB8AC3E}">
        <p14:creationId xmlns:p14="http://schemas.microsoft.com/office/powerpoint/2010/main" val="3931660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ltLang="en-US" dirty="0"/>
              <a:t>The first step in administering any test is to create a test session. </a:t>
            </a: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a:t>
            </a:fld>
            <a:endParaRPr lang="en-US" dirty="0"/>
          </a:p>
        </p:txBody>
      </p:sp>
      <p:sp>
        <p:nvSpPr>
          <p:cNvPr id="11" name="Slide Image Placeholder 10">
            <a:extLst>
              <a:ext uri="{FF2B5EF4-FFF2-40B4-BE49-F238E27FC236}">
                <a16:creationId xmlns:a16="http://schemas.microsoft.com/office/drawing/2014/main" id="{E9884945-232D-55C0-50FB-FED832A318A1}"/>
              </a:ext>
            </a:extLst>
          </p:cNvPr>
          <p:cNvSpPr>
            <a:spLocks noGrp="1" noRot="1" noChangeAspect="1"/>
          </p:cNvSpPr>
          <p:nvPr>
            <p:ph type="sldImg"/>
          </p:nvPr>
        </p:nvSpPr>
        <p:spPr/>
      </p:sp>
    </p:spTree>
    <p:extLst>
      <p:ext uri="{BB962C8B-B14F-4D97-AF65-F5344CB8AC3E}">
        <p14:creationId xmlns:p14="http://schemas.microsoft.com/office/powerpoint/2010/main" val="3844222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ltLang="en-US" dirty="0"/>
              <a:t>Once the Test Administrator has logged in, they will see the TA Interface with the Test Selection window open by default. </a:t>
            </a:r>
          </a:p>
          <a:p>
            <a:pPr lvl="0"/>
            <a:endParaRPr lang="en-US" altLang="en-US" dirty="0"/>
          </a:p>
          <a:p>
            <a:pPr lvl="0"/>
            <a:r>
              <a:rPr lang="en-US" altLang="en-US" dirty="0"/>
              <a:t>In the top right corner of the window, you will see your username with a dropdown menu and a Help button. Select your username to access the Logout button. Select the Help button to access the online Help Guide. </a:t>
            </a:r>
          </a:p>
          <a:p>
            <a:pPr lvl="0"/>
            <a:endParaRPr lang="en-US" altLang="en-US" dirty="0"/>
          </a:p>
          <a:p>
            <a:r>
              <a:rPr lang="en-US" altLang="en-US" dirty="0"/>
              <a:t>Below the Help button and username on the left side of the window, you will see an Operational Session ID tab, Select Tests tab, Student Lookup tab, and a Menu button. </a:t>
            </a:r>
          </a:p>
          <a:p>
            <a:endParaRPr lang="en-US" altLang="en-US" dirty="0"/>
          </a:p>
          <a:p>
            <a:r>
              <a:rPr lang="en-US" altLang="en-US" dirty="0"/>
              <a:t>The Operational Session ID tab will display the session ID and will show the test session table after students are approved to enter the test session and have logged in.</a:t>
            </a:r>
          </a:p>
          <a:p>
            <a:endParaRPr lang="en-US" altLang="en-US" dirty="0"/>
          </a:p>
          <a:p>
            <a:r>
              <a:rPr lang="en-US" altLang="en-US" dirty="0"/>
              <a:t>Select the Select Tests tab to add tests to a session.</a:t>
            </a:r>
          </a:p>
          <a:p>
            <a:endParaRPr lang="en-US" altLang="en-US" dirty="0"/>
          </a:p>
          <a:p>
            <a:r>
              <a:rPr lang="en-US" altLang="en-US" dirty="0"/>
              <a:t>Select the Student Lookup tab to search for student information using Quick Search and Advanced Search.</a:t>
            </a:r>
          </a:p>
          <a:p>
            <a:endParaRPr lang="en-US" altLang="en-US" dirty="0"/>
          </a:p>
          <a:p>
            <a:r>
              <a:rPr lang="en-US" altLang="en-US" dirty="0"/>
              <a:t>Select the Menu button to access the screensaver function and view any approved requests.</a:t>
            </a:r>
          </a:p>
        </p:txBody>
      </p:sp>
      <p:sp>
        <p:nvSpPr>
          <p:cNvPr id="4506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8148" indent="-287749">
              <a:defRPr>
                <a:solidFill>
                  <a:schemeClr val="tx1"/>
                </a:solidFill>
                <a:latin typeface="Calibri" pitchFamily="34" charset="0"/>
              </a:defRPr>
            </a:lvl2pPr>
            <a:lvl3pPr marL="1150996" indent="-230199">
              <a:defRPr>
                <a:solidFill>
                  <a:schemeClr val="tx1"/>
                </a:solidFill>
                <a:latin typeface="Calibri" pitchFamily="34" charset="0"/>
              </a:defRPr>
            </a:lvl3pPr>
            <a:lvl4pPr marL="1611395" indent="-230199">
              <a:defRPr>
                <a:solidFill>
                  <a:schemeClr val="tx1"/>
                </a:solidFill>
                <a:latin typeface="Calibri" pitchFamily="34" charset="0"/>
              </a:defRPr>
            </a:lvl4pPr>
            <a:lvl5pPr marL="2071794" indent="-230199">
              <a:defRPr>
                <a:solidFill>
                  <a:schemeClr val="tx1"/>
                </a:solidFill>
                <a:latin typeface="Calibri" pitchFamily="34" charset="0"/>
              </a:defRPr>
            </a:lvl5pPr>
            <a:lvl6pPr marL="2532193" indent="-230199" fontAlgn="base">
              <a:spcBef>
                <a:spcPct val="0"/>
              </a:spcBef>
              <a:spcAft>
                <a:spcPct val="0"/>
              </a:spcAft>
              <a:defRPr>
                <a:solidFill>
                  <a:schemeClr val="tx1"/>
                </a:solidFill>
                <a:latin typeface="Calibri" pitchFamily="34" charset="0"/>
              </a:defRPr>
            </a:lvl6pPr>
            <a:lvl7pPr marL="2992591" indent="-230199" fontAlgn="base">
              <a:spcBef>
                <a:spcPct val="0"/>
              </a:spcBef>
              <a:spcAft>
                <a:spcPct val="0"/>
              </a:spcAft>
              <a:defRPr>
                <a:solidFill>
                  <a:schemeClr val="tx1"/>
                </a:solidFill>
                <a:latin typeface="Calibri" pitchFamily="34" charset="0"/>
              </a:defRPr>
            </a:lvl7pPr>
            <a:lvl8pPr marL="3452990" indent="-230199" fontAlgn="base">
              <a:spcBef>
                <a:spcPct val="0"/>
              </a:spcBef>
              <a:spcAft>
                <a:spcPct val="0"/>
              </a:spcAft>
              <a:defRPr>
                <a:solidFill>
                  <a:schemeClr val="tx1"/>
                </a:solidFill>
                <a:latin typeface="Calibri" pitchFamily="34" charset="0"/>
              </a:defRPr>
            </a:lvl8pPr>
            <a:lvl9pPr marL="3913388" indent="-230199" fontAlgn="base">
              <a:spcBef>
                <a:spcPct val="0"/>
              </a:spcBef>
              <a:spcAft>
                <a:spcPct val="0"/>
              </a:spcAft>
              <a:defRPr>
                <a:solidFill>
                  <a:schemeClr val="tx1"/>
                </a:solidFill>
                <a:latin typeface="Calibri" pitchFamily="34" charset="0"/>
              </a:defRPr>
            </a:lvl9pPr>
          </a:lstStyle>
          <a:p>
            <a:fld id="{06B9A429-A21B-4517-8C92-0976BBAEDB78}" type="slidenum">
              <a:rPr lang="en-US" altLang="en-US" smtClean="0"/>
              <a:pPr/>
              <a:t>7</a:t>
            </a:fld>
            <a:endParaRPr lang="en-US" altLang="en-US" dirty="0"/>
          </a:p>
        </p:txBody>
      </p:sp>
      <p:sp>
        <p:nvSpPr>
          <p:cNvPr id="6" name="Slide Image Placeholder 5">
            <a:extLst>
              <a:ext uri="{FF2B5EF4-FFF2-40B4-BE49-F238E27FC236}">
                <a16:creationId xmlns:a16="http://schemas.microsoft.com/office/drawing/2014/main" id="{28DE4CD5-8A23-442A-E744-36EDB454CBF3}"/>
              </a:ext>
            </a:extLst>
          </p:cNvPr>
          <p:cNvSpPr>
            <a:spLocks noGrp="1" noRot="1" noChangeAspect="1"/>
          </p:cNvSpPr>
          <p:nvPr>
            <p:ph type="sldImg"/>
          </p:nvPr>
        </p:nvSpPr>
        <p:spPr/>
      </p:sp>
    </p:spTree>
    <p:extLst>
      <p:ext uri="{BB962C8B-B14F-4D97-AF65-F5344CB8AC3E}">
        <p14:creationId xmlns:p14="http://schemas.microsoft.com/office/powerpoint/2010/main" val="1350268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Notes Placeholder 2"/>
          <p:cNvSpPr>
            <a:spLocks noGrp="1"/>
          </p:cNvSpPr>
          <p:nvPr>
            <p:ph type="body" idx="1"/>
          </p:nvPr>
        </p:nvSpPr>
        <p:spPr/>
        <p:txBody>
          <a:bodyPr/>
          <a:lstStyle/>
          <a:p>
            <a:r>
              <a:rPr lang="en-US" altLang="en-US" dirty="0"/>
              <a:t>To create a test session, click one or more tests to administer</a:t>
            </a:r>
            <a:r>
              <a:rPr lang="en-US" altLang="ja-JP" dirty="0"/>
              <a:t>. </a:t>
            </a:r>
            <a:r>
              <a:rPr lang="en-US" altLang="en-US" dirty="0"/>
              <a:t>This should be done less than 20 minutes prior to starting the test in order to prevent the system from timing out. You can click the Add Filter button next to Filter By to narrow down your selection. </a:t>
            </a:r>
          </a:p>
          <a:p>
            <a:endParaRPr lang="en-US" dirty="0"/>
          </a:p>
          <a:p>
            <a:r>
              <a:rPr lang="en-US" dirty="0"/>
              <a:t>Students will only have access to the tests you select for them that they are eligible to take. </a:t>
            </a:r>
            <a:r>
              <a:rPr lang="en-US" altLang="en-US" dirty="0"/>
              <a:t>You can create a test session that includes more than one grade or grade band or includes all grade bands. If you aren’t sure which grade band you need to administer, you can select all grade bands. Selecting all grade bands will allow a newly-arrived student to take the appropriate test for their grade, based on their record in TIDE. Remember to adhere to the screener’s one-to-one test administration rules for Practice Step One and the first portion of Step 2, as found in the Screener Test Administration Manual.</a:t>
            </a:r>
            <a:endParaRPr lang="en-US" dirty="0"/>
          </a:p>
          <a:p>
            <a:pPr lvl="0"/>
            <a:endParaRPr lang="en-US" altLang="en-US" dirty="0"/>
          </a:p>
          <a:p>
            <a:pPr lvl="0"/>
            <a:r>
              <a:rPr lang="en-US" altLang="en-US" dirty="0"/>
              <a:t>Note that your state may or may not have the Future Kindergarten Screener. For states who are using it, the “Future Kindergarten” designation is an indicator that these students are entering Kindergarten. If you are unsure whether to administer a Kindergarten Screener or a Future Kindergarten Screener test to an incoming Kindergartener, contact your DTC or state administrator before testing. Your state may not participate in the Future Kindergarten screening or may have restrictions on its use.</a:t>
            </a:r>
          </a:p>
          <a:p>
            <a:pPr lvl="0"/>
            <a:endParaRPr lang="en-US" altLang="en-US" dirty="0"/>
          </a:p>
        </p:txBody>
      </p:sp>
      <p:sp>
        <p:nvSpPr>
          <p:cNvPr id="4301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8148" indent="-287749">
              <a:defRPr>
                <a:solidFill>
                  <a:schemeClr val="tx1"/>
                </a:solidFill>
                <a:latin typeface="Calibri" pitchFamily="34" charset="0"/>
              </a:defRPr>
            </a:lvl2pPr>
            <a:lvl3pPr marL="1150996" indent="-230199">
              <a:defRPr>
                <a:solidFill>
                  <a:schemeClr val="tx1"/>
                </a:solidFill>
                <a:latin typeface="Calibri" pitchFamily="34" charset="0"/>
              </a:defRPr>
            </a:lvl3pPr>
            <a:lvl4pPr marL="1611395" indent="-230199">
              <a:defRPr>
                <a:solidFill>
                  <a:schemeClr val="tx1"/>
                </a:solidFill>
                <a:latin typeface="Calibri" pitchFamily="34" charset="0"/>
              </a:defRPr>
            </a:lvl4pPr>
            <a:lvl5pPr marL="2071794" indent="-230199">
              <a:defRPr>
                <a:solidFill>
                  <a:schemeClr val="tx1"/>
                </a:solidFill>
                <a:latin typeface="Calibri" pitchFamily="34" charset="0"/>
              </a:defRPr>
            </a:lvl5pPr>
            <a:lvl6pPr marL="2532193" indent="-230199" fontAlgn="base">
              <a:spcBef>
                <a:spcPct val="0"/>
              </a:spcBef>
              <a:spcAft>
                <a:spcPct val="0"/>
              </a:spcAft>
              <a:defRPr>
                <a:solidFill>
                  <a:schemeClr val="tx1"/>
                </a:solidFill>
                <a:latin typeface="Calibri" pitchFamily="34" charset="0"/>
              </a:defRPr>
            </a:lvl6pPr>
            <a:lvl7pPr marL="2992591" indent="-230199" fontAlgn="base">
              <a:spcBef>
                <a:spcPct val="0"/>
              </a:spcBef>
              <a:spcAft>
                <a:spcPct val="0"/>
              </a:spcAft>
              <a:defRPr>
                <a:solidFill>
                  <a:schemeClr val="tx1"/>
                </a:solidFill>
                <a:latin typeface="Calibri" pitchFamily="34" charset="0"/>
              </a:defRPr>
            </a:lvl7pPr>
            <a:lvl8pPr marL="3452990" indent="-230199" fontAlgn="base">
              <a:spcBef>
                <a:spcPct val="0"/>
              </a:spcBef>
              <a:spcAft>
                <a:spcPct val="0"/>
              </a:spcAft>
              <a:defRPr>
                <a:solidFill>
                  <a:schemeClr val="tx1"/>
                </a:solidFill>
                <a:latin typeface="Calibri" pitchFamily="34" charset="0"/>
              </a:defRPr>
            </a:lvl8pPr>
            <a:lvl9pPr marL="3913388" indent="-230199" fontAlgn="base">
              <a:spcBef>
                <a:spcPct val="0"/>
              </a:spcBef>
              <a:spcAft>
                <a:spcPct val="0"/>
              </a:spcAft>
              <a:defRPr>
                <a:solidFill>
                  <a:schemeClr val="tx1"/>
                </a:solidFill>
                <a:latin typeface="Calibri" pitchFamily="34" charset="0"/>
              </a:defRPr>
            </a:lvl9pPr>
          </a:lstStyle>
          <a:p>
            <a:fld id="{22D790C6-979B-4CFD-836D-81E5E5750C66}" type="slidenum">
              <a:rPr lang="en-US" altLang="en-US" smtClean="0"/>
              <a:pPr/>
              <a:t>8</a:t>
            </a:fld>
            <a:endParaRPr lang="en-US" altLang="en-US" dirty="0"/>
          </a:p>
        </p:txBody>
      </p:sp>
      <p:sp>
        <p:nvSpPr>
          <p:cNvPr id="5" name="Slide Image Placeholder 4">
            <a:extLst>
              <a:ext uri="{FF2B5EF4-FFF2-40B4-BE49-F238E27FC236}">
                <a16:creationId xmlns:a16="http://schemas.microsoft.com/office/drawing/2014/main" id="{B1873FBF-CFEC-6C47-3804-353D65279484}"/>
              </a:ext>
            </a:extLst>
          </p:cNvPr>
          <p:cNvSpPr>
            <a:spLocks noGrp="1" noRot="1" noChangeAspect="1"/>
          </p:cNvSpPr>
          <p:nvPr>
            <p:ph type="sldImg"/>
          </p:nvPr>
        </p:nvSpPr>
        <p:spPr/>
      </p:sp>
    </p:spTree>
    <p:extLst>
      <p:ext uri="{BB962C8B-B14F-4D97-AF65-F5344CB8AC3E}">
        <p14:creationId xmlns:p14="http://schemas.microsoft.com/office/powerpoint/2010/main" val="3659484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Notes Placeholder 2"/>
          <p:cNvSpPr>
            <a:spLocks noGrp="1"/>
          </p:cNvSpPr>
          <p:nvPr>
            <p:ph type="body" idx="1"/>
          </p:nvPr>
        </p:nvSpPr>
        <p:spPr/>
        <p:txBody>
          <a:bodyPr/>
          <a:lstStyle/>
          <a:p>
            <a:r>
              <a:rPr lang="en-US" altLang="en-US" dirty="0"/>
              <a:t>Once you select your tests, the </a:t>
            </a:r>
            <a:r>
              <a:rPr lang="en-US" altLang="ja-JP" dirty="0"/>
              <a:t>Start Operational Session button activates. Click the Start Operational Session button. The system will automatically generate a session ID. This ID must be provided to students in order for them to log in. The Test Administrator may write it on the board or provide it to students using a printed card or similar method. If you do provide students with the information on paper, be sure to collect and destroy it when the session is complete. </a:t>
            </a:r>
          </a:p>
          <a:p>
            <a:endParaRPr lang="en-US" altLang="en-US" dirty="0"/>
          </a:p>
          <a:p>
            <a:r>
              <a:rPr lang="en-US" altLang="en-US" dirty="0"/>
              <a:t>You should also note the session ID for your own records. If you are involuntarily logged out of the session due to an inactivity timeout or other event, entering the session ID will allow you to resume the session. If you do not have this information when you try to resume, you will be unable to do so. </a:t>
            </a:r>
          </a:p>
        </p:txBody>
      </p:sp>
      <p:sp>
        <p:nvSpPr>
          <p:cNvPr id="4301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8148" indent="-287749">
              <a:defRPr>
                <a:solidFill>
                  <a:schemeClr val="tx1"/>
                </a:solidFill>
                <a:latin typeface="Calibri" pitchFamily="34" charset="0"/>
              </a:defRPr>
            </a:lvl2pPr>
            <a:lvl3pPr marL="1150996" indent="-230199">
              <a:defRPr>
                <a:solidFill>
                  <a:schemeClr val="tx1"/>
                </a:solidFill>
                <a:latin typeface="Calibri" pitchFamily="34" charset="0"/>
              </a:defRPr>
            </a:lvl3pPr>
            <a:lvl4pPr marL="1611395" indent="-230199">
              <a:defRPr>
                <a:solidFill>
                  <a:schemeClr val="tx1"/>
                </a:solidFill>
                <a:latin typeface="Calibri" pitchFamily="34" charset="0"/>
              </a:defRPr>
            </a:lvl4pPr>
            <a:lvl5pPr marL="2071794" indent="-230199">
              <a:defRPr>
                <a:solidFill>
                  <a:schemeClr val="tx1"/>
                </a:solidFill>
                <a:latin typeface="Calibri" pitchFamily="34" charset="0"/>
              </a:defRPr>
            </a:lvl5pPr>
            <a:lvl6pPr marL="2532193" indent="-230199" fontAlgn="base">
              <a:spcBef>
                <a:spcPct val="0"/>
              </a:spcBef>
              <a:spcAft>
                <a:spcPct val="0"/>
              </a:spcAft>
              <a:defRPr>
                <a:solidFill>
                  <a:schemeClr val="tx1"/>
                </a:solidFill>
                <a:latin typeface="Calibri" pitchFamily="34" charset="0"/>
              </a:defRPr>
            </a:lvl6pPr>
            <a:lvl7pPr marL="2992591" indent="-230199" fontAlgn="base">
              <a:spcBef>
                <a:spcPct val="0"/>
              </a:spcBef>
              <a:spcAft>
                <a:spcPct val="0"/>
              </a:spcAft>
              <a:defRPr>
                <a:solidFill>
                  <a:schemeClr val="tx1"/>
                </a:solidFill>
                <a:latin typeface="Calibri" pitchFamily="34" charset="0"/>
              </a:defRPr>
            </a:lvl7pPr>
            <a:lvl8pPr marL="3452990" indent="-230199" fontAlgn="base">
              <a:spcBef>
                <a:spcPct val="0"/>
              </a:spcBef>
              <a:spcAft>
                <a:spcPct val="0"/>
              </a:spcAft>
              <a:defRPr>
                <a:solidFill>
                  <a:schemeClr val="tx1"/>
                </a:solidFill>
                <a:latin typeface="Calibri" pitchFamily="34" charset="0"/>
              </a:defRPr>
            </a:lvl8pPr>
            <a:lvl9pPr marL="3913388" indent="-230199" fontAlgn="base">
              <a:spcBef>
                <a:spcPct val="0"/>
              </a:spcBef>
              <a:spcAft>
                <a:spcPct val="0"/>
              </a:spcAft>
              <a:defRPr>
                <a:solidFill>
                  <a:schemeClr val="tx1"/>
                </a:solidFill>
                <a:latin typeface="Calibri" pitchFamily="34" charset="0"/>
              </a:defRPr>
            </a:lvl9pPr>
          </a:lstStyle>
          <a:p>
            <a:fld id="{22D790C6-979B-4CFD-836D-81E5E5750C66}" type="slidenum">
              <a:rPr lang="en-US" altLang="en-US" smtClean="0"/>
              <a:pPr/>
              <a:t>9</a:t>
            </a:fld>
            <a:endParaRPr lang="en-US" altLang="en-US" dirty="0"/>
          </a:p>
        </p:txBody>
      </p:sp>
      <p:sp>
        <p:nvSpPr>
          <p:cNvPr id="5" name="Slide Image Placeholder 4">
            <a:extLst>
              <a:ext uri="{FF2B5EF4-FFF2-40B4-BE49-F238E27FC236}">
                <a16:creationId xmlns:a16="http://schemas.microsoft.com/office/drawing/2014/main" id="{5EB9C232-0E97-8DDD-67B9-3D3E1D151E1F}"/>
              </a:ext>
            </a:extLst>
          </p:cNvPr>
          <p:cNvSpPr>
            <a:spLocks noGrp="1" noRot="1" noChangeAspect="1"/>
          </p:cNvSpPr>
          <p:nvPr>
            <p:ph type="sldImg"/>
          </p:nvPr>
        </p:nvSpPr>
        <p:spPr/>
      </p:sp>
    </p:spTree>
    <p:extLst>
      <p:ext uri="{BB962C8B-B14F-4D97-AF65-F5344CB8AC3E}">
        <p14:creationId xmlns:p14="http://schemas.microsoft.com/office/powerpoint/2010/main" val="3884081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a:t>Copyright © 20XX Cambium Assessment, Inc. All rights reserved.</a:t>
            </a:r>
            <a:endParaRPr lang="en-US" spc="-20" dirty="0"/>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1488" y="1357073"/>
            <a:ext cx="1120147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1"/>
          <p:cNvSpPr>
            <a:spLocks noGrp="1"/>
          </p:cNvSpPr>
          <p:nvPr>
            <p:ph type="sldNum" sz="quarter" idx="10"/>
          </p:nvPr>
        </p:nvSpPr>
        <p:spPr/>
        <p:txBody>
          <a:bodyPr/>
          <a:lstStyle>
            <a:lvl1pPr>
              <a:defRPr>
                <a:solidFill>
                  <a:schemeClr val="bg1"/>
                </a:solidFill>
              </a:defRPr>
            </a:lvl1pPr>
          </a:lstStyle>
          <a:p>
            <a:pPr>
              <a:defRPr/>
            </a:pPr>
            <a:fld id="{8F1302BC-9423-4160-8A3E-D93B1F0A23E5}" type="slidenum">
              <a:rPr lang="en-US" smtClean="0"/>
              <a:pPr>
                <a:defRPr/>
              </a:pPr>
              <a:t>‹#›</a:t>
            </a:fld>
            <a:endParaRPr lang="en-US" dirty="0"/>
          </a:p>
        </p:txBody>
      </p:sp>
    </p:spTree>
    <p:extLst>
      <p:ext uri="{BB962C8B-B14F-4D97-AF65-F5344CB8AC3E}">
        <p14:creationId xmlns:p14="http://schemas.microsoft.com/office/powerpoint/2010/main" val="1813300623"/>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SzPct val="75000"/>
              <a:buFont typeface="Wingdings 3" pitchFamily="18" charset="2"/>
              <a:buChar cha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1219200" y="274638"/>
            <a:ext cx="10972800" cy="1143000"/>
          </a:xfrm>
        </p:spPr>
        <p:txBody>
          <a:bodyPr rtlCol="0"/>
          <a:lstStyle>
            <a:lvl1pPr>
              <a:defRPr sz="4400">
                <a:solidFill>
                  <a:schemeClr val="tx1"/>
                </a:solidFill>
                <a:effectLst/>
                <a:latin typeface="Arial" pitchFamily="34" charset="0"/>
                <a:cs typeface="Arial" pitchFamily="34" charset="0"/>
              </a:defRPr>
            </a:lvl1pPr>
            <a:extLst/>
          </a:lstStyle>
          <a:p>
            <a:r>
              <a:rPr lang="en-US"/>
              <a:t>Click to edit Master title style</a:t>
            </a:r>
          </a:p>
        </p:txBody>
      </p:sp>
      <p:sp>
        <p:nvSpPr>
          <p:cNvPr id="5" name="Slide Number Placeholder 1">
            <a:extLst>
              <a:ext uri="{FF2B5EF4-FFF2-40B4-BE49-F238E27FC236}">
                <a16:creationId xmlns:a16="http://schemas.microsoft.com/office/drawing/2014/main" id="{62653D93-7F9C-4500-BF1E-709681937071}"/>
              </a:ext>
            </a:extLst>
          </p:cNvPr>
          <p:cNvSpPr>
            <a:spLocks noGrp="1"/>
          </p:cNvSpPr>
          <p:nvPr>
            <p:ph type="sldNum" sz="quarter" idx="10"/>
          </p:nvPr>
        </p:nvSpPr>
        <p:spPr>
          <a:xfrm>
            <a:off x="11442432" y="6444777"/>
            <a:ext cx="706657" cy="278820"/>
          </a:xfrm>
        </p:spPr>
        <p:txBody>
          <a:bodyPr/>
          <a:lstStyle>
            <a:lvl1pPr>
              <a:defRPr>
                <a:solidFill>
                  <a:schemeClr val="bg1"/>
                </a:solidFill>
              </a:defRPr>
            </a:lvl1pPr>
          </a:lstStyle>
          <a:p>
            <a:pPr>
              <a:defRPr/>
            </a:pPr>
            <a:fld id="{8F1302BC-9423-4160-8A3E-D93B1F0A23E5}" type="slidenum">
              <a:rPr lang="en-US" smtClean="0"/>
              <a:pPr>
                <a:defRPr/>
              </a:pPr>
              <a:t>‹#›</a:t>
            </a:fld>
            <a:endParaRPr lang="en-US" dirty="0"/>
          </a:p>
        </p:txBody>
      </p:sp>
    </p:spTree>
    <p:extLst>
      <p:ext uri="{BB962C8B-B14F-4D97-AF65-F5344CB8AC3E}">
        <p14:creationId xmlns:p14="http://schemas.microsoft.com/office/powerpoint/2010/main" val="2508380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5" name="Slide Number Placeholder 1">
            <a:extLst>
              <a:ext uri="{FF2B5EF4-FFF2-40B4-BE49-F238E27FC236}">
                <a16:creationId xmlns:a16="http://schemas.microsoft.com/office/drawing/2014/main" id="{4C0AB4AB-13F7-4823-833C-074B659FF275}"/>
              </a:ext>
            </a:extLst>
          </p:cNvPr>
          <p:cNvSpPr>
            <a:spLocks noGrp="1"/>
          </p:cNvSpPr>
          <p:nvPr>
            <p:ph type="sldNum" sz="quarter" idx="10"/>
          </p:nvPr>
        </p:nvSpPr>
        <p:spPr>
          <a:xfrm>
            <a:off x="11442432" y="6444777"/>
            <a:ext cx="706657" cy="278820"/>
          </a:xfrm>
        </p:spPr>
        <p:txBody>
          <a:bodyPr/>
          <a:lstStyle>
            <a:lvl1pPr>
              <a:defRPr>
                <a:solidFill>
                  <a:schemeClr val="bg1"/>
                </a:solidFill>
              </a:defRPr>
            </a:lvl1pPr>
          </a:lstStyle>
          <a:p>
            <a:pPr>
              <a:defRPr/>
            </a:pPr>
            <a:fld id="{8F1302BC-9423-4160-8A3E-D93B1F0A23E5}" type="slidenum">
              <a:rPr lang="en-US" smtClean="0"/>
              <a:pPr>
                <a:defRPr/>
              </a:pPr>
              <a:t>‹#›</a:t>
            </a:fld>
            <a:endParaRPr lang="en-US" dirty="0"/>
          </a:p>
        </p:txBody>
      </p:sp>
    </p:spTree>
    <p:extLst>
      <p:ext uri="{BB962C8B-B14F-4D97-AF65-F5344CB8AC3E}">
        <p14:creationId xmlns:p14="http://schemas.microsoft.com/office/powerpoint/2010/main" val="3557116517"/>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88" y="1443338"/>
            <a:ext cx="1120147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1">
            <a:extLst>
              <a:ext uri="{FF2B5EF4-FFF2-40B4-BE49-F238E27FC236}">
                <a16:creationId xmlns:a16="http://schemas.microsoft.com/office/drawing/2014/main" id="{D0466758-99DC-4855-B72F-CBB134EEC074}"/>
              </a:ext>
            </a:extLst>
          </p:cNvPr>
          <p:cNvSpPr>
            <a:spLocks noGrp="1"/>
          </p:cNvSpPr>
          <p:nvPr>
            <p:ph type="sldNum" sz="quarter" idx="10"/>
          </p:nvPr>
        </p:nvSpPr>
        <p:spPr>
          <a:xfrm>
            <a:off x="11442432" y="6444777"/>
            <a:ext cx="706657" cy="278820"/>
          </a:xfrm>
        </p:spPr>
        <p:txBody>
          <a:bodyPr/>
          <a:lstStyle>
            <a:lvl1pPr>
              <a:defRPr>
                <a:solidFill>
                  <a:schemeClr val="bg1"/>
                </a:solidFill>
              </a:defRPr>
            </a:lvl1pPr>
          </a:lstStyle>
          <a:p>
            <a:pPr>
              <a:defRPr/>
            </a:pPr>
            <a:fld id="{8F1302BC-9423-4160-8A3E-D93B1F0A23E5}" type="slidenum">
              <a:rPr lang="en-US" smtClean="0"/>
              <a:pPr>
                <a:defRPr/>
              </a:pPr>
              <a:t>‹#›</a:t>
            </a:fld>
            <a:endParaRPr lang="en-US" dirty="0"/>
          </a:p>
        </p:txBody>
      </p:sp>
    </p:spTree>
    <p:extLst>
      <p:ext uri="{BB962C8B-B14F-4D97-AF65-F5344CB8AC3E}">
        <p14:creationId xmlns:p14="http://schemas.microsoft.com/office/powerpoint/2010/main" val="1480474973"/>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0" r:id="rId18"/>
    <p:sldLayoutId id="2147483811" r:id="rId19"/>
    <p:sldLayoutId id="2147483812" r:id="rId20"/>
    <p:sldLayoutId id="2147483813" r:id="rId21"/>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1.xml"/><Relationship Id="rId1" Type="http://schemas.openxmlformats.org/officeDocument/2006/relationships/tags" Target="../tags/tag1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0.xml"/><Relationship Id="rId1" Type="http://schemas.openxmlformats.org/officeDocument/2006/relationships/tags" Target="../tags/tag1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0.xml"/><Relationship Id="rId1" Type="http://schemas.openxmlformats.org/officeDocument/2006/relationships/tags" Target="../tags/tag1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0.xml"/><Relationship Id="rId1" Type="http://schemas.openxmlformats.org/officeDocument/2006/relationships/tags" Target="../tags/tag14.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0.xml"/><Relationship Id="rId1" Type="http://schemas.openxmlformats.org/officeDocument/2006/relationships/tags" Target="../tags/tag15.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0.xml"/><Relationship Id="rId1" Type="http://schemas.openxmlformats.org/officeDocument/2006/relationships/tags" Target="../tags/tag16.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tags" Target="../tags/tag1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0.xml"/><Relationship Id="rId1" Type="http://schemas.openxmlformats.org/officeDocument/2006/relationships/tags" Target="../tags/tag19.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0.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0.xml"/><Relationship Id="rId1" Type="http://schemas.openxmlformats.org/officeDocument/2006/relationships/tags" Target="../tags/tag21.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0.xml"/><Relationship Id="rId1" Type="http://schemas.openxmlformats.org/officeDocument/2006/relationships/tags" Target="../tags/tag22.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0.xml"/><Relationship Id="rId1" Type="http://schemas.openxmlformats.org/officeDocument/2006/relationships/tags" Target="../tags/tag23.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0.xml"/><Relationship Id="rId1" Type="http://schemas.openxmlformats.org/officeDocument/2006/relationships/tags" Target="../tags/tag24.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1.xml"/><Relationship Id="rId1" Type="http://schemas.openxmlformats.org/officeDocument/2006/relationships/tags" Target="../tags/tag25.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8.xml"/><Relationship Id="rId1" Type="http://schemas.openxmlformats.org/officeDocument/2006/relationships/tags" Target="../tags/tag27.xm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8.xml"/><Relationship Id="rId1" Type="http://schemas.openxmlformats.org/officeDocument/2006/relationships/tags" Target="../tags/tag28.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36.png"/><Relationship Id="rId2" Type="http://schemas.microsoft.com/office/2007/relationships/media" Target="../media/media1.mp3"/><Relationship Id="rId1" Type="http://schemas.openxmlformats.org/officeDocument/2006/relationships/tags" Target="../tags/tag29.xml"/><Relationship Id="rId6" Type="http://schemas.openxmlformats.org/officeDocument/2006/relationships/image" Target="../media/image35.png"/><Relationship Id="rId5" Type="http://schemas.openxmlformats.org/officeDocument/2006/relationships/notesSlide" Target="../notesSlides/notesSlide28.xml"/><Relationship Id="rId4"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8.xml"/><Relationship Id="rId1" Type="http://schemas.openxmlformats.org/officeDocument/2006/relationships/tags" Target="../tags/tag30.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8.xml"/><Relationship Id="rId1" Type="http://schemas.openxmlformats.org/officeDocument/2006/relationships/tags" Target="../tags/tag32.xml"/><Relationship Id="rId5" Type="http://schemas.openxmlformats.org/officeDocument/2006/relationships/image" Target="../media/image41.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8.xml"/><Relationship Id="rId1" Type="http://schemas.openxmlformats.org/officeDocument/2006/relationships/tags" Target="../tags/tag33.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0.xml"/><Relationship Id="rId1" Type="http://schemas.openxmlformats.org/officeDocument/2006/relationships/tags" Target="../tags/tag34.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0.xml"/><Relationship Id="rId1" Type="http://schemas.openxmlformats.org/officeDocument/2006/relationships/tags" Target="../tags/tag36.xml"/><Relationship Id="rId5" Type="http://schemas.openxmlformats.org/officeDocument/2006/relationships/image" Target="../media/image45.png"/><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0.xml"/><Relationship Id="rId1" Type="http://schemas.openxmlformats.org/officeDocument/2006/relationships/tags" Target="../tags/tag3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1.xml"/><Relationship Id="rId1" Type="http://schemas.openxmlformats.org/officeDocument/2006/relationships/tags" Target="../tags/tag39.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0.xml"/><Relationship Id="rId1" Type="http://schemas.openxmlformats.org/officeDocument/2006/relationships/tags" Target="../tags/tag40.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0.xml"/><Relationship Id="rId1" Type="http://schemas.openxmlformats.org/officeDocument/2006/relationships/tags" Target="../tags/tag41.xml"/><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0.xml"/><Relationship Id="rId1" Type="http://schemas.openxmlformats.org/officeDocument/2006/relationships/tags" Target="../tags/tag43.xml"/><Relationship Id="rId5" Type="http://schemas.openxmlformats.org/officeDocument/2006/relationships/image" Target="../media/image53.png"/><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57.png"/><Relationship Id="rId2" Type="http://schemas.openxmlformats.org/officeDocument/2006/relationships/slideLayout" Target="../slideLayouts/slideLayout21.xml"/><Relationship Id="rId1" Type="http://schemas.openxmlformats.org/officeDocument/2006/relationships/tags" Target="../tags/tag4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1.xml"/><Relationship Id="rId1" Type="http://schemas.openxmlformats.org/officeDocument/2006/relationships/tags" Target="../tags/tag45.xml"/><Relationship Id="rId4" Type="http://schemas.openxmlformats.org/officeDocument/2006/relationships/image" Target="../media/image58.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1.xml"/><Relationship Id="rId1" Type="http://schemas.openxmlformats.org/officeDocument/2006/relationships/tags" Target="../tags/tag46.xml"/><Relationship Id="rId4" Type="http://schemas.openxmlformats.org/officeDocument/2006/relationships/image" Target="../media/image59.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0.xml"/><Relationship Id="rId1" Type="http://schemas.openxmlformats.org/officeDocument/2006/relationships/tags" Target="../tags/tag48.xml"/><Relationship Id="rId4" Type="http://schemas.openxmlformats.org/officeDocument/2006/relationships/image" Target="../media/image60.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0.xml"/><Relationship Id="rId1" Type="http://schemas.openxmlformats.org/officeDocument/2006/relationships/tags" Target="../tags/tag49.xml"/><Relationship Id="rId4" Type="http://schemas.openxmlformats.org/officeDocument/2006/relationships/image" Target="../media/image61.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0.xml"/><Relationship Id="rId1" Type="http://schemas.openxmlformats.org/officeDocument/2006/relationships/tags" Target="../tags/tag50.xml"/><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0.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0.xml"/><Relationship Id="rId1" Type="http://schemas.openxmlformats.org/officeDocument/2006/relationships/tags" Target="../tags/tag51.xml"/><Relationship Id="rId5" Type="http://schemas.openxmlformats.org/officeDocument/2006/relationships/image" Target="../media/image63.png"/><Relationship Id="rId4" Type="http://schemas.openxmlformats.org/officeDocument/2006/relationships/image" Target="../media/image60.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0.xml"/><Relationship Id="rId1" Type="http://schemas.openxmlformats.org/officeDocument/2006/relationships/tags" Target="../tags/tag52.xml"/><Relationship Id="rId4" Type="http://schemas.openxmlformats.org/officeDocument/2006/relationships/image" Target="../media/image64.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0.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8.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0.xml"/><Relationship Id="rId1" Type="http://schemas.openxmlformats.org/officeDocument/2006/relationships/tags" Target="../tags/tag55.xml"/><Relationship Id="rId4" Type="http://schemas.openxmlformats.org/officeDocument/2006/relationships/image" Target="../media/image65.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0.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1.xml"/><Relationship Id="rId1" Type="http://schemas.openxmlformats.org/officeDocument/2006/relationships/tags" Target="../tags/tag57.xml"/><Relationship Id="rId4" Type="http://schemas.openxmlformats.org/officeDocument/2006/relationships/hyperlink" Target="https://osasportal.org/"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0.xml"/><Relationship Id="rId1" Type="http://schemas.openxmlformats.org/officeDocument/2006/relationships/tags" Target="../tags/tag8.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0.xml"/><Relationship Id="rId1" Type="http://schemas.openxmlformats.org/officeDocument/2006/relationships/tags" Target="../tags/tag9.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9.xml"/><Relationship Id="rId7" Type="http://schemas.openxmlformats.org/officeDocument/2006/relationships/image" Target="../media/image13.png"/><Relationship Id="rId2" Type="http://schemas.openxmlformats.org/officeDocument/2006/relationships/slideLayout" Target="../slideLayouts/slideLayout20.xml"/><Relationship Id="rId1" Type="http://schemas.openxmlformats.org/officeDocument/2006/relationships/tags" Target="../tags/tag10.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9490" y="2304538"/>
            <a:ext cx="9088159" cy="1124462"/>
          </a:xfrm>
        </p:spPr>
        <p:txBody>
          <a:bodyPr>
            <a:normAutofit fontScale="90000"/>
          </a:bodyPr>
          <a:lstStyle/>
          <a:p>
            <a:pPr algn="l"/>
            <a:r>
              <a:rPr lang="en-US" cap="none" dirty="0"/>
              <a:t>Test Delivery System (TDS) Overview</a:t>
            </a:r>
          </a:p>
        </p:txBody>
      </p:sp>
      <p:sp>
        <p:nvSpPr>
          <p:cNvPr id="3" name="Subtitle 2"/>
          <p:cNvSpPr>
            <a:spLocks noGrp="1"/>
          </p:cNvSpPr>
          <p:nvPr>
            <p:ph type="subTitle" idx="1"/>
          </p:nvPr>
        </p:nvSpPr>
        <p:spPr>
          <a:xfrm>
            <a:off x="2589491" y="3173754"/>
            <a:ext cx="8540496" cy="510491"/>
          </a:xfrm>
        </p:spPr>
        <p:txBody>
          <a:bodyPr>
            <a:noAutofit/>
          </a:bodyPr>
          <a:lstStyle/>
          <a:p>
            <a:pPr algn="l"/>
            <a:r>
              <a:rPr lang="en-US" sz="2800" cap="none" dirty="0"/>
              <a:t>ELPA Screener Training Module</a:t>
            </a:r>
          </a:p>
        </p:txBody>
      </p:sp>
      <p:sp>
        <p:nvSpPr>
          <p:cNvPr id="2" name="Rectangle 1">
            <a:extLst>
              <a:ext uri="{FF2B5EF4-FFF2-40B4-BE49-F238E27FC236}">
                <a16:creationId xmlns:a16="http://schemas.microsoft.com/office/drawing/2014/main" id="{8B420651-B147-4DF6-AF47-456D03F2BF5B}"/>
              </a:ext>
            </a:extLst>
          </p:cNvPr>
          <p:cNvSpPr/>
          <p:nvPr/>
        </p:nvSpPr>
        <p:spPr>
          <a:xfrm>
            <a:off x="9276250" y="6461326"/>
            <a:ext cx="2986715" cy="215444"/>
          </a:xfrm>
          <a:prstGeom prst="rect">
            <a:avLst/>
          </a:prstGeom>
        </p:spPr>
        <p:txBody>
          <a:bodyPr wrap="none">
            <a:spAutoFit/>
          </a:bodyPr>
          <a:lstStyle/>
          <a:p>
            <a:r>
              <a:rPr lang="en-US" sz="800" dirty="0">
                <a:solidFill>
                  <a:schemeClr val="bg1"/>
                </a:solidFill>
              </a:rPr>
              <a:t>Copyright © 2023 Cambium Assessment, Inc. All rights reserved.</a:t>
            </a:r>
          </a:p>
        </p:txBody>
      </p:sp>
    </p:spTree>
    <p:custDataLst>
      <p:tags r:id="rId1"/>
    </p:custDataLst>
    <p:extLst>
      <p:ext uri="{BB962C8B-B14F-4D97-AF65-F5344CB8AC3E}">
        <p14:creationId xmlns:p14="http://schemas.microsoft.com/office/powerpoint/2010/main" val="3274398742"/>
      </p:ext>
    </p:extLst>
  </p:cSld>
  <p:clrMapOvr>
    <a:masterClrMapping/>
  </p:clrMapOvr>
  <mc:AlternateContent xmlns:mc="http://schemas.openxmlformats.org/markup-compatibility/2006" xmlns:p14="http://schemas.microsoft.com/office/powerpoint/2010/main">
    <mc:Choice Requires="p14">
      <p:transition spd="slow" p14:dur="2000" advTm="29510"/>
    </mc:Choice>
    <mc:Fallback xmlns="">
      <p:transition spd="slow" advTm="2951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9B9DD2-C934-406B-B9FE-83D4E6CE06FC}"/>
              </a:ext>
            </a:extLst>
          </p:cNvPr>
          <p:cNvSpPr>
            <a:spLocks noGrp="1"/>
          </p:cNvSpPr>
          <p:nvPr>
            <p:ph type="title"/>
          </p:nvPr>
        </p:nvSpPr>
        <p:spPr/>
        <p:txBody>
          <a:bodyPr>
            <a:normAutofit/>
          </a:bodyPr>
          <a:lstStyle/>
          <a:p>
            <a:r>
              <a:rPr lang="en-US" altLang="en-US" dirty="0"/>
              <a:t>TA Interface After Testing Has Begun</a:t>
            </a:r>
            <a:endParaRPr lang="en-US" dirty="0"/>
          </a:p>
        </p:txBody>
      </p:sp>
      <p:sp>
        <p:nvSpPr>
          <p:cNvPr id="6" name="Arrow: Left 5">
            <a:extLst>
              <a:ext uri="{FF2B5EF4-FFF2-40B4-BE49-F238E27FC236}">
                <a16:creationId xmlns:a16="http://schemas.microsoft.com/office/drawing/2014/main" id="{78E26DFD-5D99-73BD-FBFD-5B4D65746EA6}"/>
              </a:ext>
            </a:extLst>
          </p:cNvPr>
          <p:cNvSpPr/>
          <p:nvPr/>
        </p:nvSpPr>
        <p:spPr>
          <a:xfrm>
            <a:off x="10386605" y="3188428"/>
            <a:ext cx="1055826" cy="547967"/>
          </a:xfrm>
          <a:prstGeom prst="left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bg1"/>
                </a:solidFill>
              </a:rPr>
              <a:t>Print  Session Information</a:t>
            </a:r>
          </a:p>
        </p:txBody>
      </p:sp>
      <p:sp>
        <p:nvSpPr>
          <p:cNvPr id="8" name="Slide Number Placeholder 3">
            <a:extLst>
              <a:ext uri="{FF2B5EF4-FFF2-40B4-BE49-F238E27FC236}">
                <a16:creationId xmlns:a16="http://schemas.microsoft.com/office/drawing/2014/main" id="{F81B669B-8613-4804-AA49-CEE336F11AA3}"/>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3" name="Picture 2">
            <a:extLst>
              <a:ext uri="{FF2B5EF4-FFF2-40B4-BE49-F238E27FC236}">
                <a16:creationId xmlns:a16="http://schemas.microsoft.com/office/drawing/2014/main" id="{69C80436-C98B-60E4-F883-EA9E66CFD20A}"/>
              </a:ext>
            </a:extLst>
          </p:cNvPr>
          <p:cNvPicPr>
            <a:picLocks noChangeAspect="1"/>
          </p:cNvPicPr>
          <p:nvPr/>
        </p:nvPicPr>
        <p:blipFill>
          <a:blip r:embed="rId4"/>
          <a:stretch>
            <a:fillRect/>
          </a:stretch>
        </p:blipFill>
        <p:spPr>
          <a:xfrm>
            <a:off x="1172497" y="2322872"/>
            <a:ext cx="9033118" cy="1947766"/>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4" name="Rectangle: Rounded Corners 3">
            <a:extLst>
              <a:ext uri="{FF2B5EF4-FFF2-40B4-BE49-F238E27FC236}">
                <a16:creationId xmlns:a16="http://schemas.microsoft.com/office/drawing/2014/main" id="{90067167-8718-F052-B3CB-232BA136DD44}"/>
              </a:ext>
            </a:extLst>
          </p:cNvPr>
          <p:cNvSpPr/>
          <p:nvPr/>
        </p:nvSpPr>
        <p:spPr>
          <a:xfrm>
            <a:off x="1268360" y="2802193"/>
            <a:ext cx="1555955" cy="51619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Rectangle: Rounded Corners 6">
            <a:extLst>
              <a:ext uri="{FF2B5EF4-FFF2-40B4-BE49-F238E27FC236}">
                <a16:creationId xmlns:a16="http://schemas.microsoft.com/office/drawing/2014/main" id="{AF2A9ADD-536C-8F67-E8FA-6738CA2B943E}"/>
              </a:ext>
            </a:extLst>
          </p:cNvPr>
          <p:cNvSpPr/>
          <p:nvPr/>
        </p:nvSpPr>
        <p:spPr>
          <a:xfrm>
            <a:off x="4572000" y="2802193"/>
            <a:ext cx="707923" cy="47735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0" name="Rectangle: Rounded Corners 9">
            <a:extLst>
              <a:ext uri="{FF2B5EF4-FFF2-40B4-BE49-F238E27FC236}">
                <a16:creationId xmlns:a16="http://schemas.microsoft.com/office/drawing/2014/main" id="{273B73F8-5FE0-699B-29A8-E46375284435}"/>
              </a:ext>
            </a:extLst>
          </p:cNvPr>
          <p:cNvSpPr/>
          <p:nvPr/>
        </p:nvSpPr>
        <p:spPr>
          <a:xfrm>
            <a:off x="8005917" y="2802192"/>
            <a:ext cx="614515" cy="47735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2328964018"/>
      </p:ext>
    </p:extLst>
  </p:cSld>
  <p:clrMapOvr>
    <a:masterClrMapping/>
  </p:clrMapOvr>
  <p:transition spd="slow" advTm="354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4B3C-741B-4E1E-AD99-5DE4C662EF17}"/>
              </a:ext>
            </a:extLst>
          </p:cNvPr>
          <p:cNvSpPr>
            <a:spLocks noGrp="1"/>
          </p:cNvSpPr>
          <p:nvPr>
            <p:ph type="title"/>
          </p:nvPr>
        </p:nvSpPr>
        <p:spPr/>
        <p:txBody>
          <a:bodyPr/>
          <a:lstStyle/>
          <a:p>
            <a:r>
              <a:rPr lang="en-US" dirty="0"/>
              <a:t>Screensaver Mode</a:t>
            </a:r>
          </a:p>
        </p:txBody>
      </p:sp>
      <p:grpSp>
        <p:nvGrpSpPr>
          <p:cNvPr id="14" name="Group 13" descr="Toggle Screensaver option under the Menu button">
            <a:extLst>
              <a:ext uri="{FF2B5EF4-FFF2-40B4-BE49-F238E27FC236}">
                <a16:creationId xmlns:a16="http://schemas.microsoft.com/office/drawing/2014/main" id="{EE1A92AB-E530-0601-B53A-F8AAAB42A492}"/>
              </a:ext>
            </a:extLst>
          </p:cNvPr>
          <p:cNvGrpSpPr/>
          <p:nvPr/>
        </p:nvGrpSpPr>
        <p:grpSpPr>
          <a:xfrm>
            <a:off x="2698955" y="999049"/>
            <a:ext cx="8330052" cy="1776181"/>
            <a:chOff x="1524000" y="866088"/>
            <a:chExt cx="9851594" cy="2148840"/>
          </a:xfrm>
        </p:grpSpPr>
        <p:pic>
          <p:nvPicPr>
            <p:cNvPr id="13" name="Picture 12">
              <a:extLst>
                <a:ext uri="{FF2B5EF4-FFF2-40B4-BE49-F238E27FC236}">
                  <a16:creationId xmlns:a16="http://schemas.microsoft.com/office/drawing/2014/main" id="{8A3D5C4E-9B5F-FDB9-3DF9-5A6734348705}"/>
                </a:ext>
              </a:extLst>
            </p:cNvPr>
            <p:cNvPicPr>
              <a:picLocks noChangeAspect="1"/>
            </p:cNvPicPr>
            <p:nvPr/>
          </p:nvPicPr>
          <p:blipFill rotWithShape="1">
            <a:blip r:embed="rId4">
              <a:extLst>
                <a:ext uri="{28A0092B-C50C-407E-A947-70E740481C1C}">
                  <a14:useLocalDpi xmlns:a14="http://schemas.microsoft.com/office/drawing/2010/main" val="0"/>
                </a:ext>
              </a:extLst>
            </a:blip>
            <a:srcRect l="1090" r="1090"/>
            <a:stretch/>
          </p:blipFill>
          <p:spPr>
            <a:xfrm>
              <a:off x="1524000" y="866088"/>
              <a:ext cx="9234948" cy="214884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4" name="Arrow: Down 3">
              <a:extLst>
                <a:ext uri="{FF2B5EF4-FFF2-40B4-BE49-F238E27FC236}">
                  <a16:creationId xmlns:a16="http://schemas.microsoft.com/office/drawing/2014/main" id="{8590550C-FB93-431E-B44B-1D04A1F13C44}"/>
                </a:ext>
              </a:extLst>
            </p:cNvPr>
            <p:cNvSpPr/>
            <p:nvPr/>
          </p:nvSpPr>
          <p:spPr>
            <a:xfrm rot="5400000">
              <a:off x="10925847" y="1832603"/>
              <a:ext cx="341842" cy="557653"/>
            </a:xfrm>
            <a:prstGeom prst="down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pic>
        <p:nvPicPr>
          <p:cNvPr id="11" name="Picture 10">
            <a:extLst>
              <a:ext uri="{FF2B5EF4-FFF2-40B4-BE49-F238E27FC236}">
                <a16:creationId xmlns:a16="http://schemas.microsoft.com/office/drawing/2014/main" id="{97CF4C2D-466B-587F-B252-BD257D93B5E2}"/>
              </a:ext>
            </a:extLst>
          </p:cNvPr>
          <p:cNvPicPr>
            <a:picLocks noChangeAspect="1"/>
          </p:cNvPicPr>
          <p:nvPr/>
        </p:nvPicPr>
        <p:blipFill rotWithShape="1">
          <a:blip r:embed="rId5">
            <a:extLst>
              <a:ext uri="{28A0092B-C50C-407E-A947-70E740481C1C}">
                <a14:useLocalDpi xmlns:a14="http://schemas.microsoft.com/office/drawing/2010/main" val="0"/>
              </a:ext>
            </a:extLst>
          </a:blip>
          <a:srcRect t="1956" b="1956"/>
          <a:stretch/>
        </p:blipFill>
        <p:spPr>
          <a:xfrm>
            <a:off x="4355280" y="3190670"/>
            <a:ext cx="4184199" cy="2516956"/>
          </a:xfrm>
          <a:prstGeom prst="rect">
            <a:avLst/>
          </a:prstGeom>
          <a:ln>
            <a:noFill/>
          </a:ln>
          <a:effectLst>
            <a:outerShdw blurRad="292100" dist="139700" dir="2700000" algn="tl" rotWithShape="0">
              <a:srgbClr val="333333">
                <a:alpha val="65000"/>
              </a:srgbClr>
            </a:outerShdw>
          </a:effectLst>
        </p:spPr>
      </p:pic>
      <p:sp>
        <p:nvSpPr>
          <p:cNvPr id="7" name="Slide Number Placeholder 3">
            <a:extLst>
              <a:ext uri="{FF2B5EF4-FFF2-40B4-BE49-F238E27FC236}">
                <a16:creationId xmlns:a16="http://schemas.microsoft.com/office/drawing/2014/main" id="{DE805C77-500E-43E1-8EDA-016BBBBBE565}"/>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3340542293"/>
      </p:ext>
    </p:extLst>
  </p:cSld>
  <p:clrMapOvr>
    <a:masterClrMapping/>
  </p:clrMapOvr>
  <p:transition spd="slow" advTm="6563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p:txBody>
          <a:bodyPr>
            <a:normAutofit/>
          </a:bodyPr>
          <a:lstStyle/>
          <a:p>
            <a:r>
              <a:rPr altLang="en-US" dirty="0"/>
              <a:t>Student Lookup</a:t>
            </a:r>
            <a:r>
              <a:rPr lang="en-US" altLang="en-US" dirty="0"/>
              <a:t>: Quick Search</a:t>
            </a:r>
            <a:endParaRPr altLang="en-US" dirty="0"/>
          </a:p>
        </p:txBody>
      </p:sp>
      <p:sp>
        <p:nvSpPr>
          <p:cNvPr id="6" name="Slide Number Placeholder 3">
            <a:extLst>
              <a:ext uri="{FF2B5EF4-FFF2-40B4-BE49-F238E27FC236}">
                <a16:creationId xmlns:a16="http://schemas.microsoft.com/office/drawing/2014/main" id="{CA4D83D4-48E2-4E47-B508-8FF2799397EC}"/>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7" name="Picture 6">
            <a:extLst>
              <a:ext uri="{FF2B5EF4-FFF2-40B4-BE49-F238E27FC236}">
                <a16:creationId xmlns:a16="http://schemas.microsoft.com/office/drawing/2014/main" id="{2E5B2A5B-3B98-8D8A-CE21-6E12F1A64FA6}"/>
              </a:ext>
            </a:extLst>
          </p:cNvPr>
          <p:cNvPicPr>
            <a:picLocks noChangeAspect="1"/>
          </p:cNvPicPr>
          <p:nvPr/>
        </p:nvPicPr>
        <p:blipFill>
          <a:blip r:embed="rId4"/>
          <a:stretch>
            <a:fillRect/>
          </a:stretch>
        </p:blipFill>
        <p:spPr>
          <a:xfrm>
            <a:off x="3001914" y="951950"/>
            <a:ext cx="6188171" cy="4954096"/>
          </a:xfrm>
          <a:prstGeom prst="rect">
            <a:avLst/>
          </a:prstGeom>
          <a:effectLst>
            <a:outerShdw blurRad="292100" dist="139700" dir="2700000" algn="ctr" rotWithShape="0">
              <a:schemeClr val="tx2">
                <a:alpha val="65000"/>
              </a:schemeClr>
            </a:outerShdw>
          </a:effectLst>
        </p:spPr>
      </p:pic>
      <p:sp>
        <p:nvSpPr>
          <p:cNvPr id="4" name="Rectangle: Rounded Corners 3">
            <a:extLst>
              <a:ext uri="{FF2B5EF4-FFF2-40B4-BE49-F238E27FC236}">
                <a16:creationId xmlns:a16="http://schemas.microsoft.com/office/drawing/2014/main" id="{475BD322-1EE6-A214-6B22-61AC99919E77}"/>
              </a:ext>
            </a:extLst>
          </p:cNvPr>
          <p:cNvSpPr/>
          <p:nvPr/>
        </p:nvSpPr>
        <p:spPr>
          <a:xfrm>
            <a:off x="3001914" y="4171884"/>
            <a:ext cx="3936768" cy="173416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5" name="Rectangle: Rounded Corners 4">
            <a:extLst>
              <a:ext uri="{FF2B5EF4-FFF2-40B4-BE49-F238E27FC236}">
                <a16:creationId xmlns:a16="http://schemas.microsoft.com/office/drawing/2014/main" id="{06FAE70C-89D6-7B61-00E3-0E4D9480183A}"/>
              </a:ext>
            </a:extLst>
          </p:cNvPr>
          <p:cNvSpPr/>
          <p:nvPr/>
        </p:nvSpPr>
        <p:spPr>
          <a:xfrm>
            <a:off x="3008711" y="1910907"/>
            <a:ext cx="958645" cy="25146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Arrow: Left 11">
            <a:extLst>
              <a:ext uri="{FF2B5EF4-FFF2-40B4-BE49-F238E27FC236}">
                <a16:creationId xmlns:a16="http://schemas.microsoft.com/office/drawing/2014/main" id="{878E6064-A249-EA25-73A2-39C1A6483281}"/>
              </a:ext>
            </a:extLst>
          </p:cNvPr>
          <p:cNvSpPr/>
          <p:nvPr/>
        </p:nvSpPr>
        <p:spPr>
          <a:xfrm>
            <a:off x="5715482" y="3728691"/>
            <a:ext cx="761034" cy="443193"/>
          </a:xfrm>
          <a:prstGeom prst="left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bg1"/>
                </a:solidFill>
              </a:rPr>
              <a:t>Search</a:t>
            </a:r>
          </a:p>
        </p:txBody>
      </p:sp>
    </p:spTree>
    <p:custDataLst>
      <p:tags r:id="rId1"/>
    </p:custDataLst>
    <p:extLst>
      <p:ext uri="{BB962C8B-B14F-4D97-AF65-F5344CB8AC3E}">
        <p14:creationId xmlns:p14="http://schemas.microsoft.com/office/powerpoint/2010/main" val="582567"/>
      </p:ext>
    </p:extLst>
  </p:cSld>
  <p:clrMapOvr>
    <a:masterClrMapping/>
  </p:clrMapOvr>
  <p:transition spd="slow" advTm="2803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p:txBody>
          <a:bodyPr>
            <a:normAutofit/>
          </a:bodyPr>
          <a:lstStyle/>
          <a:p>
            <a:r>
              <a:rPr altLang="en-US" dirty="0"/>
              <a:t>Student Lookup</a:t>
            </a:r>
            <a:r>
              <a:rPr lang="en-US" altLang="en-US" dirty="0"/>
              <a:t>: Advanced Search</a:t>
            </a:r>
            <a:endParaRPr altLang="en-US" dirty="0"/>
          </a:p>
        </p:txBody>
      </p:sp>
      <p:grpSp>
        <p:nvGrpSpPr>
          <p:cNvPr id="26" name="Group 25">
            <a:extLst>
              <a:ext uri="{FF2B5EF4-FFF2-40B4-BE49-F238E27FC236}">
                <a16:creationId xmlns:a16="http://schemas.microsoft.com/office/drawing/2014/main" id="{C825D684-D33F-DEBF-0A8C-AD14956E2720}"/>
              </a:ext>
            </a:extLst>
          </p:cNvPr>
          <p:cNvGrpSpPr/>
          <p:nvPr/>
        </p:nvGrpSpPr>
        <p:grpSpPr>
          <a:xfrm>
            <a:off x="209143" y="1098595"/>
            <a:ext cx="6239499" cy="3624709"/>
            <a:chOff x="209143" y="1098595"/>
            <a:chExt cx="6239499" cy="3624709"/>
          </a:xfrm>
        </p:grpSpPr>
        <p:grpSp>
          <p:nvGrpSpPr>
            <p:cNvPr id="17" name="Group 16">
              <a:extLst>
                <a:ext uri="{FF2B5EF4-FFF2-40B4-BE49-F238E27FC236}">
                  <a16:creationId xmlns:a16="http://schemas.microsoft.com/office/drawing/2014/main" id="{0E1E777B-C04D-DCA5-30DC-2DDA0279A8E3}"/>
                </a:ext>
              </a:extLst>
            </p:cNvPr>
            <p:cNvGrpSpPr/>
            <p:nvPr/>
          </p:nvGrpSpPr>
          <p:grpSpPr>
            <a:xfrm>
              <a:off x="209143" y="1098595"/>
              <a:ext cx="6239499" cy="3624709"/>
              <a:chOff x="-337787" y="845364"/>
              <a:chExt cx="8310087" cy="4582477"/>
            </a:xfrm>
          </p:grpSpPr>
          <p:pic>
            <p:nvPicPr>
              <p:cNvPr id="10" name="Picture 9">
                <a:extLst>
                  <a:ext uri="{FF2B5EF4-FFF2-40B4-BE49-F238E27FC236}">
                    <a16:creationId xmlns:a16="http://schemas.microsoft.com/office/drawing/2014/main" id="{96F476BB-8EA1-E987-F595-1F0B981EFEDB}"/>
                  </a:ext>
                </a:extLst>
              </p:cNvPr>
              <p:cNvPicPr>
                <a:picLocks noChangeAspect="1"/>
              </p:cNvPicPr>
              <p:nvPr/>
            </p:nvPicPr>
            <p:blipFill rotWithShape="1">
              <a:blip r:embed="rId4">
                <a:extLst>
                  <a:ext uri="{28A0092B-C50C-407E-A947-70E740481C1C}">
                    <a14:useLocalDpi xmlns:a14="http://schemas.microsoft.com/office/drawing/2010/main" val="0"/>
                  </a:ext>
                </a:extLst>
              </a:blip>
              <a:srcRect t="40" b="40"/>
              <a:stretch/>
            </p:blipFill>
            <p:spPr>
              <a:xfrm>
                <a:off x="-337787" y="845364"/>
                <a:ext cx="8310087" cy="458247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4" name="Arrow: Right 13">
                <a:extLst>
                  <a:ext uri="{FF2B5EF4-FFF2-40B4-BE49-F238E27FC236}">
                    <a16:creationId xmlns:a16="http://schemas.microsoft.com/office/drawing/2014/main" id="{CF21B8A9-3CE8-77D9-F7D0-48FBEB89CF93}"/>
                  </a:ext>
                </a:extLst>
              </p:cNvPr>
              <p:cNvSpPr/>
              <p:nvPr/>
            </p:nvSpPr>
            <p:spPr>
              <a:xfrm>
                <a:off x="-337787" y="4803348"/>
                <a:ext cx="761033" cy="443193"/>
              </a:xfrm>
              <a:prstGeom prst="right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bg1"/>
                    </a:solidFill>
                  </a:rPr>
                  <a:t>Search</a:t>
                </a:r>
              </a:p>
            </p:txBody>
          </p:sp>
        </p:grpSp>
        <p:sp>
          <p:nvSpPr>
            <p:cNvPr id="22" name="Arrow: Left 21">
              <a:extLst>
                <a:ext uri="{FF2B5EF4-FFF2-40B4-BE49-F238E27FC236}">
                  <a16:creationId xmlns:a16="http://schemas.microsoft.com/office/drawing/2014/main" id="{EFD9CD63-F715-4CB8-1B04-AF072F11AF1E}"/>
                </a:ext>
              </a:extLst>
            </p:cNvPr>
            <p:cNvSpPr/>
            <p:nvPr/>
          </p:nvSpPr>
          <p:spPr>
            <a:xfrm>
              <a:off x="5107060" y="2731085"/>
              <a:ext cx="546427" cy="248089"/>
            </a:xfrm>
            <a:prstGeom prst="left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00" dirty="0">
                <a:solidFill>
                  <a:schemeClr val="bg1"/>
                </a:solidFill>
              </a:endParaRPr>
            </a:p>
          </p:txBody>
        </p:sp>
      </p:grpSp>
      <p:pic>
        <p:nvPicPr>
          <p:cNvPr id="19" name="Picture 18">
            <a:extLst>
              <a:ext uri="{FF2B5EF4-FFF2-40B4-BE49-F238E27FC236}">
                <a16:creationId xmlns:a16="http://schemas.microsoft.com/office/drawing/2014/main" id="{531B7C20-883C-CB6D-1791-A0762A9EAC2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45277" y="2731085"/>
            <a:ext cx="5896828" cy="322268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6" name="Slide Number Placeholder 3">
            <a:extLst>
              <a:ext uri="{FF2B5EF4-FFF2-40B4-BE49-F238E27FC236}">
                <a16:creationId xmlns:a16="http://schemas.microsoft.com/office/drawing/2014/main" id="{CA4D83D4-48E2-4E47-B508-8FF2799397EC}"/>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2" name="Rectangle: Rounded Corners 1">
            <a:extLst>
              <a:ext uri="{FF2B5EF4-FFF2-40B4-BE49-F238E27FC236}">
                <a16:creationId xmlns:a16="http://schemas.microsoft.com/office/drawing/2014/main" id="{8BBF865D-2F7E-3DCF-0897-82D419FE58EE}"/>
              </a:ext>
            </a:extLst>
          </p:cNvPr>
          <p:cNvSpPr/>
          <p:nvPr/>
        </p:nvSpPr>
        <p:spPr>
          <a:xfrm>
            <a:off x="1084006" y="1850476"/>
            <a:ext cx="1002891" cy="23642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3" name="Rectangle: Rounded Corners 2">
            <a:extLst>
              <a:ext uri="{FF2B5EF4-FFF2-40B4-BE49-F238E27FC236}">
                <a16:creationId xmlns:a16="http://schemas.microsoft.com/office/drawing/2014/main" id="{DA5DB01C-D62F-95E2-8F37-D396B0DE14DE}"/>
              </a:ext>
            </a:extLst>
          </p:cNvPr>
          <p:cNvSpPr/>
          <p:nvPr/>
        </p:nvSpPr>
        <p:spPr>
          <a:xfrm>
            <a:off x="1727105" y="2249129"/>
            <a:ext cx="4010754" cy="247417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Rectangle: Rounded Corners 3">
            <a:extLst>
              <a:ext uri="{FF2B5EF4-FFF2-40B4-BE49-F238E27FC236}">
                <a16:creationId xmlns:a16="http://schemas.microsoft.com/office/drawing/2014/main" id="{8CDB2FBD-B5DC-70A3-BDFB-942F9F491FDE}"/>
              </a:ext>
            </a:extLst>
          </p:cNvPr>
          <p:cNvSpPr/>
          <p:nvPr/>
        </p:nvSpPr>
        <p:spPr>
          <a:xfrm>
            <a:off x="7337323" y="4229335"/>
            <a:ext cx="3731342" cy="132343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4000697006"/>
      </p:ext>
    </p:extLst>
  </p:cSld>
  <p:clrMapOvr>
    <a:masterClrMapping/>
  </p:clrMapOvr>
  <p:transition spd="slow" advTm="3142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D784DA-228D-7829-A326-55281B8B2C66}"/>
              </a:ext>
            </a:extLst>
          </p:cNvPr>
          <p:cNvPicPr>
            <a:picLocks noChangeAspect="1"/>
          </p:cNvPicPr>
          <p:nvPr/>
        </p:nvPicPr>
        <p:blipFill>
          <a:blip r:embed="rId4"/>
          <a:stretch>
            <a:fillRect/>
          </a:stretch>
        </p:blipFill>
        <p:spPr>
          <a:xfrm>
            <a:off x="2266753" y="2098606"/>
            <a:ext cx="7658494" cy="2660787"/>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25605" name="Title 1"/>
          <p:cNvSpPr>
            <a:spLocks noGrp="1"/>
          </p:cNvSpPr>
          <p:nvPr>
            <p:ph type="title"/>
          </p:nvPr>
        </p:nvSpPr>
        <p:spPr/>
        <p:txBody>
          <a:bodyPr>
            <a:normAutofit/>
          </a:bodyPr>
          <a:lstStyle/>
          <a:p>
            <a:r>
              <a:rPr altLang="en-US" dirty="0"/>
              <a:t>Approving Student Entry</a:t>
            </a:r>
          </a:p>
        </p:txBody>
      </p:sp>
      <p:grpSp>
        <p:nvGrpSpPr>
          <p:cNvPr id="5" name="Group 4">
            <a:extLst>
              <a:ext uri="{FF2B5EF4-FFF2-40B4-BE49-F238E27FC236}">
                <a16:creationId xmlns:a16="http://schemas.microsoft.com/office/drawing/2014/main" id="{4C4D2C10-8BD8-2FD2-72BA-7C94327FE92A}"/>
              </a:ext>
            </a:extLst>
          </p:cNvPr>
          <p:cNvGrpSpPr/>
          <p:nvPr/>
        </p:nvGrpSpPr>
        <p:grpSpPr>
          <a:xfrm>
            <a:off x="7572779" y="2991955"/>
            <a:ext cx="971651" cy="2162609"/>
            <a:chOff x="7447418" y="3163214"/>
            <a:chExt cx="971651" cy="2162609"/>
          </a:xfrm>
        </p:grpSpPr>
        <p:sp>
          <p:nvSpPr>
            <p:cNvPr id="8" name="Right Arrow 7"/>
            <p:cNvSpPr/>
            <p:nvPr/>
          </p:nvSpPr>
          <p:spPr>
            <a:xfrm>
              <a:off x="7919885" y="3163214"/>
              <a:ext cx="499184" cy="287204"/>
            </a:xfrm>
            <a:prstGeom prst="right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ea typeface="+mn-ea"/>
                <a:cs typeface="+mn-cs"/>
              </a:endParaRPr>
            </a:p>
          </p:txBody>
        </p:sp>
        <p:sp>
          <p:nvSpPr>
            <p:cNvPr id="7" name="Right Arrow 6"/>
            <p:cNvSpPr/>
            <p:nvPr/>
          </p:nvSpPr>
          <p:spPr>
            <a:xfrm rot="16200000">
              <a:off x="7300886" y="4913299"/>
              <a:ext cx="559056" cy="265992"/>
            </a:xfrm>
            <a:prstGeom prst="right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7" name="Slide Number Placeholder 3">
            <a:extLst>
              <a:ext uri="{FF2B5EF4-FFF2-40B4-BE49-F238E27FC236}">
                <a16:creationId xmlns:a16="http://schemas.microsoft.com/office/drawing/2014/main" id="{23857620-D14A-4B33-BAC4-12C27FD17EB3}"/>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10" name="Rectangle: Rounded Corners 9">
            <a:extLst>
              <a:ext uri="{FF2B5EF4-FFF2-40B4-BE49-F238E27FC236}">
                <a16:creationId xmlns:a16="http://schemas.microsoft.com/office/drawing/2014/main" id="{A8AF12EB-9766-63E3-870C-3F2D3346DFCC}"/>
              </a:ext>
            </a:extLst>
          </p:cNvPr>
          <p:cNvSpPr/>
          <p:nvPr/>
        </p:nvSpPr>
        <p:spPr>
          <a:xfrm>
            <a:off x="5368412" y="2514600"/>
            <a:ext cx="604685" cy="47735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2510313959"/>
      </p:ext>
    </p:extLst>
  </p:cSld>
  <p:clrMapOvr>
    <a:masterClrMapping/>
  </p:clrMapOvr>
  <p:transition spd="slow" advTm="5802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AAD4A4-CF52-5E14-D09B-FE7FDFAE06A6}"/>
              </a:ext>
            </a:extLst>
          </p:cNvPr>
          <p:cNvPicPr>
            <a:picLocks noChangeAspect="1"/>
          </p:cNvPicPr>
          <p:nvPr/>
        </p:nvPicPr>
        <p:blipFill>
          <a:blip r:embed="rId4"/>
          <a:stretch>
            <a:fillRect/>
          </a:stretch>
        </p:blipFill>
        <p:spPr>
          <a:xfrm>
            <a:off x="2135455" y="895916"/>
            <a:ext cx="7493385" cy="920797"/>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27653" name="Title 1"/>
          <p:cNvSpPr>
            <a:spLocks noGrp="1"/>
          </p:cNvSpPr>
          <p:nvPr>
            <p:ph type="title"/>
          </p:nvPr>
        </p:nvSpPr>
        <p:spPr/>
        <p:txBody>
          <a:bodyPr>
            <a:normAutofit/>
          </a:bodyPr>
          <a:lstStyle/>
          <a:p>
            <a:r>
              <a:rPr altLang="en-US" dirty="0"/>
              <a:t>Editing Student Details:</a:t>
            </a:r>
            <a:r>
              <a:rPr lang="en-US" altLang="en-US" dirty="0"/>
              <a:t> </a:t>
            </a:r>
            <a:r>
              <a:rPr altLang="en-US" dirty="0"/>
              <a:t>See/Edit Details</a:t>
            </a:r>
          </a:p>
        </p:txBody>
      </p:sp>
      <p:sp>
        <p:nvSpPr>
          <p:cNvPr id="6" name="Right Arrow 5"/>
          <p:cNvSpPr/>
          <p:nvPr/>
        </p:nvSpPr>
        <p:spPr>
          <a:xfrm>
            <a:off x="6902245" y="1440156"/>
            <a:ext cx="441869" cy="24116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Slide Number Placeholder 3">
            <a:extLst>
              <a:ext uri="{FF2B5EF4-FFF2-40B4-BE49-F238E27FC236}">
                <a16:creationId xmlns:a16="http://schemas.microsoft.com/office/drawing/2014/main" id="{424783AD-D38A-4398-BA9E-4E08E3C31E08}"/>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5" name="Picture 4">
            <a:extLst>
              <a:ext uri="{FF2B5EF4-FFF2-40B4-BE49-F238E27FC236}">
                <a16:creationId xmlns:a16="http://schemas.microsoft.com/office/drawing/2014/main" id="{4FD3DC0D-7546-DEC7-38D1-6F2E720C7A3D}"/>
              </a:ext>
            </a:extLst>
          </p:cNvPr>
          <p:cNvPicPr>
            <a:picLocks noChangeAspect="1"/>
          </p:cNvPicPr>
          <p:nvPr/>
        </p:nvPicPr>
        <p:blipFill>
          <a:blip r:embed="rId5"/>
          <a:stretch>
            <a:fillRect/>
          </a:stretch>
        </p:blipFill>
        <p:spPr>
          <a:xfrm>
            <a:off x="4098400" y="1923215"/>
            <a:ext cx="3643302" cy="3940434"/>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Tree>
    <p:custDataLst>
      <p:tags r:id="rId1"/>
    </p:custDataLst>
    <p:extLst>
      <p:ext uri="{BB962C8B-B14F-4D97-AF65-F5344CB8AC3E}">
        <p14:creationId xmlns:p14="http://schemas.microsoft.com/office/powerpoint/2010/main" val="2188566881"/>
      </p:ext>
    </p:extLst>
  </p:cSld>
  <p:clrMapOvr>
    <a:masterClrMapping/>
  </p:clrMapOvr>
  <p:transition spd="slow" advTm="9009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DA1511-CD23-95C0-3352-9BCA8E1D1E26}"/>
              </a:ext>
            </a:extLst>
          </p:cNvPr>
          <p:cNvPicPr>
            <a:picLocks noChangeAspect="1"/>
          </p:cNvPicPr>
          <p:nvPr/>
        </p:nvPicPr>
        <p:blipFill>
          <a:blip r:embed="rId4"/>
          <a:stretch>
            <a:fillRect/>
          </a:stretch>
        </p:blipFill>
        <p:spPr>
          <a:xfrm>
            <a:off x="1993237" y="958572"/>
            <a:ext cx="7658494" cy="2660787"/>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26629" name="Title 1"/>
          <p:cNvSpPr>
            <a:spLocks noGrp="1"/>
          </p:cNvSpPr>
          <p:nvPr>
            <p:ph type="title"/>
          </p:nvPr>
        </p:nvSpPr>
        <p:spPr/>
        <p:txBody>
          <a:bodyPr>
            <a:normAutofit/>
          </a:bodyPr>
          <a:lstStyle/>
          <a:p>
            <a:r>
              <a:rPr altLang="en-US" dirty="0"/>
              <a:t>Denying Student Entry</a:t>
            </a:r>
          </a:p>
        </p:txBody>
      </p:sp>
      <p:sp>
        <p:nvSpPr>
          <p:cNvPr id="4" name="Right Arrow 5">
            <a:extLst>
              <a:ext uri="{FF2B5EF4-FFF2-40B4-BE49-F238E27FC236}">
                <a16:creationId xmlns:a16="http://schemas.microsoft.com/office/drawing/2014/main" id="{A996FAFA-5BFB-BF0D-8A82-D52E804B0A9A}"/>
              </a:ext>
            </a:extLst>
          </p:cNvPr>
          <p:cNvSpPr/>
          <p:nvPr/>
        </p:nvSpPr>
        <p:spPr>
          <a:xfrm rot="10800000">
            <a:off x="9252641" y="3130935"/>
            <a:ext cx="651785" cy="27882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5" name="Group 14" descr="Graphic with the following: Deny entry to a test session in these circumstances:&#10;The student is not supposed to enter this session.&#10;The student’s demographic information is incorrect.&#10;The student’s required accommodations are incorrect.">
            <a:extLst>
              <a:ext uri="{FF2B5EF4-FFF2-40B4-BE49-F238E27FC236}">
                <a16:creationId xmlns:a16="http://schemas.microsoft.com/office/drawing/2014/main" id="{5ECE90B6-6390-4924-AFA5-3BAD8259A978}"/>
              </a:ext>
            </a:extLst>
          </p:cNvPr>
          <p:cNvGrpSpPr/>
          <p:nvPr/>
        </p:nvGrpSpPr>
        <p:grpSpPr>
          <a:xfrm>
            <a:off x="2900838" y="3994322"/>
            <a:ext cx="5843291" cy="2014454"/>
            <a:chOff x="2918748" y="3749423"/>
            <a:chExt cx="5843291" cy="2014454"/>
          </a:xfrm>
        </p:grpSpPr>
        <p:sp>
          <p:nvSpPr>
            <p:cNvPr id="14" name="Rectangle: Diagonal Corners Rounded 13">
              <a:extLst>
                <a:ext uri="{FF2B5EF4-FFF2-40B4-BE49-F238E27FC236}">
                  <a16:creationId xmlns:a16="http://schemas.microsoft.com/office/drawing/2014/main" id="{0ED5599A-74F9-47EF-836C-2F4F748F256C}"/>
                </a:ext>
              </a:extLst>
            </p:cNvPr>
            <p:cNvSpPr/>
            <p:nvPr/>
          </p:nvSpPr>
          <p:spPr>
            <a:xfrm>
              <a:off x="2918748" y="3749423"/>
              <a:ext cx="5808563" cy="1994080"/>
            </a:xfrm>
            <a:prstGeom prst="round2DiagRect">
              <a:avLst/>
            </a:prstGeom>
            <a:solidFill>
              <a:schemeClr val="accent3">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3" name="TextBox 12">
              <a:extLst>
                <a:ext uri="{FF2B5EF4-FFF2-40B4-BE49-F238E27FC236}">
                  <a16:creationId xmlns:a16="http://schemas.microsoft.com/office/drawing/2014/main" id="{DD299776-80A4-4A26-B1EF-DE88C4A37F97}"/>
                </a:ext>
              </a:extLst>
            </p:cNvPr>
            <p:cNvSpPr txBox="1"/>
            <p:nvPr/>
          </p:nvSpPr>
          <p:spPr>
            <a:xfrm>
              <a:off x="3069222" y="4009551"/>
              <a:ext cx="5692817" cy="1754326"/>
            </a:xfrm>
            <a:prstGeom prst="rect">
              <a:avLst/>
            </a:prstGeom>
            <a:noFill/>
          </p:spPr>
          <p:txBody>
            <a:bodyPr wrap="square" rtlCol="0">
              <a:spAutoFit/>
            </a:bodyPr>
            <a:lstStyle/>
            <a:p>
              <a:pPr marL="0" indent="0">
                <a:buClr>
                  <a:schemeClr val="bg1">
                    <a:lumMod val="65000"/>
                  </a:schemeClr>
                </a:buClr>
                <a:buNone/>
                <a:defRPr/>
              </a:pPr>
              <a:r>
                <a:rPr lang="en-US" sz="1800" b="1" dirty="0">
                  <a:solidFill>
                    <a:schemeClr val="tx1"/>
                  </a:solidFill>
                </a:rPr>
                <a:t>Deny entry to a test session in these circumstances:</a:t>
              </a:r>
            </a:p>
            <a:p>
              <a:pPr marL="404813" indent="-231775">
                <a:buClr>
                  <a:schemeClr val="bg1">
                    <a:lumMod val="65000"/>
                  </a:schemeClr>
                </a:buClr>
                <a:buFont typeface="Arial" panose="020B0604020202020204" pitchFamily="34" charset="0"/>
                <a:buChar char="•"/>
                <a:defRPr/>
              </a:pPr>
              <a:r>
                <a:rPr lang="en-US" sz="1800" dirty="0">
                  <a:solidFill>
                    <a:schemeClr val="tx1"/>
                  </a:solidFill>
                </a:rPr>
                <a:t>The student is not supposed to enter this session.</a:t>
              </a:r>
            </a:p>
            <a:p>
              <a:pPr marL="404813" indent="-231775">
                <a:buClr>
                  <a:schemeClr val="bg1">
                    <a:lumMod val="65000"/>
                  </a:schemeClr>
                </a:buClr>
                <a:buFont typeface="Arial" panose="020B0604020202020204" pitchFamily="34" charset="0"/>
                <a:buChar char="•"/>
                <a:defRPr/>
              </a:pPr>
              <a:r>
                <a:rPr lang="en-US" sz="1800" dirty="0">
                  <a:solidFill>
                    <a:schemeClr val="tx1"/>
                  </a:solidFill>
                </a:rPr>
                <a:t>The student’s demographic information is incorrect.</a:t>
              </a:r>
            </a:p>
            <a:p>
              <a:pPr marL="404813" indent="-231775">
                <a:buClr>
                  <a:schemeClr val="bg1">
                    <a:lumMod val="65000"/>
                  </a:schemeClr>
                </a:buClr>
                <a:buFont typeface="Arial" panose="020B0604020202020204" pitchFamily="34" charset="0"/>
                <a:buChar char="•"/>
                <a:defRPr/>
              </a:pPr>
              <a:r>
                <a:rPr lang="en-US" sz="1800" dirty="0">
                  <a:solidFill>
                    <a:schemeClr val="tx1"/>
                  </a:solidFill>
                </a:rPr>
                <a:t>The student’s required accommodations are incorrect. </a:t>
              </a:r>
            </a:p>
            <a:p>
              <a:endParaRPr lang="en-US" dirty="0"/>
            </a:p>
          </p:txBody>
        </p:sp>
      </p:grpSp>
      <p:sp>
        <p:nvSpPr>
          <p:cNvPr id="10" name="Slide Number Placeholder 3">
            <a:extLst>
              <a:ext uri="{FF2B5EF4-FFF2-40B4-BE49-F238E27FC236}">
                <a16:creationId xmlns:a16="http://schemas.microsoft.com/office/drawing/2014/main" id="{9DAA801D-C641-493D-BBE5-A71B50189021}"/>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3530831200"/>
      </p:ext>
    </p:extLst>
  </p:cSld>
  <p:clrMapOvr>
    <a:masterClrMapping/>
  </p:clrMapOvr>
  <p:transition spd="slow" advTm="4227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FDFE6-141B-4C86-9301-6ECA22D98F51}"/>
              </a:ext>
            </a:extLst>
          </p:cNvPr>
          <p:cNvSpPr>
            <a:spLocks noGrp="1"/>
          </p:cNvSpPr>
          <p:nvPr>
            <p:ph type="title"/>
          </p:nvPr>
        </p:nvSpPr>
        <p:spPr/>
        <p:txBody>
          <a:bodyPr/>
          <a:lstStyle/>
          <a:p>
            <a:r>
              <a:rPr lang="en-US" dirty="0"/>
              <a:t>Logging in to the Student Interface </a:t>
            </a:r>
          </a:p>
        </p:txBody>
      </p:sp>
    </p:spTree>
    <p:custDataLst>
      <p:tags r:id="rId1"/>
    </p:custDataLst>
    <p:extLst>
      <p:ext uri="{BB962C8B-B14F-4D97-AF65-F5344CB8AC3E}">
        <p14:creationId xmlns:p14="http://schemas.microsoft.com/office/powerpoint/2010/main" val="2661673615"/>
      </p:ext>
    </p:extLst>
  </p:cSld>
  <p:clrMapOvr>
    <a:masterClrMapping/>
  </p:clrMapOvr>
  <mc:AlternateContent xmlns:mc="http://schemas.openxmlformats.org/markup-compatibility/2006" xmlns:p14="http://schemas.microsoft.com/office/powerpoint/2010/main">
    <mc:Choice Requires="p14">
      <p:transition spd="slow" p14:dur="2000" advTm="11110"/>
    </mc:Choice>
    <mc:Fallback xmlns="">
      <p:transition spd="slow" advTm="1111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Student Testing Site Student Sign-In page">
            <a:extLst>
              <a:ext uri="{FF2B5EF4-FFF2-40B4-BE49-F238E27FC236}">
                <a16:creationId xmlns:a16="http://schemas.microsoft.com/office/drawing/2014/main" id="{9D167DDA-3449-CEFA-4672-257B34AE0CA3}"/>
              </a:ext>
            </a:extLst>
          </p:cNvPr>
          <p:cNvGrpSpPr/>
          <p:nvPr/>
        </p:nvGrpSpPr>
        <p:grpSpPr>
          <a:xfrm>
            <a:off x="2922270" y="1086379"/>
            <a:ext cx="6347460" cy="4685241"/>
            <a:chOff x="0" y="0"/>
            <a:chExt cx="6420746" cy="5611008"/>
          </a:xfrm>
        </p:grpSpPr>
        <p:pic>
          <p:nvPicPr>
            <p:cNvPr id="8" name="Picture 7">
              <a:extLst>
                <a:ext uri="{FF2B5EF4-FFF2-40B4-BE49-F238E27FC236}">
                  <a16:creationId xmlns:a16="http://schemas.microsoft.com/office/drawing/2014/main" id="{5C083285-29E5-24FD-B973-EF67A687DC4F}"/>
                </a:ext>
              </a:extLst>
            </p:cNvPr>
            <p:cNvPicPr>
              <a:picLocks noChangeAspect="1"/>
            </p:cNvPicPr>
            <p:nvPr/>
          </p:nvPicPr>
          <p:blipFill>
            <a:blip r:embed="rId4"/>
            <a:stretch>
              <a:fillRect/>
            </a:stretch>
          </p:blipFill>
          <p:spPr>
            <a:xfrm>
              <a:off x="0" y="0"/>
              <a:ext cx="6420746" cy="5611008"/>
            </a:xfrm>
            <a:prstGeom prst="rect">
              <a:avLst/>
            </a:prstGeom>
            <a:ln>
              <a:solidFill>
                <a:srgbClr val="A6A6A6"/>
              </a:solidFill>
            </a:ln>
          </p:spPr>
        </p:pic>
        <p:pic>
          <p:nvPicPr>
            <p:cNvPr id="10" name="Picture 9">
              <a:extLst>
                <a:ext uri="{FF2B5EF4-FFF2-40B4-BE49-F238E27FC236}">
                  <a16:creationId xmlns:a16="http://schemas.microsoft.com/office/drawing/2014/main" id="{14E04A24-5801-6254-3DB4-BDF5A90138CD}"/>
                </a:ext>
              </a:extLst>
            </p:cNvPr>
            <p:cNvPicPr>
              <a:picLocks noChangeAspect="1"/>
            </p:cNvPicPr>
            <p:nvPr/>
          </p:nvPicPr>
          <p:blipFill>
            <a:blip r:embed="rId5"/>
            <a:stretch>
              <a:fillRect/>
            </a:stretch>
          </p:blipFill>
          <p:spPr>
            <a:xfrm>
              <a:off x="2935222" y="4296101"/>
              <a:ext cx="333422" cy="314369"/>
            </a:xfrm>
            <a:prstGeom prst="rect">
              <a:avLst/>
            </a:prstGeom>
            <a:ln>
              <a:noFill/>
            </a:ln>
          </p:spPr>
        </p:pic>
      </p:grpSp>
      <p:sp>
        <p:nvSpPr>
          <p:cNvPr id="2" name="Title 1"/>
          <p:cNvSpPr>
            <a:spLocks noGrp="1"/>
          </p:cNvSpPr>
          <p:nvPr>
            <p:ph type="title"/>
          </p:nvPr>
        </p:nvSpPr>
        <p:spPr/>
        <p:txBody>
          <a:bodyPr/>
          <a:lstStyle/>
          <a:p>
            <a:r>
              <a:rPr lang="en-US" dirty="0"/>
              <a:t>Student Login</a:t>
            </a:r>
          </a:p>
        </p:txBody>
      </p:sp>
      <p:grpSp>
        <p:nvGrpSpPr>
          <p:cNvPr id="4" name="Group 3">
            <a:extLst>
              <a:ext uri="{FF2B5EF4-FFF2-40B4-BE49-F238E27FC236}">
                <a16:creationId xmlns:a16="http://schemas.microsoft.com/office/drawing/2014/main" id="{55C560F8-CDE9-4CE2-BD0C-9B4054AEA8CA}"/>
              </a:ext>
            </a:extLst>
          </p:cNvPr>
          <p:cNvGrpSpPr>
            <a:grpSpLocks noChangeAspect="1"/>
          </p:cNvGrpSpPr>
          <p:nvPr/>
        </p:nvGrpSpPr>
        <p:grpSpPr>
          <a:xfrm>
            <a:off x="9038244" y="2426941"/>
            <a:ext cx="1187795" cy="2622216"/>
            <a:chOff x="7421617" y="2640775"/>
            <a:chExt cx="841375" cy="1857448"/>
          </a:xfrm>
        </p:grpSpPr>
        <p:sp>
          <p:nvSpPr>
            <p:cNvPr id="6" name="Right Arrow 5"/>
            <p:cNvSpPr/>
            <p:nvPr/>
          </p:nvSpPr>
          <p:spPr>
            <a:xfrm flipH="1">
              <a:off x="7421617" y="2640775"/>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6600"/>
                </a:solidFill>
              </a:endParaRPr>
            </a:p>
          </p:txBody>
        </p:sp>
        <p:sp>
          <p:nvSpPr>
            <p:cNvPr id="7" name="Right Arrow 6"/>
            <p:cNvSpPr/>
            <p:nvPr/>
          </p:nvSpPr>
          <p:spPr>
            <a:xfrm flipH="1">
              <a:off x="7421617" y="3315757"/>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6600"/>
                </a:solidFill>
              </a:endParaRPr>
            </a:p>
          </p:txBody>
        </p:sp>
        <p:sp>
          <p:nvSpPr>
            <p:cNvPr id="9" name="Right Arrow 8"/>
            <p:cNvSpPr/>
            <p:nvPr/>
          </p:nvSpPr>
          <p:spPr>
            <a:xfrm flipH="1">
              <a:off x="7421617" y="4117223"/>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6600"/>
                </a:solidFill>
              </a:endParaRPr>
            </a:p>
          </p:txBody>
        </p:sp>
      </p:grpSp>
      <p:sp>
        <p:nvSpPr>
          <p:cNvPr id="11" name="Right Arrow 8">
            <a:extLst>
              <a:ext uri="{FF2B5EF4-FFF2-40B4-BE49-F238E27FC236}">
                <a16:creationId xmlns:a16="http://schemas.microsoft.com/office/drawing/2014/main" id="{B80B9D9B-4CC1-42DA-A4E4-D9E8D4728729}"/>
              </a:ext>
            </a:extLst>
          </p:cNvPr>
          <p:cNvSpPr/>
          <p:nvPr/>
        </p:nvSpPr>
        <p:spPr>
          <a:xfrm flipH="1">
            <a:off x="7922635" y="5288277"/>
            <a:ext cx="1187795" cy="5378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6600"/>
              </a:solidFill>
            </a:endParaRPr>
          </a:p>
        </p:txBody>
      </p:sp>
      <p:sp>
        <p:nvSpPr>
          <p:cNvPr id="12" name="Slide Number Placeholder 3">
            <a:extLst>
              <a:ext uri="{FF2B5EF4-FFF2-40B4-BE49-F238E27FC236}">
                <a16:creationId xmlns:a16="http://schemas.microsoft.com/office/drawing/2014/main" id="{D4D6F263-24A9-4B8C-B27A-B207F434EB61}"/>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18</a:t>
            </a:fld>
            <a:endParaRPr lang="en-US" dirty="0"/>
          </a:p>
        </p:txBody>
      </p:sp>
    </p:spTree>
    <p:custDataLst>
      <p:tags r:id="rId1"/>
    </p:custDataLst>
    <p:extLst>
      <p:ext uri="{BB962C8B-B14F-4D97-AF65-F5344CB8AC3E}">
        <p14:creationId xmlns:p14="http://schemas.microsoft.com/office/powerpoint/2010/main" val="2960950371"/>
      </p:ext>
    </p:extLst>
  </p:cSld>
  <p:clrMapOvr>
    <a:masterClrMapping/>
  </p:clrMapOvr>
  <p:transition spd="slow" advTm="61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Login Errors</a:t>
            </a:r>
          </a:p>
        </p:txBody>
      </p:sp>
      <p:graphicFrame>
        <p:nvGraphicFramePr>
          <p:cNvPr id="6" name="Table 5"/>
          <p:cNvGraphicFramePr>
            <a:graphicFrameLocks noGrp="1"/>
          </p:cNvGraphicFramePr>
          <p:nvPr>
            <p:extLst>
              <p:ext uri="{D42A27DB-BD31-4B8C-83A1-F6EECF244321}">
                <p14:modId xmlns:p14="http://schemas.microsoft.com/office/powerpoint/2010/main" val="3431712406"/>
              </p:ext>
            </p:extLst>
          </p:nvPr>
        </p:nvGraphicFramePr>
        <p:xfrm>
          <a:off x="1600200" y="1439364"/>
          <a:ext cx="8991600" cy="3979271"/>
        </p:xfrm>
        <a:graphic>
          <a:graphicData uri="http://schemas.openxmlformats.org/drawingml/2006/table">
            <a:tbl>
              <a:tblPr firstRow="1" bandRow="1">
                <a:tableStyleId>{5C22544A-7EE6-4342-B048-85BDC9FD1C3A}</a:tableStyleId>
              </a:tblPr>
              <a:tblGrid>
                <a:gridCol w="2748786">
                  <a:extLst>
                    <a:ext uri="{9D8B030D-6E8A-4147-A177-3AD203B41FA5}">
                      <a16:colId xmlns:a16="http://schemas.microsoft.com/office/drawing/2014/main" val="20000"/>
                    </a:ext>
                  </a:extLst>
                </a:gridCol>
                <a:gridCol w="1899414">
                  <a:extLst>
                    <a:ext uri="{9D8B030D-6E8A-4147-A177-3AD203B41FA5}">
                      <a16:colId xmlns:a16="http://schemas.microsoft.com/office/drawing/2014/main" val="20001"/>
                    </a:ext>
                  </a:extLst>
                </a:gridCol>
                <a:gridCol w="4343400">
                  <a:extLst>
                    <a:ext uri="{9D8B030D-6E8A-4147-A177-3AD203B41FA5}">
                      <a16:colId xmlns:a16="http://schemas.microsoft.com/office/drawing/2014/main" val="20002"/>
                    </a:ext>
                  </a:extLst>
                </a:gridCol>
              </a:tblGrid>
              <a:tr h="550052">
                <a:tc>
                  <a:txBody>
                    <a:bodyPr/>
                    <a:lstStyle/>
                    <a:p>
                      <a:r>
                        <a:rPr lang="en-US" sz="1600" dirty="0">
                          <a:latin typeface="Calibri" panose="020F0502020204030204" pitchFamily="34" charset="0"/>
                          <a:cs typeface="Calibri" panose="020F0502020204030204" pitchFamily="34" charset="0"/>
                        </a:rPr>
                        <a:t>Issue</a:t>
                      </a:r>
                      <a:endParaRPr lang="en-US" sz="1600" b="1" dirty="0">
                        <a:solidFill>
                          <a:srgbClr val="FFFFFF"/>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600" dirty="0">
                          <a:latin typeface="Calibri" panose="020F0502020204030204" pitchFamily="34" charset="0"/>
                          <a:cs typeface="Calibri" panose="020F0502020204030204" pitchFamily="34" charset="0"/>
                        </a:rPr>
                        <a:t>Error Message</a:t>
                      </a:r>
                      <a:endParaRPr lang="en-US" sz="1600" dirty="0">
                        <a:solidFill>
                          <a:srgbClr val="FFFFFF"/>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600" dirty="0">
                          <a:latin typeface="Calibri" panose="020F0502020204030204" pitchFamily="34" charset="0"/>
                          <a:cs typeface="Calibri" panose="020F0502020204030204" pitchFamily="34" charset="0"/>
                        </a:rPr>
                        <a:t>What</a:t>
                      </a:r>
                      <a:r>
                        <a:rPr lang="en-US" sz="1600" baseline="0" dirty="0">
                          <a:latin typeface="Calibri" panose="020F0502020204030204" pitchFamily="34" charset="0"/>
                          <a:cs typeface="Calibri" panose="020F0502020204030204" pitchFamily="34" charset="0"/>
                        </a:rPr>
                        <a:t> to Do</a:t>
                      </a:r>
                      <a:endParaRPr lang="en-US" sz="1600" dirty="0">
                        <a:solidFill>
                          <a:srgbClr val="FFFFFF"/>
                        </a:solidFill>
                        <a:latin typeface="Calibri" panose="020F0502020204030204" pitchFamily="34" charset="0"/>
                        <a:cs typeface="Calibri" panose="020F0502020204030204" pitchFamily="34" charset="0"/>
                      </a:endParaRPr>
                    </a:p>
                  </a:txBody>
                  <a:tcPr marT="45718" marB="45718"/>
                </a:tc>
                <a:extLst>
                  <a:ext uri="{0D108BD9-81ED-4DB2-BD59-A6C34878D82A}">
                    <a16:rowId xmlns:a16="http://schemas.microsoft.com/office/drawing/2014/main" val="10000"/>
                  </a:ext>
                </a:extLst>
              </a:tr>
              <a:tr h="1632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latin typeface="Calibri" panose="020F0502020204030204" pitchFamily="34" charset="0"/>
                          <a:cs typeface="Calibri" panose="020F0502020204030204" pitchFamily="34" charset="0"/>
                        </a:rPr>
                        <a:t>Student last</a:t>
                      </a:r>
                      <a:r>
                        <a:rPr lang="en-US" sz="1600" b="1" baseline="0" dirty="0">
                          <a:latin typeface="Calibri" panose="020F0502020204030204" pitchFamily="34" charset="0"/>
                          <a:cs typeface="Calibri" panose="020F0502020204030204" pitchFamily="34" charset="0"/>
                        </a:rPr>
                        <a:t> name and SSID do not exactly match what is in the system.</a:t>
                      </a:r>
                      <a:endParaRPr lang="en-US" sz="1600" b="1" dirty="0">
                        <a:solidFill>
                          <a:schemeClr val="tx1"/>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kern="1200" dirty="0">
                          <a:latin typeface="Calibri" panose="020F0502020204030204" pitchFamily="34" charset="0"/>
                          <a:cs typeface="Calibri" panose="020F0502020204030204" pitchFamily="34" charset="0"/>
                        </a:rPr>
                        <a:t>Please check that your information is entered correctly. If you need help, ask your Test Administrator.</a:t>
                      </a:r>
                      <a:endParaRPr lang="en-US" sz="1600" b="1" i="1" dirty="0">
                        <a:solidFill>
                          <a:schemeClr val="tx1"/>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a:latin typeface="Calibri" panose="020F0502020204030204" pitchFamily="34" charset="0"/>
                          <a:cs typeface="Calibri" panose="020F0502020204030204" pitchFamily="34" charset="0"/>
                        </a:rPr>
                        <a:t>Verify that the student has entered the correct last name and exact SSID</a:t>
                      </a:r>
                      <a:r>
                        <a:rPr lang="en-US" sz="1600" u="none" dirty="0">
                          <a:latin typeface="Calibri" panose="020F0502020204030204" pitchFamily="34" charset="0"/>
                          <a:cs typeface="Calibri" panose="020F0502020204030204" pitchFamily="34" charset="0"/>
                        </a:rPr>
                        <a:t>. You</a:t>
                      </a:r>
                      <a:r>
                        <a:rPr lang="en-US" sz="1600" u="none" baseline="0" dirty="0">
                          <a:latin typeface="Calibri" panose="020F0502020204030204" pitchFamily="34" charset="0"/>
                          <a:cs typeface="Calibri" panose="020F0502020204030204" pitchFamily="34" charset="0"/>
                        </a:rPr>
                        <a:t> may </a:t>
                      </a:r>
                      <a:r>
                        <a:rPr lang="en-US" sz="1600" baseline="0" dirty="0">
                          <a:latin typeface="Calibri" panose="020F0502020204030204" pitchFamily="34" charset="0"/>
                          <a:cs typeface="Calibri" panose="020F0502020204030204" pitchFamily="34" charset="0"/>
                        </a:rPr>
                        <a:t>need to use the Student Lookup Tool, which is located in the Test Administrator Interface, to verify that the student is in the system.</a:t>
                      </a:r>
                      <a:endParaRPr lang="en-US" sz="1600" b="0" baseline="0" dirty="0">
                        <a:solidFill>
                          <a:schemeClr val="tx1"/>
                        </a:solidFill>
                        <a:latin typeface="Calibri" panose="020F0502020204030204" pitchFamily="34" charset="0"/>
                        <a:cs typeface="Calibri" panose="020F0502020204030204" pitchFamily="34" charset="0"/>
                      </a:endParaRPr>
                    </a:p>
                  </a:txBody>
                  <a:tcPr marT="45718" marB="45718"/>
                </a:tc>
                <a:extLst>
                  <a:ext uri="{0D108BD9-81ED-4DB2-BD59-A6C34878D82A}">
                    <a16:rowId xmlns:a16="http://schemas.microsoft.com/office/drawing/2014/main" val="10001"/>
                  </a:ext>
                </a:extLst>
              </a:tr>
              <a:tr h="730201">
                <a:tc>
                  <a:txBody>
                    <a:bodyPr/>
                    <a:lstStyle/>
                    <a:p>
                      <a:r>
                        <a:rPr lang="en-US" sz="1600" b="1" dirty="0">
                          <a:latin typeface="Calibri" panose="020F0502020204030204" pitchFamily="34" charset="0"/>
                          <a:cs typeface="Calibri" panose="020F0502020204030204" pitchFamily="34" charset="0"/>
                        </a:rPr>
                        <a:t>Student enters the</a:t>
                      </a:r>
                      <a:r>
                        <a:rPr lang="en-US" sz="1600" b="1" baseline="0" dirty="0">
                          <a:latin typeface="Calibri" panose="020F0502020204030204" pitchFamily="34" charset="0"/>
                          <a:cs typeface="Calibri" panose="020F0502020204030204" pitchFamily="34" charset="0"/>
                        </a:rPr>
                        <a:t> session ID incorrectly.</a:t>
                      </a:r>
                      <a:endParaRPr lang="en-US" sz="1600" b="1" dirty="0">
                        <a:solidFill>
                          <a:schemeClr val="tx1"/>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i="1" u="none" strike="noStrike" kern="1200" baseline="0" dirty="0">
                          <a:latin typeface="Calibri" panose="020F0502020204030204" pitchFamily="34" charset="0"/>
                          <a:cs typeface="Calibri" panose="020F0502020204030204" pitchFamily="34" charset="0"/>
                        </a:rPr>
                        <a:t>The session is not available for testing.</a:t>
                      </a:r>
                      <a:endParaRPr lang="en-US" sz="1600" b="0" i="1" u="none" strike="noStrike" dirty="0">
                        <a:solidFill>
                          <a:schemeClr val="tx1"/>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a:latin typeface="Calibri" panose="020F0502020204030204" pitchFamily="34" charset="0"/>
                          <a:cs typeface="Calibri" panose="020F0502020204030204" pitchFamily="34" charset="0"/>
                        </a:rPr>
                        <a:t>Verify that the student has entered the correct</a:t>
                      </a:r>
                      <a:r>
                        <a:rPr lang="en-US" sz="1600" baseline="0" dirty="0">
                          <a:latin typeface="Calibri" panose="020F0502020204030204" pitchFamily="34" charset="0"/>
                          <a:cs typeface="Calibri" panose="020F0502020204030204" pitchFamily="34" charset="0"/>
                        </a:rPr>
                        <a:t> Session ID with no extra spaces or characters.</a:t>
                      </a:r>
                      <a:endParaRPr lang="en-US" sz="1600" b="0" dirty="0">
                        <a:solidFill>
                          <a:schemeClr val="tx1"/>
                        </a:solidFill>
                        <a:latin typeface="Calibri" panose="020F0502020204030204" pitchFamily="34" charset="0"/>
                        <a:cs typeface="Calibri" panose="020F0502020204030204" pitchFamily="34" charset="0"/>
                      </a:endParaRPr>
                    </a:p>
                  </a:txBody>
                  <a:tcPr marT="45718" marB="45718"/>
                </a:tc>
                <a:extLst>
                  <a:ext uri="{0D108BD9-81ED-4DB2-BD59-A6C34878D82A}">
                    <a16:rowId xmlns:a16="http://schemas.microsoft.com/office/drawing/2014/main" val="10002"/>
                  </a:ext>
                </a:extLst>
              </a:tr>
              <a:tr h="1030875">
                <a:tc>
                  <a:txBody>
                    <a:bodyPr/>
                    <a:lstStyle/>
                    <a:p>
                      <a:r>
                        <a:rPr lang="en-US" sz="1600" b="1" dirty="0">
                          <a:latin typeface="Calibri" panose="020F0502020204030204" pitchFamily="34" charset="0"/>
                          <a:cs typeface="Calibri" panose="020F0502020204030204" pitchFamily="34" charset="0"/>
                        </a:rPr>
                        <a:t>Student enters a</a:t>
                      </a:r>
                      <a:r>
                        <a:rPr lang="en-US" sz="1600" b="1" baseline="0" dirty="0">
                          <a:latin typeface="Calibri" panose="020F0502020204030204" pitchFamily="34" charset="0"/>
                          <a:cs typeface="Calibri" panose="020F0502020204030204" pitchFamily="34" charset="0"/>
                        </a:rPr>
                        <a:t> session ID for an incorrect or expired session.</a:t>
                      </a:r>
                      <a:endParaRPr lang="en-US" sz="1600" b="1" dirty="0">
                        <a:solidFill>
                          <a:schemeClr val="tx1"/>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i="1" u="none" strike="noStrike" kern="1200" baseline="0" dirty="0">
                          <a:latin typeface="Calibri" panose="020F0502020204030204" pitchFamily="34" charset="0"/>
                          <a:cs typeface="Calibri" panose="020F0502020204030204" pitchFamily="34" charset="0"/>
                        </a:rPr>
                        <a:t>Session has expired.</a:t>
                      </a:r>
                      <a:r>
                        <a:rPr lang="en-US" sz="1600" i="1" u="none" strike="sngStrike" kern="1200" baseline="0" dirty="0">
                          <a:latin typeface="Calibri" panose="020F0502020204030204" pitchFamily="34" charset="0"/>
                          <a:cs typeface="Calibri" panose="020F0502020204030204" pitchFamily="34" charset="0"/>
                        </a:rPr>
                        <a:t> </a:t>
                      </a:r>
                      <a:endParaRPr lang="en-US" sz="1600" b="0" i="1" u="none" strike="sngStrike" dirty="0">
                        <a:solidFill>
                          <a:schemeClr val="tx1"/>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kern="1200" baseline="0" dirty="0">
                          <a:latin typeface="Calibri" panose="020F0502020204030204" pitchFamily="34" charset="0"/>
                          <a:cs typeface="Calibri" panose="020F0502020204030204" pitchFamily="34" charset="0"/>
                        </a:rPr>
                        <a:t>Ensure that the student enters the correct Session ID for the current session. If this does not work, verify that your session is open using the Test Administrator interface.</a:t>
                      </a:r>
                      <a:endParaRPr lang="en-US" sz="1600" b="0" dirty="0">
                        <a:solidFill>
                          <a:schemeClr val="tx1"/>
                        </a:solidFill>
                        <a:latin typeface="Calibri" panose="020F0502020204030204" pitchFamily="34" charset="0"/>
                        <a:cs typeface="Calibri" panose="020F0502020204030204" pitchFamily="34" charset="0"/>
                      </a:endParaRPr>
                    </a:p>
                  </a:txBody>
                  <a:tcPr marT="45718" marB="45718"/>
                </a:tc>
                <a:extLst>
                  <a:ext uri="{0D108BD9-81ED-4DB2-BD59-A6C34878D82A}">
                    <a16:rowId xmlns:a16="http://schemas.microsoft.com/office/drawing/2014/main" val="10003"/>
                  </a:ext>
                </a:extLst>
              </a:tr>
            </a:tbl>
          </a:graphicData>
        </a:graphic>
      </p:graphicFrame>
      <p:sp>
        <p:nvSpPr>
          <p:cNvPr id="7" name="Slide Number Placeholder 3">
            <a:extLst>
              <a:ext uri="{FF2B5EF4-FFF2-40B4-BE49-F238E27FC236}">
                <a16:creationId xmlns:a16="http://schemas.microsoft.com/office/drawing/2014/main" id="{864A985F-9B40-4059-A3BF-1AE88AE4B90C}"/>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19</a:t>
            </a:fld>
            <a:endParaRPr lang="en-US" dirty="0"/>
          </a:p>
        </p:txBody>
      </p:sp>
    </p:spTree>
    <p:custDataLst>
      <p:tags r:id="rId1"/>
    </p:custDataLst>
    <p:extLst>
      <p:ext uri="{BB962C8B-B14F-4D97-AF65-F5344CB8AC3E}">
        <p14:creationId xmlns:p14="http://schemas.microsoft.com/office/powerpoint/2010/main" val="3485759970"/>
      </p:ext>
    </p:extLst>
  </p:cSld>
  <p:clrMapOvr>
    <a:masterClrMapping/>
  </p:clrMapOvr>
  <p:transition spd="slow" advTm="6644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88" y="990600"/>
            <a:ext cx="10760944" cy="4668519"/>
          </a:xfrm>
        </p:spPr>
        <p:txBody>
          <a:bodyPr rtlCol="0">
            <a:normAutofit lnSpcReduction="10000"/>
          </a:bodyPr>
          <a:lstStyle/>
          <a:p>
            <a:pPr marL="0" indent="0" eaLnBrk="1" fontAlgn="auto" hangingPunct="1">
              <a:spcAft>
                <a:spcPts val="0"/>
              </a:spcAft>
              <a:buNone/>
              <a:defRPr/>
            </a:pPr>
            <a:r>
              <a:rPr lang="en-US" sz="3200" dirty="0">
                <a:solidFill>
                  <a:srgbClr val="505A08"/>
                </a:solidFill>
              </a:rPr>
              <a:t>After viewing this presentation, you should be able to:</a:t>
            </a:r>
          </a:p>
          <a:p>
            <a:pPr lvl="1" eaLnBrk="1" fontAlgn="auto" hangingPunct="1">
              <a:spcAft>
                <a:spcPts val="0"/>
              </a:spcAft>
              <a:buFont typeface="Wingdings" panose="05000000000000000000" pitchFamily="2" charset="2"/>
              <a:buChar char="§"/>
              <a:defRPr/>
            </a:pPr>
            <a:r>
              <a:rPr lang="en-US" sz="2400" dirty="0">
                <a:solidFill>
                  <a:srgbClr val="505A08"/>
                </a:solidFill>
              </a:rPr>
              <a:t>Use the Test </a:t>
            </a:r>
            <a:r>
              <a:rPr lang="en-US" sz="2400" dirty="0">
                <a:solidFill>
                  <a:srgbClr val="62673E"/>
                </a:solidFill>
              </a:rPr>
              <a:t>Administrator Interface to start and </a:t>
            </a:r>
            <a:r>
              <a:rPr lang="en-US" sz="2400" dirty="0">
                <a:solidFill>
                  <a:srgbClr val="505A08"/>
                </a:solidFill>
              </a:rPr>
              <a:t>run a Screener test session</a:t>
            </a:r>
          </a:p>
          <a:p>
            <a:pPr lvl="1" eaLnBrk="1" fontAlgn="auto" hangingPunct="1">
              <a:spcAft>
                <a:spcPts val="0"/>
              </a:spcAft>
              <a:buFont typeface="Wingdings" panose="05000000000000000000" pitchFamily="2" charset="2"/>
              <a:buChar char="§"/>
              <a:defRPr/>
            </a:pPr>
            <a:r>
              <a:rPr lang="en-US" sz="2400" dirty="0">
                <a:solidFill>
                  <a:srgbClr val="505A08"/>
                </a:solidFill>
              </a:rPr>
              <a:t>View student test settings and accessibility resources</a:t>
            </a:r>
          </a:p>
          <a:p>
            <a:pPr lvl="1" eaLnBrk="1" fontAlgn="auto" hangingPunct="1">
              <a:spcAft>
                <a:spcPts val="0"/>
              </a:spcAft>
              <a:buFont typeface="Wingdings" panose="05000000000000000000" pitchFamily="2" charset="2"/>
              <a:buChar char="§"/>
              <a:defRPr/>
            </a:pPr>
            <a:r>
              <a:rPr lang="en-US" sz="2400" dirty="0">
                <a:solidFill>
                  <a:srgbClr val="505A08"/>
                </a:solidFill>
              </a:rPr>
              <a:t>Monitor the Screener testing process</a:t>
            </a:r>
          </a:p>
          <a:p>
            <a:pPr lvl="1" eaLnBrk="1" fontAlgn="auto" hangingPunct="1">
              <a:spcAft>
                <a:spcPts val="0"/>
              </a:spcAft>
              <a:buFont typeface="Wingdings" panose="05000000000000000000" pitchFamily="2" charset="2"/>
              <a:buChar char="§"/>
              <a:defRPr/>
            </a:pPr>
            <a:r>
              <a:rPr lang="en-US" sz="2400" dirty="0">
                <a:solidFill>
                  <a:srgbClr val="505A08"/>
                </a:solidFill>
              </a:rPr>
              <a:t>Pause and stop a test session</a:t>
            </a:r>
          </a:p>
          <a:p>
            <a:pPr lvl="1" eaLnBrk="1" fontAlgn="auto" hangingPunct="1">
              <a:spcAft>
                <a:spcPts val="0"/>
              </a:spcAft>
              <a:buFont typeface="Wingdings" panose="05000000000000000000" pitchFamily="2" charset="2"/>
              <a:buChar char="§"/>
              <a:defRPr/>
            </a:pPr>
            <a:r>
              <a:rPr lang="en-US" sz="2400" dirty="0">
                <a:solidFill>
                  <a:srgbClr val="505A08"/>
                </a:solidFill>
              </a:rPr>
              <a:t>Print test session information</a:t>
            </a:r>
          </a:p>
          <a:p>
            <a:pPr lvl="1" eaLnBrk="1" fontAlgn="auto" hangingPunct="1">
              <a:spcAft>
                <a:spcPts val="0"/>
              </a:spcAft>
              <a:buFont typeface="Wingdings" panose="05000000000000000000" pitchFamily="2" charset="2"/>
              <a:buChar char="§"/>
              <a:defRPr/>
            </a:pPr>
            <a:r>
              <a:rPr lang="en-US" sz="2400" dirty="0">
                <a:solidFill>
                  <a:srgbClr val="505A08"/>
                </a:solidFill>
              </a:rPr>
              <a:t>Exit and log out of the Test Administrator Interface</a:t>
            </a:r>
          </a:p>
        </p:txBody>
      </p:sp>
      <p:sp>
        <p:nvSpPr>
          <p:cNvPr id="16387" name="Title 1"/>
          <p:cNvSpPr>
            <a:spLocks noGrp="1"/>
          </p:cNvSpPr>
          <p:nvPr>
            <p:ph type="title"/>
          </p:nvPr>
        </p:nvSpPr>
        <p:spPr>
          <a:xfrm>
            <a:off x="457200" y="91440"/>
            <a:ext cx="11016200" cy="548640"/>
          </a:xfrm>
        </p:spPr>
        <p:txBody>
          <a:bodyPr/>
          <a:lstStyle/>
          <a:p>
            <a:r>
              <a:rPr altLang="en-US" dirty="0"/>
              <a:t>Objectives</a:t>
            </a:r>
          </a:p>
        </p:txBody>
      </p:sp>
      <p:sp>
        <p:nvSpPr>
          <p:cNvPr id="6" name="Slide Number Placeholder 3">
            <a:extLst>
              <a:ext uri="{FF2B5EF4-FFF2-40B4-BE49-F238E27FC236}">
                <a16:creationId xmlns:a16="http://schemas.microsoft.com/office/drawing/2014/main" id="{7D6F1A3B-D35C-4FC7-A4FE-36869C5FC4D4}"/>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2</a:t>
            </a:fld>
            <a:endParaRPr lang="en-US" dirty="0"/>
          </a:p>
        </p:txBody>
      </p:sp>
    </p:spTree>
    <p:custDataLst>
      <p:tags r:id="rId1"/>
    </p:custDataLst>
    <p:extLst>
      <p:ext uri="{BB962C8B-B14F-4D97-AF65-F5344CB8AC3E}">
        <p14:creationId xmlns:p14="http://schemas.microsoft.com/office/powerpoint/2010/main" val="1357060505"/>
      </p:ext>
    </p:extLst>
  </p:cSld>
  <p:clrMapOvr>
    <a:masterClrMapping/>
  </p:clrMapOvr>
  <p:transition spd="slow" advTm="2987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Student Verification</a:t>
            </a:r>
          </a:p>
        </p:txBody>
      </p:sp>
      <p:sp>
        <p:nvSpPr>
          <p:cNvPr id="8" name="Slide Number Placeholder 3">
            <a:extLst>
              <a:ext uri="{FF2B5EF4-FFF2-40B4-BE49-F238E27FC236}">
                <a16:creationId xmlns:a16="http://schemas.microsoft.com/office/drawing/2014/main" id="{940A1DCB-4A8D-4594-9D01-10543EACD79A}"/>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20</a:t>
            </a:fld>
            <a:endParaRPr lang="en-US" dirty="0"/>
          </a:p>
        </p:txBody>
      </p:sp>
      <p:pic>
        <p:nvPicPr>
          <p:cNvPr id="4" name="Picture 3" descr="Is This You? page">
            <a:extLst>
              <a:ext uri="{FF2B5EF4-FFF2-40B4-BE49-F238E27FC236}">
                <a16:creationId xmlns:a16="http://schemas.microsoft.com/office/drawing/2014/main" id="{90DC6958-07E4-D74B-0B23-FAFA6C925C53}"/>
              </a:ext>
            </a:extLst>
          </p:cNvPr>
          <p:cNvPicPr>
            <a:picLocks noChangeAspect="1"/>
          </p:cNvPicPr>
          <p:nvPr/>
        </p:nvPicPr>
        <p:blipFill rotWithShape="1">
          <a:blip r:embed="rId4"/>
          <a:srcRect l="504"/>
          <a:stretch/>
        </p:blipFill>
        <p:spPr bwMode="auto">
          <a:xfrm>
            <a:off x="2270163" y="1278413"/>
            <a:ext cx="7651674" cy="4301173"/>
          </a:xfrm>
          <a:prstGeom prst="rect">
            <a:avLst/>
          </a:prstGeom>
          <a:ln>
            <a:solidFill>
              <a:schemeClr val="bg1">
                <a:lumMod val="85000"/>
              </a:schemeClr>
            </a:solidFill>
          </a:ln>
          <a:effectLst>
            <a:outerShdw blurRad="292100" dist="139700" dir="2700000" algn="ctr" rotWithShape="0">
              <a:schemeClr val="tx2">
                <a:alpha val="65000"/>
              </a:schemeClr>
            </a:outerShdw>
          </a:effectLst>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2426472084"/>
      </p:ext>
    </p:extLst>
  </p:cSld>
  <p:clrMapOvr>
    <a:masterClrMapping/>
  </p:clrMapOvr>
  <p:transition spd="slow" advTm="3185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Test Selection</a:t>
            </a:r>
          </a:p>
        </p:txBody>
      </p:sp>
      <p:sp>
        <p:nvSpPr>
          <p:cNvPr id="10" name="Slide Number Placeholder 3">
            <a:extLst>
              <a:ext uri="{FF2B5EF4-FFF2-40B4-BE49-F238E27FC236}">
                <a16:creationId xmlns:a16="http://schemas.microsoft.com/office/drawing/2014/main" id="{0FAED34E-B119-4DDC-9C87-1BB65B7A85C8}"/>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21</a:t>
            </a:fld>
            <a:endParaRPr lang="en-US" dirty="0"/>
          </a:p>
        </p:txBody>
      </p:sp>
      <p:grpSp>
        <p:nvGrpSpPr>
          <p:cNvPr id="9" name="Group 8">
            <a:extLst>
              <a:ext uri="{FF2B5EF4-FFF2-40B4-BE49-F238E27FC236}">
                <a16:creationId xmlns:a16="http://schemas.microsoft.com/office/drawing/2014/main" id="{F6D48C4A-D36E-BBAD-C642-BC93B76598D0}"/>
              </a:ext>
            </a:extLst>
          </p:cNvPr>
          <p:cNvGrpSpPr/>
          <p:nvPr/>
        </p:nvGrpSpPr>
        <p:grpSpPr>
          <a:xfrm>
            <a:off x="3163928" y="1302546"/>
            <a:ext cx="5864143" cy="4469367"/>
            <a:chOff x="3163928" y="1302546"/>
            <a:chExt cx="5864143" cy="4469367"/>
          </a:xfrm>
        </p:grpSpPr>
        <p:pic>
          <p:nvPicPr>
            <p:cNvPr id="8" name="Picture 7">
              <a:extLst>
                <a:ext uri="{FF2B5EF4-FFF2-40B4-BE49-F238E27FC236}">
                  <a16:creationId xmlns:a16="http://schemas.microsoft.com/office/drawing/2014/main" id="{066C935B-749D-474E-AEBE-7803923D2171}"/>
                </a:ext>
              </a:extLst>
            </p:cNvPr>
            <p:cNvPicPr>
              <a:picLocks noChangeAspect="1"/>
            </p:cNvPicPr>
            <p:nvPr/>
          </p:nvPicPr>
          <p:blipFill>
            <a:blip r:embed="rId4"/>
            <a:stretch>
              <a:fillRect/>
            </a:stretch>
          </p:blipFill>
          <p:spPr>
            <a:xfrm>
              <a:off x="3163928" y="1302546"/>
              <a:ext cx="5864143" cy="441495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5" name="Right Arrow 4"/>
            <p:cNvSpPr/>
            <p:nvPr/>
          </p:nvSpPr>
          <p:spPr>
            <a:xfrm rot="10800000">
              <a:off x="6095999" y="2812427"/>
              <a:ext cx="904906" cy="4097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 name="Right Arrow 6"/>
            <p:cNvSpPr/>
            <p:nvPr/>
          </p:nvSpPr>
          <p:spPr>
            <a:xfrm rot="10800000">
              <a:off x="6499504" y="5362144"/>
              <a:ext cx="904906" cy="4097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pic>
          <p:nvPicPr>
            <p:cNvPr id="4" name="Picture 3" title="ELPA test  screenshot">
              <a:extLst>
                <a:ext uri="{FF2B5EF4-FFF2-40B4-BE49-F238E27FC236}">
                  <a16:creationId xmlns:a16="http://schemas.microsoft.com/office/drawing/2014/main" id="{B21246F7-FE55-90F2-FEA4-6332E50002EF}"/>
                </a:ext>
              </a:extLst>
            </p:cNvPr>
            <p:cNvPicPr>
              <a:picLocks noChangeAspect="1"/>
            </p:cNvPicPr>
            <p:nvPr/>
          </p:nvPicPr>
          <p:blipFill>
            <a:blip r:embed="rId5"/>
            <a:stretch>
              <a:fillRect/>
            </a:stretch>
          </p:blipFill>
          <p:spPr>
            <a:xfrm>
              <a:off x="3509412" y="2527649"/>
              <a:ext cx="2586587" cy="816817"/>
            </a:xfrm>
            <a:prstGeom prst="rect">
              <a:avLst/>
            </a:prstGeom>
          </p:spPr>
        </p:pic>
      </p:grpSp>
    </p:spTree>
    <p:custDataLst>
      <p:tags r:id="rId1"/>
    </p:custDataLst>
    <p:extLst>
      <p:ext uri="{BB962C8B-B14F-4D97-AF65-F5344CB8AC3E}">
        <p14:creationId xmlns:p14="http://schemas.microsoft.com/office/powerpoint/2010/main" val="3742146976"/>
      </p:ext>
    </p:extLst>
  </p:cSld>
  <p:clrMapOvr>
    <a:masterClrMapping/>
  </p:clrMapOvr>
  <p:transition spd="slow" advTm="3659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Recording Device Check</a:t>
            </a:r>
          </a:p>
        </p:txBody>
      </p:sp>
      <p:grpSp>
        <p:nvGrpSpPr>
          <p:cNvPr id="14" name="Group 13">
            <a:extLst>
              <a:ext uri="{FF2B5EF4-FFF2-40B4-BE49-F238E27FC236}">
                <a16:creationId xmlns:a16="http://schemas.microsoft.com/office/drawing/2014/main" id="{AA7FF5A3-3AC7-4942-B227-34C78C035D99}"/>
              </a:ext>
            </a:extLst>
          </p:cNvPr>
          <p:cNvGrpSpPr/>
          <p:nvPr/>
        </p:nvGrpSpPr>
        <p:grpSpPr>
          <a:xfrm>
            <a:off x="681488" y="1530296"/>
            <a:ext cx="10060971" cy="3353043"/>
            <a:chOff x="222829" y="1680769"/>
            <a:chExt cx="10060971" cy="3353043"/>
          </a:xfrm>
        </p:grpSpPr>
        <p:pic>
          <p:nvPicPr>
            <p:cNvPr id="15" name="Picture 14">
              <a:extLst>
                <a:ext uri="{FF2B5EF4-FFF2-40B4-BE49-F238E27FC236}">
                  <a16:creationId xmlns:a16="http://schemas.microsoft.com/office/drawing/2014/main" id="{C33C3800-1B22-4E4D-9C8A-B629EFC02480}"/>
                </a:ext>
              </a:extLst>
            </p:cNvPr>
            <p:cNvPicPr/>
            <p:nvPr/>
          </p:nvPicPr>
          <p:blipFill>
            <a:blip r:embed="rId4">
              <a:extLst>
                <a:ext uri="{28A0092B-C50C-407E-A947-70E740481C1C}">
                  <a14:useLocalDpi xmlns:a14="http://schemas.microsoft.com/office/drawing/2010/main" val="0"/>
                </a:ext>
              </a:extLst>
            </a:blip>
            <a:stretch>
              <a:fillRect/>
            </a:stretch>
          </p:blipFill>
          <p:spPr>
            <a:xfrm>
              <a:off x="2349501" y="1680769"/>
              <a:ext cx="7934299" cy="3353043"/>
            </a:xfrm>
            <a:prstGeom prst="rect">
              <a:avLst/>
            </a:prstGeom>
          </p:spPr>
        </p:pic>
        <p:sp>
          <p:nvSpPr>
            <p:cNvPr id="16" name="Right Arrow 6">
              <a:extLst>
                <a:ext uri="{FF2B5EF4-FFF2-40B4-BE49-F238E27FC236}">
                  <a16:creationId xmlns:a16="http://schemas.microsoft.com/office/drawing/2014/main" id="{5CDF12EB-C188-475B-9B19-5813306178BC}"/>
                </a:ext>
              </a:extLst>
            </p:cNvPr>
            <p:cNvSpPr/>
            <p:nvPr/>
          </p:nvSpPr>
          <p:spPr>
            <a:xfrm rot="10800000" flipH="1">
              <a:off x="3730661" y="4297467"/>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grpSp>
          <p:nvGrpSpPr>
            <p:cNvPr id="17" name="Group 16">
              <a:extLst>
                <a:ext uri="{FF2B5EF4-FFF2-40B4-BE49-F238E27FC236}">
                  <a16:creationId xmlns:a16="http://schemas.microsoft.com/office/drawing/2014/main" id="{377FE2AC-1CFD-4173-A511-46A267825916}"/>
                </a:ext>
              </a:extLst>
            </p:cNvPr>
            <p:cNvGrpSpPr/>
            <p:nvPr/>
          </p:nvGrpSpPr>
          <p:grpSpPr>
            <a:xfrm>
              <a:off x="222829" y="2441925"/>
              <a:ext cx="2285999" cy="685800"/>
              <a:chOff x="5486400" y="2794000"/>
              <a:chExt cx="2285999" cy="685800"/>
            </a:xfrm>
            <a:solidFill>
              <a:srgbClr val="FF0000"/>
            </a:solidFill>
          </p:grpSpPr>
          <p:sp>
            <p:nvSpPr>
              <p:cNvPr id="21" name="Right Arrow 9">
                <a:extLst>
                  <a:ext uri="{FF2B5EF4-FFF2-40B4-BE49-F238E27FC236}">
                    <a16:creationId xmlns:a16="http://schemas.microsoft.com/office/drawing/2014/main" id="{70341A7E-3417-4704-BEEC-56611F384A76}"/>
                  </a:ext>
                </a:extLst>
              </p:cNvPr>
              <p:cNvSpPr/>
              <p:nvPr/>
            </p:nvSpPr>
            <p:spPr>
              <a:xfrm rot="10800000" flipH="1">
                <a:off x="5486400" y="2794000"/>
                <a:ext cx="2285999" cy="685800"/>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rgbClr val="FFFFFF"/>
                  </a:solidFill>
                </a:endParaRPr>
              </a:p>
            </p:txBody>
          </p:sp>
          <p:sp>
            <p:nvSpPr>
              <p:cNvPr id="22" name="Rectangle 21">
                <a:extLst>
                  <a:ext uri="{FF2B5EF4-FFF2-40B4-BE49-F238E27FC236}">
                    <a16:creationId xmlns:a16="http://schemas.microsoft.com/office/drawing/2014/main" id="{5A69E736-4BBC-4FEC-82DD-F0BCBB78C0E1}"/>
                  </a:ext>
                </a:extLst>
              </p:cNvPr>
              <p:cNvSpPr/>
              <p:nvPr/>
            </p:nvSpPr>
            <p:spPr>
              <a:xfrm>
                <a:off x="5592457" y="2970013"/>
                <a:ext cx="1919308" cy="338554"/>
              </a:xfrm>
              <a:prstGeom prst="rect">
                <a:avLst/>
              </a:prstGeom>
              <a:grpFill/>
            </p:spPr>
            <p:txBody>
              <a:bodyPr wrap="none">
                <a:spAutoFit/>
              </a:bodyPr>
              <a:lstStyle/>
              <a:p>
                <a:pPr algn="ctr">
                  <a:defRPr/>
                </a:pPr>
                <a:r>
                  <a:rPr lang="en-US" sz="1600" dirty="0">
                    <a:solidFill>
                      <a:srgbClr val="FFFFFF"/>
                    </a:solidFill>
                    <a:latin typeface="Calibri" pitchFamily="34" charset="0"/>
                    <a:ea typeface="ＭＳ Ｐゴシック"/>
                    <a:cs typeface="Arial" charset="0"/>
                  </a:rPr>
                  <a:t>Start/Stop Recording</a:t>
                </a:r>
              </a:p>
            </p:txBody>
          </p:sp>
        </p:grpSp>
        <p:grpSp>
          <p:nvGrpSpPr>
            <p:cNvPr id="18" name="Group 17">
              <a:extLst>
                <a:ext uri="{FF2B5EF4-FFF2-40B4-BE49-F238E27FC236}">
                  <a16:creationId xmlns:a16="http://schemas.microsoft.com/office/drawing/2014/main" id="{977DD002-67B9-4826-B35F-BAE5FE9752BE}"/>
                </a:ext>
              </a:extLst>
            </p:cNvPr>
            <p:cNvGrpSpPr/>
            <p:nvPr/>
          </p:nvGrpSpPr>
          <p:grpSpPr>
            <a:xfrm>
              <a:off x="222830" y="3214461"/>
              <a:ext cx="2285999" cy="685800"/>
              <a:chOff x="5488576" y="3429000"/>
              <a:chExt cx="2285999" cy="685800"/>
            </a:xfrm>
            <a:solidFill>
              <a:srgbClr val="FF0000"/>
            </a:solidFill>
          </p:grpSpPr>
          <p:sp>
            <p:nvSpPr>
              <p:cNvPr id="19" name="Right Arrow 7">
                <a:extLst>
                  <a:ext uri="{FF2B5EF4-FFF2-40B4-BE49-F238E27FC236}">
                    <a16:creationId xmlns:a16="http://schemas.microsoft.com/office/drawing/2014/main" id="{FBFC773D-5354-4339-BE5E-936EB42B064B}"/>
                  </a:ext>
                </a:extLst>
              </p:cNvPr>
              <p:cNvSpPr/>
              <p:nvPr/>
            </p:nvSpPr>
            <p:spPr>
              <a:xfrm rot="10800000" flipH="1">
                <a:off x="5488576" y="3429000"/>
                <a:ext cx="2285999" cy="685800"/>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rgbClr val="FFFFFF"/>
                  </a:solidFill>
                </a:endParaRPr>
              </a:p>
            </p:txBody>
          </p:sp>
          <p:sp>
            <p:nvSpPr>
              <p:cNvPr id="20" name="Rectangle 19">
                <a:extLst>
                  <a:ext uri="{FF2B5EF4-FFF2-40B4-BE49-F238E27FC236}">
                    <a16:creationId xmlns:a16="http://schemas.microsoft.com/office/drawing/2014/main" id="{3B3FBC27-7D89-4B4F-A67D-832B2C789FDB}"/>
                  </a:ext>
                </a:extLst>
              </p:cNvPr>
              <p:cNvSpPr/>
              <p:nvPr/>
            </p:nvSpPr>
            <p:spPr>
              <a:xfrm>
                <a:off x="5648562" y="3602473"/>
                <a:ext cx="1811457" cy="338554"/>
              </a:xfrm>
              <a:prstGeom prst="rect">
                <a:avLst/>
              </a:prstGeom>
              <a:grpFill/>
            </p:spPr>
            <p:txBody>
              <a:bodyPr wrap="none">
                <a:spAutoFit/>
              </a:bodyPr>
              <a:lstStyle/>
              <a:p>
                <a:pPr algn="ctr">
                  <a:defRPr/>
                </a:pPr>
                <a:r>
                  <a:rPr lang="en-US" sz="1600" dirty="0">
                    <a:solidFill>
                      <a:srgbClr val="FFFFFF"/>
                    </a:solidFill>
                    <a:latin typeface="Calibri" pitchFamily="34" charset="0"/>
                    <a:ea typeface="ＭＳ Ｐゴシック"/>
                    <a:cs typeface="Arial" charset="0"/>
                  </a:rPr>
                  <a:t>Start/Stop Playback</a:t>
                </a:r>
              </a:p>
            </p:txBody>
          </p:sp>
        </p:grpSp>
      </p:grpSp>
      <p:sp>
        <p:nvSpPr>
          <p:cNvPr id="23" name="Slide Number Placeholder 3">
            <a:extLst>
              <a:ext uri="{FF2B5EF4-FFF2-40B4-BE49-F238E27FC236}">
                <a16:creationId xmlns:a16="http://schemas.microsoft.com/office/drawing/2014/main" id="{EAEFABD6-CF11-48A3-AAFF-3435E3853ADC}"/>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22</a:t>
            </a:fld>
            <a:endParaRPr lang="en-US" dirty="0"/>
          </a:p>
        </p:txBody>
      </p:sp>
    </p:spTree>
    <p:custDataLst>
      <p:tags r:id="rId1"/>
    </p:custDataLst>
    <p:extLst>
      <p:ext uri="{BB962C8B-B14F-4D97-AF65-F5344CB8AC3E}">
        <p14:creationId xmlns:p14="http://schemas.microsoft.com/office/powerpoint/2010/main" val="1648235922"/>
      </p:ext>
    </p:extLst>
  </p:cSld>
  <p:clrMapOvr>
    <a:masterClrMapping/>
  </p:clrMapOvr>
  <p:transition spd="slow" advTm="8089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Sound and Video Playback Check</a:t>
            </a:r>
          </a:p>
        </p:txBody>
      </p:sp>
      <p:sp>
        <p:nvSpPr>
          <p:cNvPr id="6" name="Rectangle 5">
            <a:extLst>
              <a:ext uri="{FF2B5EF4-FFF2-40B4-BE49-F238E27FC236}">
                <a16:creationId xmlns:a16="http://schemas.microsoft.com/office/drawing/2014/main" id="{E38076C7-FFCB-4E15-B75D-1B36BDBE33C6}"/>
              </a:ext>
            </a:extLst>
          </p:cNvPr>
          <p:cNvSpPr/>
          <p:nvPr/>
        </p:nvSpPr>
        <p:spPr>
          <a:xfrm>
            <a:off x="4347836" y="4093194"/>
            <a:ext cx="3881764" cy="5702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3">
            <a:extLst>
              <a:ext uri="{FF2B5EF4-FFF2-40B4-BE49-F238E27FC236}">
                <a16:creationId xmlns:a16="http://schemas.microsoft.com/office/drawing/2014/main" id="{11A5CA92-B43B-4E4B-8B95-A2D09069197D}"/>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23</a:t>
            </a:fld>
            <a:endParaRPr lang="en-US" dirty="0"/>
          </a:p>
        </p:txBody>
      </p:sp>
      <p:pic>
        <p:nvPicPr>
          <p:cNvPr id="4" name="Picture 3" descr="A screenshot of a video play&#10;&#10;Description automatically generated">
            <a:extLst>
              <a:ext uri="{FF2B5EF4-FFF2-40B4-BE49-F238E27FC236}">
                <a16:creationId xmlns:a16="http://schemas.microsoft.com/office/drawing/2014/main" id="{3660D439-7620-04F4-3B27-4D01B96FB3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0464" y="1223517"/>
            <a:ext cx="6751619" cy="4169840"/>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Tree>
    <p:custDataLst>
      <p:tags r:id="rId1"/>
    </p:custDataLst>
    <p:extLst>
      <p:ext uri="{BB962C8B-B14F-4D97-AF65-F5344CB8AC3E}">
        <p14:creationId xmlns:p14="http://schemas.microsoft.com/office/powerpoint/2010/main" val="1789314781"/>
      </p:ext>
    </p:extLst>
  </p:cSld>
  <p:clrMapOvr>
    <a:masterClrMapping/>
  </p:clrMapOvr>
  <p:transition spd="slow" advTm="4382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Instructions and Help Screen</a:t>
            </a:r>
          </a:p>
        </p:txBody>
      </p:sp>
      <p:pic>
        <p:nvPicPr>
          <p:cNvPr id="6" name="Picture 5">
            <a:extLst>
              <a:ext uri="{FF2B5EF4-FFF2-40B4-BE49-F238E27FC236}">
                <a16:creationId xmlns:a16="http://schemas.microsoft.com/office/drawing/2014/main" id="{7C7741F1-D571-4828-AE08-40B7CC987A84}"/>
              </a:ext>
            </a:extLst>
          </p:cNvPr>
          <p:cNvPicPr/>
          <p:nvPr/>
        </p:nvPicPr>
        <p:blipFill>
          <a:blip r:embed="rId4">
            <a:extLst>
              <a:ext uri="{28A0092B-C50C-407E-A947-70E740481C1C}">
                <a14:useLocalDpi xmlns:a14="http://schemas.microsoft.com/office/drawing/2010/main" val="0"/>
              </a:ext>
            </a:extLst>
          </a:blip>
          <a:srcRect/>
          <a:stretch/>
        </p:blipFill>
        <p:spPr>
          <a:xfrm>
            <a:off x="2953203" y="1108214"/>
            <a:ext cx="6285593" cy="4641571"/>
          </a:xfrm>
          <a:prstGeom prst="rect">
            <a:avLst/>
          </a:prstGeom>
          <a:ln>
            <a:solidFill>
              <a:schemeClr val="bg1">
                <a:lumMod val="75000"/>
              </a:schemeClr>
            </a:solidFill>
          </a:ln>
          <a:effectLst>
            <a:outerShdw blurRad="292100" dist="139700" dir="2700000" algn="tl" rotWithShape="0">
              <a:prstClr val="black">
                <a:alpha val="65000"/>
              </a:prstClr>
            </a:outerShdw>
          </a:effectLst>
        </p:spPr>
      </p:pic>
      <p:sp>
        <p:nvSpPr>
          <p:cNvPr id="7" name="Slide Number Placeholder 3">
            <a:extLst>
              <a:ext uri="{FF2B5EF4-FFF2-40B4-BE49-F238E27FC236}">
                <a16:creationId xmlns:a16="http://schemas.microsoft.com/office/drawing/2014/main" id="{B20E0B1C-45DF-4E74-AED7-ADAF46EC8262}"/>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24</a:t>
            </a:fld>
            <a:endParaRPr lang="en-US" dirty="0"/>
          </a:p>
        </p:txBody>
      </p:sp>
      <p:sp>
        <p:nvSpPr>
          <p:cNvPr id="5" name="Right Arrow 4">
            <a:extLst>
              <a:ext uri="{FF2B5EF4-FFF2-40B4-BE49-F238E27FC236}">
                <a16:creationId xmlns:a16="http://schemas.microsoft.com/office/drawing/2014/main" id="{249B0820-8C0F-47DF-99DE-D4E4BE6113D0}"/>
              </a:ext>
            </a:extLst>
          </p:cNvPr>
          <p:cNvSpPr/>
          <p:nvPr/>
        </p:nvSpPr>
        <p:spPr>
          <a:xfrm>
            <a:off x="4373880" y="5235928"/>
            <a:ext cx="745155" cy="387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custDataLst>
      <p:tags r:id="rId1"/>
    </p:custDataLst>
    <p:extLst>
      <p:ext uri="{BB962C8B-B14F-4D97-AF65-F5344CB8AC3E}">
        <p14:creationId xmlns:p14="http://schemas.microsoft.com/office/powerpoint/2010/main" val="1192867171"/>
      </p:ext>
    </p:extLst>
  </p:cSld>
  <p:clrMapOvr>
    <a:masterClrMapping/>
  </p:clrMapOvr>
  <p:transition spd="slow" advTm="3166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FDFE6-141B-4C86-9301-6ECA22D98F51}"/>
              </a:ext>
            </a:extLst>
          </p:cNvPr>
          <p:cNvSpPr>
            <a:spLocks noGrp="1"/>
          </p:cNvSpPr>
          <p:nvPr>
            <p:ph type="title"/>
          </p:nvPr>
        </p:nvSpPr>
        <p:spPr/>
        <p:txBody>
          <a:bodyPr/>
          <a:lstStyle/>
          <a:p>
            <a:r>
              <a:rPr lang="en-US" dirty="0"/>
              <a:t>Practice Step One</a:t>
            </a:r>
          </a:p>
        </p:txBody>
      </p:sp>
    </p:spTree>
    <p:custDataLst>
      <p:tags r:id="rId1"/>
    </p:custDataLst>
    <p:extLst>
      <p:ext uri="{BB962C8B-B14F-4D97-AF65-F5344CB8AC3E}">
        <p14:creationId xmlns:p14="http://schemas.microsoft.com/office/powerpoint/2010/main" val="1985467681"/>
      </p:ext>
    </p:extLst>
  </p:cSld>
  <p:clrMapOvr>
    <a:masterClrMapping/>
  </p:clrMapOvr>
  <mc:AlternateContent xmlns:mc="http://schemas.openxmlformats.org/markup-compatibility/2006" xmlns:p14="http://schemas.microsoft.com/office/powerpoint/2010/main">
    <mc:Choice Requires="p14">
      <p:transition spd="slow" p14:dur="2000" advTm="8600"/>
    </mc:Choice>
    <mc:Fallback xmlns="">
      <p:transition spd="slow" advTm="86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63E8D3-166A-459D-83A8-F298FDA91751}"/>
              </a:ext>
            </a:extLst>
          </p:cNvPr>
          <p:cNvSpPr>
            <a:spLocks noGrp="1"/>
          </p:cNvSpPr>
          <p:nvPr>
            <p:ph type="title"/>
          </p:nvPr>
        </p:nvSpPr>
        <p:spPr/>
        <p:txBody>
          <a:bodyPr/>
          <a:lstStyle/>
          <a:p>
            <a:r>
              <a:rPr lang="en-US" dirty="0"/>
              <a:t>Practice Step One</a:t>
            </a:r>
          </a:p>
        </p:txBody>
      </p:sp>
      <p:sp>
        <p:nvSpPr>
          <p:cNvPr id="4" name="Slide Number Placeholder 3">
            <a:extLst>
              <a:ext uri="{FF2B5EF4-FFF2-40B4-BE49-F238E27FC236}">
                <a16:creationId xmlns:a16="http://schemas.microsoft.com/office/drawing/2014/main" id="{364F5577-07D1-45C9-94C0-39D505CEEB99}"/>
              </a:ext>
            </a:extLst>
          </p:cNvPr>
          <p:cNvSpPr>
            <a:spLocks noGrp="1"/>
          </p:cNvSpPr>
          <p:nvPr>
            <p:ph type="sldNum" sz="quarter" idx="10"/>
          </p:nvPr>
        </p:nvSpPr>
        <p:spPr/>
        <p:txBody>
          <a:bodyPr/>
          <a:lstStyle/>
          <a:p>
            <a:pPr>
              <a:defRPr/>
            </a:pPr>
            <a:fld id="{8F1302BC-9423-4160-8A3E-D93B1F0A23E5}" type="slidenum">
              <a:rPr lang="en-US" smtClean="0"/>
              <a:pPr>
                <a:defRPr/>
              </a:pPr>
              <a:t>26</a:t>
            </a:fld>
            <a:endParaRPr lang="en-US" dirty="0"/>
          </a:p>
        </p:txBody>
      </p:sp>
      <p:pic>
        <p:nvPicPr>
          <p:cNvPr id="13" name="Picture 12" descr="A screenshot of a cell phone&#10;&#10;Description generated with very high confidence">
            <a:extLst>
              <a:ext uri="{FF2B5EF4-FFF2-40B4-BE49-F238E27FC236}">
                <a16:creationId xmlns:a16="http://schemas.microsoft.com/office/drawing/2014/main" id="{92B6812D-AE71-4CA7-840C-78AD664A7F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5856" y="1523260"/>
            <a:ext cx="6560288" cy="310979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5" name="Arrow: Right 14">
            <a:extLst>
              <a:ext uri="{FF2B5EF4-FFF2-40B4-BE49-F238E27FC236}">
                <a16:creationId xmlns:a16="http://schemas.microsoft.com/office/drawing/2014/main" id="{FF6A85E9-CABE-4B16-80C1-D40528DF1047}"/>
              </a:ext>
            </a:extLst>
          </p:cNvPr>
          <p:cNvSpPr/>
          <p:nvPr/>
        </p:nvSpPr>
        <p:spPr>
          <a:xfrm>
            <a:off x="2187593" y="1927208"/>
            <a:ext cx="546060" cy="33107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7B00E452-0FC6-B252-7410-A6512B954430}"/>
              </a:ext>
            </a:extLst>
          </p:cNvPr>
          <p:cNvPicPr>
            <a:picLocks noChangeAspect="1"/>
          </p:cNvPicPr>
          <p:nvPr/>
        </p:nvPicPr>
        <p:blipFill>
          <a:blip r:embed="rId5"/>
          <a:stretch>
            <a:fillRect/>
          </a:stretch>
        </p:blipFill>
        <p:spPr>
          <a:xfrm>
            <a:off x="2815856" y="1987487"/>
            <a:ext cx="6560288" cy="2732858"/>
          </a:xfrm>
          <a:prstGeom prst="rect">
            <a:avLst/>
          </a:prstGeom>
        </p:spPr>
      </p:pic>
    </p:spTree>
    <p:custDataLst>
      <p:tags r:id="rId1"/>
    </p:custDataLst>
    <p:extLst>
      <p:ext uri="{BB962C8B-B14F-4D97-AF65-F5344CB8AC3E}">
        <p14:creationId xmlns:p14="http://schemas.microsoft.com/office/powerpoint/2010/main" val="4093155580"/>
      </p:ext>
    </p:extLst>
  </p:cSld>
  <p:clrMapOvr>
    <a:masterClrMapping/>
  </p:clrMapOvr>
  <p:transition spd="slow" advTm="2837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10F386-F1F2-4927-991A-6055E0D8BD40}"/>
              </a:ext>
            </a:extLst>
          </p:cNvPr>
          <p:cNvSpPr>
            <a:spLocks noGrp="1"/>
          </p:cNvSpPr>
          <p:nvPr>
            <p:ph type="title"/>
          </p:nvPr>
        </p:nvSpPr>
        <p:spPr/>
        <p:txBody>
          <a:bodyPr/>
          <a:lstStyle/>
          <a:p>
            <a:r>
              <a:rPr lang="en-US" dirty="0"/>
              <a:t>Practice Step One </a:t>
            </a:r>
            <a:r>
              <a:rPr lang="en-US" altLang="en-US" dirty="0"/>
              <a:t>(Continued)</a:t>
            </a:r>
            <a:endParaRPr lang="en-US" dirty="0"/>
          </a:p>
        </p:txBody>
      </p:sp>
      <p:sp>
        <p:nvSpPr>
          <p:cNvPr id="7" name="Slide Number Placeholder 3">
            <a:extLst>
              <a:ext uri="{FF2B5EF4-FFF2-40B4-BE49-F238E27FC236}">
                <a16:creationId xmlns:a16="http://schemas.microsoft.com/office/drawing/2014/main" id="{2892500B-5FCF-438D-9B4D-236BEE3D8EF8}"/>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27</a:t>
            </a:fld>
            <a:endParaRPr lang="en-US" dirty="0"/>
          </a:p>
        </p:txBody>
      </p:sp>
      <p:pic>
        <p:nvPicPr>
          <p:cNvPr id="5" name="Picture 4">
            <a:extLst>
              <a:ext uri="{FF2B5EF4-FFF2-40B4-BE49-F238E27FC236}">
                <a16:creationId xmlns:a16="http://schemas.microsoft.com/office/drawing/2014/main" id="{6F9988EB-B55A-4544-923A-2801B7C4BADC}"/>
              </a:ext>
            </a:extLst>
          </p:cNvPr>
          <p:cNvPicPr/>
          <p:nvPr/>
        </p:nvPicPr>
        <p:blipFill rotWithShape="1">
          <a:blip r:embed="rId4">
            <a:extLst>
              <a:ext uri="{28A0092B-C50C-407E-A947-70E740481C1C}">
                <a14:useLocalDpi xmlns:a14="http://schemas.microsoft.com/office/drawing/2010/main" val="0"/>
              </a:ext>
            </a:extLst>
          </a:blip>
          <a:srcRect t="7596"/>
          <a:stretch/>
        </p:blipFill>
        <p:spPr bwMode="auto">
          <a:xfrm>
            <a:off x="2047697" y="925280"/>
            <a:ext cx="7020104" cy="5007439"/>
          </a:xfrm>
          <a:prstGeom prst="rect">
            <a:avLst/>
          </a:prstGeom>
          <a:noFill/>
          <a:ln>
            <a:solidFill>
              <a:schemeClr val="tx1">
                <a:lumMod val="50000"/>
                <a:lumOff val="50000"/>
              </a:schemeClr>
            </a:solid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1481394754"/>
      </p:ext>
    </p:extLst>
  </p:cSld>
  <p:clrMapOvr>
    <a:masterClrMapping/>
  </p:clrMapOvr>
  <p:transition spd="slow" advTm="13888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6540D5-7C13-4F3C-9743-3AA2B5198CBB}"/>
              </a:ext>
            </a:extLst>
          </p:cNvPr>
          <p:cNvSpPr>
            <a:spLocks noGrp="1"/>
          </p:cNvSpPr>
          <p:nvPr>
            <p:ph type="title"/>
          </p:nvPr>
        </p:nvSpPr>
        <p:spPr/>
        <p:txBody>
          <a:bodyPr/>
          <a:lstStyle/>
          <a:p>
            <a:r>
              <a:rPr lang="en-US" dirty="0"/>
              <a:t>Practice Step One </a:t>
            </a:r>
            <a:r>
              <a:rPr lang="en-US" altLang="en-US" dirty="0"/>
              <a:t>(Continued)</a:t>
            </a:r>
            <a:endParaRPr lang="en-US" dirty="0"/>
          </a:p>
        </p:txBody>
      </p:sp>
      <p:pic>
        <p:nvPicPr>
          <p:cNvPr id="2" name="24">
            <a:hlinkClick r:id="" action="ppaction://media"/>
            <a:extLst>
              <a:ext uri="{FF2B5EF4-FFF2-40B4-BE49-F238E27FC236}">
                <a16:creationId xmlns:a16="http://schemas.microsoft.com/office/drawing/2014/main" id="{C0217184-A598-4AC5-B354-6C2E3363DA7A}"/>
              </a:ext>
            </a:extLst>
          </p:cNvPr>
          <p:cNvPicPr>
            <a:picLocks noGrp="1" noChangeAspect="1"/>
          </p:cNvPicPr>
          <p:nvPr>
            <p:ph idx="1"/>
            <a:audioFile r:link="rId3"/>
            <p:extLst>
              <p:ext uri="{DAA4B4D4-6D71-4841-9C94-3DE7FCFB9230}">
                <p14:media xmlns:p14="http://schemas.microsoft.com/office/powerpoint/2010/main" r:embed="rId2"/>
              </p:ext>
            </p:extLst>
          </p:nvPr>
        </p:nvPicPr>
        <p:blipFill>
          <a:blip r:embed="rId6"/>
          <a:stretch>
            <a:fillRect/>
          </a:stretch>
        </p:blipFill>
        <p:spPr>
          <a:xfrm>
            <a:off x="6037263" y="3040063"/>
            <a:ext cx="487362" cy="487362"/>
          </a:xfrm>
        </p:spPr>
      </p:pic>
      <p:sp>
        <p:nvSpPr>
          <p:cNvPr id="8" name="Slide Number Placeholder 3">
            <a:extLst>
              <a:ext uri="{FF2B5EF4-FFF2-40B4-BE49-F238E27FC236}">
                <a16:creationId xmlns:a16="http://schemas.microsoft.com/office/drawing/2014/main" id="{B9856D9E-4436-4AFE-99BC-F39D074A1F25}"/>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28</a:t>
            </a:fld>
            <a:endParaRPr lang="en-US" dirty="0"/>
          </a:p>
        </p:txBody>
      </p:sp>
      <p:pic>
        <p:nvPicPr>
          <p:cNvPr id="9" name="Content Placeholder 3">
            <a:extLst>
              <a:ext uri="{FF2B5EF4-FFF2-40B4-BE49-F238E27FC236}">
                <a16:creationId xmlns:a16="http://schemas.microsoft.com/office/drawing/2014/main" id="{ED08FF47-59EB-413B-A099-CBCCAC6E5D0D}"/>
              </a:ext>
            </a:extLst>
          </p:cNvPr>
          <p:cNvPicPr/>
          <p:nvPr/>
        </p:nvPicPr>
        <p:blipFill rotWithShape="1">
          <a:blip r:embed="rId7"/>
          <a:srcRect l="15" t="-1" r="-15" b="2115"/>
          <a:stretch/>
        </p:blipFill>
        <p:spPr bwMode="auto">
          <a:xfrm>
            <a:off x="1760174" y="1002744"/>
            <a:ext cx="8671651" cy="4852511"/>
          </a:xfrm>
          <a:prstGeom prst="rect">
            <a:avLst/>
          </a:prstGeom>
          <a:ln>
            <a:solidFill>
              <a:schemeClr val="bg1">
                <a:lumMod val="75000"/>
              </a:schemeClr>
            </a:solidFill>
          </a:ln>
          <a:effectLst>
            <a:outerShdw blurRad="292100" dist="139700" dir="2700000" algn="ctr" rotWithShape="0">
              <a:schemeClr val="tx2">
                <a:alpha val="65000"/>
              </a:schemeClr>
            </a:outerShdw>
          </a:effectLst>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273262669"/>
      </p:ext>
    </p:extLst>
  </p:cSld>
  <p:clrMapOvr>
    <a:masterClrMapping/>
  </p:clrMapOvr>
  <p:transition spd="slow" advTm="47460"/>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6540D5-7C13-4F3C-9743-3AA2B5198CBB}"/>
              </a:ext>
            </a:extLst>
          </p:cNvPr>
          <p:cNvSpPr>
            <a:spLocks noGrp="1"/>
          </p:cNvSpPr>
          <p:nvPr>
            <p:ph type="title"/>
          </p:nvPr>
        </p:nvSpPr>
        <p:spPr/>
        <p:txBody>
          <a:bodyPr/>
          <a:lstStyle/>
          <a:p>
            <a:r>
              <a:rPr lang="en-US" dirty="0"/>
              <a:t>Practice Step One </a:t>
            </a:r>
            <a:r>
              <a:rPr lang="en-US" altLang="en-US" dirty="0"/>
              <a:t>(Continued)</a:t>
            </a:r>
            <a:endParaRPr lang="en-US" dirty="0"/>
          </a:p>
        </p:txBody>
      </p:sp>
      <p:pic>
        <p:nvPicPr>
          <p:cNvPr id="9" name="Picture 8">
            <a:extLst>
              <a:ext uri="{FF2B5EF4-FFF2-40B4-BE49-F238E27FC236}">
                <a16:creationId xmlns:a16="http://schemas.microsoft.com/office/drawing/2014/main" id="{2882688B-9617-44A9-B170-94A3425F7CA1}"/>
              </a:ext>
            </a:extLst>
          </p:cNvPr>
          <p:cNvPicPr>
            <a:picLocks noChangeAspect="1"/>
          </p:cNvPicPr>
          <p:nvPr/>
        </p:nvPicPr>
        <p:blipFill rotWithShape="1">
          <a:blip r:embed="rId4">
            <a:extLst>
              <a:ext uri="{28A0092B-C50C-407E-A947-70E740481C1C}">
                <a14:useLocalDpi xmlns:a14="http://schemas.microsoft.com/office/drawing/2010/main" val="0"/>
              </a:ext>
            </a:extLst>
          </a:blip>
          <a:srcRect t="3002" b="3002"/>
          <a:stretch/>
        </p:blipFill>
        <p:spPr>
          <a:xfrm>
            <a:off x="3561143" y="1373760"/>
            <a:ext cx="5069711" cy="1293895"/>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14" name="Picture 13" descr="A screenshot of a social media post&#10;&#10;Description automatically generated">
            <a:extLst>
              <a:ext uri="{FF2B5EF4-FFF2-40B4-BE49-F238E27FC236}">
                <a16:creationId xmlns:a16="http://schemas.microsoft.com/office/drawing/2014/main" id="{BA57300B-D7DB-40D1-A2A0-9B998F770E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1892" y="2946651"/>
            <a:ext cx="4508216" cy="225858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7" name="Slide Number Placeholder 3">
            <a:extLst>
              <a:ext uri="{FF2B5EF4-FFF2-40B4-BE49-F238E27FC236}">
                <a16:creationId xmlns:a16="http://schemas.microsoft.com/office/drawing/2014/main" id="{3E1E51BE-F421-433F-802E-6243C9CC7148}"/>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29</a:t>
            </a:fld>
            <a:endParaRPr lang="en-US" dirty="0"/>
          </a:p>
        </p:txBody>
      </p:sp>
      <p:pic>
        <p:nvPicPr>
          <p:cNvPr id="4" name="Picture 3">
            <a:extLst>
              <a:ext uri="{FF2B5EF4-FFF2-40B4-BE49-F238E27FC236}">
                <a16:creationId xmlns:a16="http://schemas.microsoft.com/office/drawing/2014/main" id="{AF91BDDE-EE0C-D7A9-5927-A9E590BC536D}"/>
              </a:ext>
            </a:extLst>
          </p:cNvPr>
          <p:cNvPicPr>
            <a:picLocks noChangeAspect="1"/>
          </p:cNvPicPr>
          <p:nvPr/>
        </p:nvPicPr>
        <p:blipFill>
          <a:blip r:embed="rId6"/>
          <a:stretch>
            <a:fillRect/>
          </a:stretch>
        </p:blipFill>
        <p:spPr>
          <a:xfrm>
            <a:off x="3841892" y="4751703"/>
            <a:ext cx="4508215" cy="462579"/>
          </a:xfrm>
          <a:prstGeom prst="rect">
            <a:avLst/>
          </a:prstGeom>
        </p:spPr>
      </p:pic>
    </p:spTree>
    <p:custDataLst>
      <p:tags r:id="rId1"/>
    </p:custDataLst>
    <p:extLst>
      <p:ext uri="{BB962C8B-B14F-4D97-AF65-F5344CB8AC3E}">
        <p14:creationId xmlns:p14="http://schemas.microsoft.com/office/powerpoint/2010/main" val="4025420180"/>
      </p:ext>
    </p:extLst>
  </p:cSld>
  <p:clrMapOvr>
    <a:masterClrMapping/>
  </p:clrMapOvr>
  <p:transition spd="slow" advTm="2475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62546"/>
            <a:ext cx="11216640" cy="3474323"/>
          </a:xfrm>
        </p:spPr>
        <p:txBody>
          <a:bodyPr>
            <a:noAutofit/>
          </a:bodyPr>
          <a:lstStyle/>
          <a:p>
            <a:pPr marL="365125" lvl="1" indent="-255588" fontAlgn="auto">
              <a:spcBef>
                <a:spcPts val="400"/>
              </a:spcBef>
              <a:spcAft>
                <a:spcPts val="0"/>
              </a:spcAft>
              <a:buSzPct val="100000"/>
              <a:buFont typeface="Wingdings" pitchFamily="2" charset="2"/>
              <a:buChar char="§"/>
              <a:defRPr/>
            </a:pPr>
            <a:r>
              <a:rPr lang="en-US" sz="2400" dirty="0">
                <a:solidFill>
                  <a:srgbClr val="505A08"/>
                </a:solidFill>
                <a:latin typeface="+mn-lt"/>
              </a:rPr>
              <a:t>Before a student can take the Screener, that student must be entered in TIDE.</a:t>
            </a:r>
          </a:p>
          <a:p>
            <a:pPr marL="365125" lvl="1" indent="-255588" fontAlgn="auto">
              <a:spcBef>
                <a:spcPts val="400"/>
              </a:spcBef>
              <a:spcAft>
                <a:spcPts val="0"/>
              </a:spcAft>
              <a:buSzPct val="100000"/>
              <a:buFont typeface="Wingdings" pitchFamily="2" charset="2"/>
              <a:buChar char="§"/>
              <a:defRPr/>
            </a:pPr>
            <a:r>
              <a:rPr lang="en-US" sz="2400" dirty="0">
                <a:solidFill>
                  <a:srgbClr val="505A08"/>
                </a:solidFill>
                <a:latin typeface="+mn-lt"/>
              </a:rPr>
              <a:t>Students without permanent SSIDs can be added to TIDE with Temporary IDs if they need to take the test right away.</a:t>
            </a:r>
          </a:p>
          <a:p>
            <a:pPr marL="365125" lvl="1" indent="-255588" fontAlgn="auto">
              <a:spcBef>
                <a:spcPts val="400"/>
              </a:spcBef>
              <a:spcAft>
                <a:spcPts val="0"/>
              </a:spcAft>
              <a:buSzPct val="100000"/>
              <a:buFont typeface="Wingdings" pitchFamily="2" charset="2"/>
              <a:buChar char="§"/>
              <a:defRPr/>
            </a:pPr>
            <a:r>
              <a:rPr lang="en-US" sz="2400" dirty="0">
                <a:solidFill>
                  <a:srgbClr val="505A08"/>
                </a:solidFill>
                <a:latin typeface="+mn-lt"/>
              </a:rPr>
              <a:t>All roles may create Temp IDs.</a:t>
            </a:r>
          </a:p>
          <a:p>
            <a:pPr marL="109537" lvl="1" indent="0" fontAlgn="auto">
              <a:spcBef>
                <a:spcPts val="400"/>
              </a:spcBef>
              <a:spcAft>
                <a:spcPts val="0"/>
              </a:spcAft>
              <a:buSzPct val="100000"/>
              <a:buNone/>
              <a:defRPr/>
            </a:pPr>
            <a:endParaRPr lang="en-US" sz="3200" dirty="0"/>
          </a:p>
        </p:txBody>
      </p:sp>
      <p:sp>
        <p:nvSpPr>
          <p:cNvPr id="3" name="Title 2"/>
          <p:cNvSpPr>
            <a:spLocks noGrp="1"/>
          </p:cNvSpPr>
          <p:nvPr>
            <p:ph type="title"/>
          </p:nvPr>
        </p:nvSpPr>
        <p:spPr>
          <a:xfrm>
            <a:off x="457200" y="91440"/>
            <a:ext cx="11216640" cy="548640"/>
          </a:xfrm>
        </p:spPr>
        <p:txBody>
          <a:bodyPr>
            <a:normAutofit/>
          </a:bodyPr>
          <a:lstStyle/>
          <a:p>
            <a:r>
              <a:rPr lang="en-US" sz="3200" dirty="0">
                <a:solidFill>
                  <a:schemeClr val="bg1"/>
                </a:solidFill>
                <a:latin typeface="+mj-lt"/>
                <a:cs typeface="Arial Narrow" pitchFamily="34" charset="0"/>
              </a:rPr>
              <a:t>Confirming Student Settings in TIDE</a:t>
            </a:r>
          </a:p>
        </p:txBody>
      </p:sp>
      <p:sp>
        <p:nvSpPr>
          <p:cNvPr id="8" name="Slide Number Placeholder 3">
            <a:extLst>
              <a:ext uri="{FF2B5EF4-FFF2-40B4-BE49-F238E27FC236}">
                <a16:creationId xmlns:a16="http://schemas.microsoft.com/office/drawing/2014/main" id="{9EAD3166-B59D-47D9-8122-D6EC823814EF}"/>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3</a:t>
            </a:fld>
            <a:endParaRPr lang="en-US" dirty="0"/>
          </a:p>
        </p:txBody>
      </p:sp>
      <p:pic>
        <p:nvPicPr>
          <p:cNvPr id="4" name="Picture 3" descr="A screenshot of a social media post&#10;&#10;Description automatically generated">
            <a:extLst>
              <a:ext uri="{FF2B5EF4-FFF2-40B4-BE49-F238E27FC236}">
                <a16:creationId xmlns:a16="http://schemas.microsoft.com/office/drawing/2014/main" id="{90D9AAFD-D0EE-02BA-6D5D-3FF66D75A6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5"/>
          <a:stretch/>
        </p:blipFill>
        <p:spPr>
          <a:xfrm>
            <a:off x="6096000" y="2996938"/>
            <a:ext cx="3913959" cy="312479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5" name="Arrow: Right 4">
            <a:extLst>
              <a:ext uri="{FF2B5EF4-FFF2-40B4-BE49-F238E27FC236}">
                <a16:creationId xmlns:a16="http://schemas.microsoft.com/office/drawing/2014/main" id="{4F802DA8-7539-2611-CAD6-0AD31596A95B}"/>
              </a:ext>
            </a:extLst>
          </p:cNvPr>
          <p:cNvSpPr/>
          <p:nvPr/>
        </p:nvSpPr>
        <p:spPr>
          <a:xfrm>
            <a:off x="2182041" y="3541817"/>
            <a:ext cx="3338103" cy="2301634"/>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09537" lvl="1" indent="0" fontAlgn="auto">
              <a:spcBef>
                <a:spcPts val="400"/>
              </a:spcBef>
              <a:spcAft>
                <a:spcPts val="0"/>
              </a:spcAft>
              <a:buSzPct val="100000"/>
              <a:buNone/>
              <a:defRPr/>
            </a:pPr>
            <a:r>
              <a:rPr lang="en-US" sz="1400">
                <a:solidFill>
                  <a:srgbClr val="62673E"/>
                </a:solidFill>
                <a:latin typeface="+mj-lt"/>
              </a:rPr>
              <a:t>Domain exemptions </a:t>
            </a:r>
            <a:r>
              <a:rPr lang="en-US" sz="1400" b="1" u="sng">
                <a:solidFill>
                  <a:srgbClr val="62673E"/>
                </a:solidFill>
                <a:latin typeface="+mj-lt"/>
              </a:rPr>
              <a:t>must</a:t>
            </a:r>
            <a:r>
              <a:rPr lang="en-US" sz="1400">
                <a:solidFill>
                  <a:srgbClr val="62673E"/>
                </a:solidFill>
                <a:latin typeface="+mj-lt"/>
              </a:rPr>
              <a:t> be marked in TIDE prior to testing. </a:t>
            </a:r>
            <a:endParaRPr lang="en-US" sz="1400" dirty="0">
              <a:solidFill>
                <a:srgbClr val="62673E"/>
              </a:solidFill>
              <a:latin typeface="+mj-lt"/>
            </a:endParaRPr>
          </a:p>
        </p:txBody>
      </p:sp>
      <p:sp>
        <p:nvSpPr>
          <p:cNvPr id="6" name="Rectangle 5">
            <a:extLst>
              <a:ext uri="{FF2B5EF4-FFF2-40B4-BE49-F238E27FC236}">
                <a16:creationId xmlns:a16="http://schemas.microsoft.com/office/drawing/2014/main" id="{662099B9-DFD5-3481-7200-C353F7831959}"/>
              </a:ext>
            </a:extLst>
          </p:cNvPr>
          <p:cNvSpPr/>
          <p:nvPr/>
        </p:nvSpPr>
        <p:spPr>
          <a:xfrm>
            <a:off x="6183085" y="5564777"/>
            <a:ext cx="3826873" cy="2002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2558538897"/>
      </p:ext>
    </p:extLst>
  </p:cSld>
  <p:clrMapOvr>
    <a:masterClrMapping/>
  </p:clrMapOvr>
  <p:transition spd="slow" advTm="8222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FDFE6-141B-4C86-9301-6ECA22D98F51}"/>
              </a:ext>
            </a:extLst>
          </p:cNvPr>
          <p:cNvSpPr>
            <a:spLocks noGrp="1"/>
          </p:cNvSpPr>
          <p:nvPr>
            <p:ph type="title"/>
          </p:nvPr>
        </p:nvSpPr>
        <p:spPr/>
        <p:txBody>
          <a:bodyPr/>
          <a:lstStyle/>
          <a:p>
            <a:r>
              <a:rPr lang="en-US" dirty="0"/>
              <a:t>Step Two</a:t>
            </a:r>
          </a:p>
        </p:txBody>
      </p:sp>
    </p:spTree>
    <p:custDataLst>
      <p:tags r:id="rId1"/>
    </p:custDataLst>
    <p:extLst>
      <p:ext uri="{BB962C8B-B14F-4D97-AF65-F5344CB8AC3E}">
        <p14:creationId xmlns:p14="http://schemas.microsoft.com/office/powerpoint/2010/main" val="2172063797"/>
      </p:ext>
    </p:extLst>
  </p:cSld>
  <p:clrMapOvr>
    <a:masterClrMapping/>
  </p:clrMapOvr>
  <mc:AlternateContent xmlns:mc="http://schemas.openxmlformats.org/markup-compatibility/2006" xmlns:p14="http://schemas.microsoft.com/office/powerpoint/2010/main">
    <mc:Choice Requires="p14">
      <p:transition spd="slow" p14:dur="2000" advTm="9060"/>
    </mc:Choice>
    <mc:Fallback xmlns="">
      <p:transition spd="slow" advTm="906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1EA0B4AF-48E3-4370-AA71-60BBDACF5216}"/>
              </a:ext>
            </a:extLst>
          </p:cNvPr>
          <p:cNvPicPr>
            <a:picLocks noGrp="1" noChangeAspect="1"/>
          </p:cNvPicPr>
          <p:nvPr>
            <p:ph idx="1"/>
          </p:nvPr>
        </p:nvPicPr>
        <p:blipFill>
          <a:blip r:embed="rId4"/>
          <a:stretch>
            <a:fillRect/>
          </a:stretch>
        </p:blipFill>
        <p:spPr>
          <a:xfrm>
            <a:off x="7707738" y="2517453"/>
            <a:ext cx="2880360" cy="2143125"/>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CECA88C5-1C6E-4E94-A53E-CBB2EBDC08E9}"/>
              </a:ext>
            </a:extLst>
          </p:cNvPr>
          <p:cNvSpPr>
            <a:spLocks noGrp="1"/>
          </p:cNvSpPr>
          <p:nvPr>
            <p:ph type="title"/>
          </p:nvPr>
        </p:nvSpPr>
        <p:spPr/>
        <p:txBody>
          <a:bodyPr/>
          <a:lstStyle/>
          <a:p>
            <a:r>
              <a:rPr lang="en-US" dirty="0"/>
              <a:t>Step Two</a:t>
            </a:r>
          </a:p>
        </p:txBody>
      </p:sp>
      <p:pic>
        <p:nvPicPr>
          <p:cNvPr id="5" name="Picture 4">
            <a:extLst>
              <a:ext uri="{FF2B5EF4-FFF2-40B4-BE49-F238E27FC236}">
                <a16:creationId xmlns:a16="http://schemas.microsoft.com/office/drawing/2014/main" id="{4BFC79BC-DEF0-4B9E-9127-169BEB582347}"/>
              </a:ext>
            </a:extLst>
          </p:cNvPr>
          <p:cNvPicPr>
            <a:picLocks noChangeAspect="1"/>
          </p:cNvPicPr>
          <p:nvPr/>
        </p:nvPicPr>
        <p:blipFill>
          <a:blip r:embed="rId5"/>
          <a:stretch>
            <a:fillRect/>
          </a:stretch>
        </p:blipFill>
        <p:spPr>
          <a:xfrm>
            <a:off x="1835396" y="1269606"/>
            <a:ext cx="5371690" cy="463882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F1C6947A-FAC7-46B9-9DE9-7FD1BDDF2A10}"/>
              </a:ext>
            </a:extLst>
          </p:cNvPr>
          <p:cNvSpPr txBox="1"/>
          <p:nvPr/>
        </p:nvSpPr>
        <p:spPr>
          <a:xfrm>
            <a:off x="7618662" y="2117343"/>
            <a:ext cx="3058511" cy="400110"/>
          </a:xfrm>
          <a:prstGeom prst="rect">
            <a:avLst/>
          </a:prstGeom>
          <a:noFill/>
        </p:spPr>
        <p:txBody>
          <a:bodyPr wrap="square" rtlCol="0">
            <a:spAutoFit/>
          </a:bodyPr>
          <a:lstStyle/>
          <a:p>
            <a:pPr algn="ctr"/>
            <a:r>
              <a:rPr lang="en-US" sz="2000" dirty="0"/>
              <a:t>Score Shell Example</a:t>
            </a:r>
          </a:p>
        </p:txBody>
      </p:sp>
      <p:sp>
        <p:nvSpPr>
          <p:cNvPr id="9" name="Slide Number Placeholder 3">
            <a:extLst>
              <a:ext uri="{FF2B5EF4-FFF2-40B4-BE49-F238E27FC236}">
                <a16:creationId xmlns:a16="http://schemas.microsoft.com/office/drawing/2014/main" id="{E30D9653-020D-476E-949E-AC6C72E05797}"/>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31</a:t>
            </a:fld>
            <a:endParaRPr lang="en-US" dirty="0"/>
          </a:p>
        </p:txBody>
      </p:sp>
    </p:spTree>
    <p:custDataLst>
      <p:tags r:id="rId1"/>
    </p:custDataLst>
    <p:extLst>
      <p:ext uri="{BB962C8B-B14F-4D97-AF65-F5344CB8AC3E}">
        <p14:creationId xmlns:p14="http://schemas.microsoft.com/office/powerpoint/2010/main" val="1242523620"/>
      </p:ext>
    </p:extLst>
  </p:cSld>
  <p:clrMapOvr>
    <a:masterClrMapping/>
  </p:clrMapOvr>
  <p:transition spd="slow" advTm="6632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1F9199-046F-4821-952B-F98CD52DAB3A}"/>
              </a:ext>
            </a:extLst>
          </p:cNvPr>
          <p:cNvSpPr>
            <a:spLocks noGrp="1"/>
          </p:cNvSpPr>
          <p:nvPr>
            <p:ph type="title"/>
          </p:nvPr>
        </p:nvSpPr>
        <p:spPr/>
        <p:txBody>
          <a:bodyPr/>
          <a:lstStyle/>
          <a:p>
            <a:r>
              <a:rPr lang="en-US" dirty="0"/>
              <a:t>Step Two </a:t>
            </a:r>
            <a:r>
              <a:rPr lang="en-US" altLang="en-US" dirty="0"/>
              <a:t>(Continued)</a:t>
            </a:r>
            <a:endParaRPr lang="en-US" dirty="0"/>
          </a:p>
        </p:txBody>
      </p:sp>
      <p:pic>
        <p:nvPicPr>
          <p:cNvPr id="7" name="Picture 6">
            <a:extLst>
              <a:ext uri="{FF2B5EF4-FFF2-40B4-BE49-F238E27FC236}">
                <a16:creationId xmlns:a16="http://schemas.microsoft.com/office/drawing/2014/main" id="{32433C24-FACA-4610-B2B4-94BE0482BE50}"/>
              </a:ext>
            </a:extLst>
          </p:cNvPr>
          <p:cNvPicPr>
            <a:picLocks noChangeAspect="1"/>
          </p:cNvPicPr>
          <p:nvPr/>
        </p:nvPicPr>
        <p:blipFill>
          <a:blip r:embed="rId4"/>
          <a:stretch>
            <a:fillRect/>
          </a:stretch>
        </p:blipFill>
        <p:spPr>
          <a:xfrm>
            <a:off x="3216886" y="1217760"/>
            <a:ext cx="5240900" cy="456137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6" name="Slide Number Placeholder 3">
            <a:extLst>
              <a:ext uri="{FF2B5EF4-FFF2-40B4-BE49-F238E27FC236}">
                <a16:creationId xmlns:a16="http://schemas.microsoft.com/office/drawing/2014/main" id="{671D6BF9-BE28-45B3-8E4F-75A655562F86}"/>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32</a:t>
            </a:fld>
            <a:endParaRPr lang="en-US" dirty="0"/>
          </a:p>
        </p:txBody>
      </p:sp>
    </p:spTree>
    <p:custDataLst>
      <p:tags r:id="rId1"/>
    </p:custDataLst>
    <p:extLst>
      <p:ext uri="{BB962C8B-B14F-4D97-AF65-F5344CB8AC3E}">
        <p14:creationId xmlns:p14="http://schemas.microsoft.com/office/powerpoint/2010/main" val="1416662744"/>
      </p:ext>
    </p:extLst>
  </p:cSld>
  <p:clrMapOvr>
    <a:masterClrMapping/>
  </p:clrMapOvr>
  <p:transition spd="slow" advTm="5049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Two </a:t>
            </a:r>
            <a:r>
              <a:rPr lang="en-US" altLang="en-US" dirty="0"/>
              <a:t>(Continued)</a:t>
            </a:r>
            <a:endParaRPr lang="en-US" b="1" dirty="0"/>
          </a:p>
        </p:txBody>
      </p:sp>
      <p:sp>
        <p:nvSpPr>
          <p:cNvPr id="10" name="Content Placeholder 3">
            <a:extLst>
              <a:ext uri="{FF2B5EF4-FFF2-40B4-BE49-F238E27FC236}">
                <a16:creationId xmlns:a16="http://schemas.microsoft.com/office/drawing/2014/main" id="{33B43935-0FF6-4214-9784-6A5BE0B9F289}"/>
              </a:ext>
            </a:extLst>
          </p:cNvPr>
          <p:cNvSpPr txBox="1">
            <a:spLocks/>
          </p:cNvSpPr>
          <p:nvPr/>
        </p:nvSpPr>
        <p:spPr>
          <a:xfrm>
            <a:off x="792325" y="4458907"/>
            <a:ext cx="11201479" cy="885484"/>
          </a:xfrm>
          <a:prstGeom prst="rect">
            <a:avLst/>
          </a:prstGeom>
        </p:spPr>
        <p:txBody>
          <a:bodyPr/>
          <a:lstStyle>
            <a:lvl1pPr marL="233363" indent="-233363" algn="l" rtl="0" eaLnBrk="0" fontAlgn="base" hangingPunct="0">
              <a:spcBef>
                <a:spcPts val="600"/>
              </a:spcBef>
              <a:spcAft>
                <a:spcPct val="0"/>
              </a:spcAft>
              <a:buClr>
                <a:srgbClr val="A6A6A6"/>
              </a:buClr>
              <a:buFont typeface="Wingdings" pitchFamily="2" charset="2"/>
              <a:buChar char="§"/>
              <a:defRPr sz="2400" kern="1200">
                <a:solidFill>
                  <a:srgbClr val="3B5978"/>
                </a:solidFill>
                <a:latin typeface="+mn-lt"/>
                <a:ea typeface="Arial" pitchFamily="34" charset="0"/>
                <a:cs typeface="Arial" pitchFamily="34" charset="0"/>
              </a:defRPr>
            </a:lvl1pPr>
            <a:lvl2pPr marL="463550" indent="-233363" algn="l" rtl="0" eaLnBrk="0" fontAlgn="base" hangingPunct="0">
              <a:spcBef>
                <a:spcPts val="600"/>
              </a:spcBef>
              <a:spcAft>
                <a:spcPct val="0"/>
              </a:spcAft>
              <a:buClr>
                <a:srgbClr val="A6A6A6"/>
              </a:buClr>
              <a:buFont typeface="Arial" charset="0"/>
              <a:buChar char="•"/>
              <a:defRPr kern="1200">
                <a:solidFill>
                  <a:srgbClr val="3B5978"/>
                </a:solidFill>
                <a:latin typeface="+mn-lt"/>
                <a:ea typeface="Arial" pitchFamily="34" charset="0"/>
                <a:cs typeface="Arial" pitchFamily="34" charset="0"/>
              </a:defRPr>
            </a:lvl2pPr>
            <a:lvl3pPr marL="687388" indent="-228600" algn="l" rtl="0" eaLnBrk="0" fontAlgn="base" hangingPunct="0">
              <a:spcBef>
                <a:spcPts val="600"/>
              </a:spcBef>
              <a:spcAft>
                <a:spcPct val="0"/>
              </a:spcAft>
              <a:buClr>
                <a:srgbClr val="A6A6A6"/>
              </a:buClr>
              <a:buFont typeface="Franklin Gothic Book" pitchFamily="34" charset="0"/>
              <a:buChar char="–"/>
              <a:defRPr sz="1400" kern="1200">
                <a:solidFill>
                  <a:srgbClr val="3B5978"/>
                </a:solidFill>
                <a:latin typeface="+mn-lt"/>
                <a:ea typeface="Arial" pitchFamily="34" charset="0"/>
                <a:cs typeface="Arial" pitchFamily="34" charset="0"/>
              </a:defRPr>
            </a:lvl3pPr>
            <a:lvl4pPr marL="1600200" indent="-228600" algn="l" rtl="0" eaLnBrk="0" fontAlgn="base" hangingPunct="0">
              <a:spcBef>
                <a:spcPts val="600"/>
              </a:spcBef>
              <a:spcAft>
                <a:spcPct val="0"/>
              </a:spcAft>
              <a:buClr>
                <a:srgbClr val="A6A6A6"/>
              </a:buClr>
              <a:buSzPct val="75000"/>
              <a:buFont typeface="Courier New" pitchFamily="49" charset="0"/>
              <a:buChar char="o"/>
              <a:defRPr sz="1400" kern="1200">
                <a:solidFill>
                  <a:srgbClr val="3B5978"/>
                </a:solidFill>
                <a:latin typeface="+mn-lt"/>
                <a:ea typeface="Arial" pitchFamily="34" charset="0"/>
                <a:cs typeface="Arial" pitchFamily="34" charset="0"/>
              </a:defRPr>
            </a:lvl4pPr>
            <a:lvl5pPr marL="2057400" indent="-228600" algn="l" rtl="0" eaLnBrk="0" fontAlgn="base" hangingPunct="0">
              <a:spcBef>
                <a:spcPts val="600"/>
              </a:spcBef>
              <a:spcAft>
                <a:spcPct val="0"/>
              </a:spcAft>
              <a:buClr>
                <a:srgbClr val="A6A6A6"/>
              </a:buClr>
              <a:buFont typeface="Arial" charset="0"/>
              <a:buChar char="»"/>
              <a:defRPr sz="1400" kern="1200">
                <a:solidFill>
                  <a:srgbClr val="3B5978"/>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a:lstStyle>
          <a:p>
            <a:pPr marL="0" indent="0">
              <a:buNone/>
            </a:pPr>
            <a:r>
              <a:rPr lang="en-US" b="1" i="1" dirty="0"/>
              <a:t>Students will not see this screen if they are continuing to step Three. The test engine will present a new test question.  </a:t>
            </a:r>
          </a:p>
          <a:p>
            <a:endParaRPr lang="en-US" dirty="0"/>
          </a:p>
          <a:p>
            <a:endParaRPr lang="en-US" dirty="0"/>
          </a:p>
        </p:txBody>
      </p:sp>
      <p:sp>
        <p:nvSpPr>
          <p:cNvPr id="7" name="Slide Number Placeholder 3">
            <a:extLst>
              <a:ext uri="{FF2B5EF4-FFF2-40B4-BE49-F238E27FC236}">
                <a16:creationId xmlns:a16="http://schemas.microsoft.com/office/drawing/2014/main" id="{82E25AF5-6A98-48C4-BF56-FD7B91461B5F}"/>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33</a:t>
            </a:fld>
            <a:endParaRPr lang="en-US" dirty="0"/>
          </a:p>
        </p:txBody>
      </p:sp>
      <p:pic>
        <p:nvPicPr>
          <p:cNvPr id="2050" name="Picture 10">
            <a:extLst>
              <a:ext uri="{FF2B5EF4-FFF2-40B4-BE49-F238E27FC236}">
                <a16:creationId xmlns:a16="http://schemas.microsoft.com/office/drawing/2014/main" id="{C406EC0F-FE1A-4B7E-BE34-7FEBB1870A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643745" y="1761784"/>
            <a:ext cx="4516109" cy="2093560"/>
          </a:xfrm>
          <a:prstGeom prst="rect">
            <a:avLst/>
          </a:prstGeom>
          <a:noFill/>
          <a:ln w="9525">
            <a:solidFill>
              <a:schemeClr val="bg1">
                <a:lumMod val="75000"/>
              </a:schemeClr>
            </a:solidFill>
            <a:miter lim="800000"/>
            <a:headEnd/>
            <a:tailEnd/>
          </a:ln>
          <a:effectLst>
            <a:outerShdw blurRad="292100" dist="139700" dir="2700000" algn="ctr" rotWithShape="0">
              <a:schemeClr val="tx2">
                <a:alpha val="65000"/>
              </a:scheme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37202499"/>
      </p:ext>
    </p:extLst>
  </p:cSld>
  <p:clrMapOvr>
    <a:masterClrMapping/>
  </p:clrMapOvr>
  <p:transition spd="slow" advTm="483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FDFE6-141B-4C86-9301-6ECA22D98F51}"/>
              </a:ext>
            </a:extLst>
          </p:cNvPr>
          <p:cNvSpPr>
            <a:spLocks noGrp="1"/>
          </p:cNvSpPr>
          <p:nvPr>
            <p:ph type="title"/>
          </p:nvPr>
        </p:nvSpPr>
        <p:spPr/>
        <p:txBody>
          <a:bodyPr/>
          <a:lstStyle/>
          <a:p>
            <a:r>
              <a:rPr lang="en-US" dirty="0"/>
              <a:t>Step Three</a:t>
            </a:r>
          </a:p>
        </p:txBody>
      </p:sp>
    </p:spTree>
    <p:custDataLst>
      <p:tags r:id="rId1"/>
    </p:custDataLst>
    <p:extLst>
      <p:ext uri="{BB962C8B-B14F-4D97-AF65-F5344CB8AC3E}">
        <p14:creationId xmlns:p14="http://schemas.microsoft.com/office/powerpoint/2010/main" val="2277772736"/>
      </p:ext>
    </p:extLst>
  </p:cSld>
  <p:clrMapOvr>
    <a:masterClrMapping/>
  </p:clrMapOvr>
  <mc:AlternateContent xmlns:mc="http://schemas.openxmlformats.org/markup-compatibility/2006" xmlns:p14="http://schemas.microsoft.com/office/powerpoint/2010/main">
    <mc:Choice Requires="p14">
      <p:transition spd="slow" p14:dur="2000" advTm="10150"/>
    </mc:Choice>
    <mc:Fallback xmlns="">
      <p:transition spd="slow" advTm="1015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and End Test</a:t>
            </a:r>
          </a:p>
        </p:txBody>
      </p:sp>
      <p:sp>
        <p:nvSpPr>
          <p:cNvPr id="10" name="Slide Number Placeholder 3">
            <a:extLst>
              <a:ext uri="{FF2B5EF4-FFF2-40B4-BE49-F238E27FC236}">
                <a16:creationId xmlns:a16="http://schemas.microsoft.com/office/drawing/2014/main" id="{9D8D2E88-F758-4C02-8C1A-B257F9C6C502}"/>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35</a:t>
            </a:fld>
            <a:endParaRPr lang="en-US" dirty="0"/>
          </a:p>
        </p:txBody>
      </p:sp>
      <p:pic>
        <p:nvPicPr>
          <p:cNvPr id="4" name="Picture 3">
            <a:extLst>
              <a:ext uri="{FF2B5EF4-FFF2-40B4-BE49-F238E27FC236}">
                <a16:creationId xmlns:a16="http://schemas.microsoft.com/office/drawing/2014/main" id="{C7366A30-C1A6-8965-A7FF-03EB9A4A2457}"/>
              </a:ext>
            </a:extLst>
          </p:cNvPr>
          <p:cNvPicPr>
            <a:picLocks noChangeAspect="1"/>
          </p:cNvPicPr>
          <p:nvPr/>
        </p:nvPicPr>
        <p:blipFill>
          <a:blip r:embed="rId4"/>
          <a:stretch>
            <a:fillRect/>
          </a:stretch>
        </p:blipFill>
        <p:spPr>
          <a:xfrm>
            <a:off x="3274423" y="910495"/>
            <a:ext cx="5990128" cy="3285820"/>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5" name="Right Arrow 10">
            <a:extLst>
              <a:ext uri="{FF2B5EF4-FFF2-40B4-BE49-F238E27FC236}">
                <a16:creationId xmlns:a16="http://schemas.microsoft.com/office/drawing/2014/main" id="{325B71C0-A0D6-7834-5621-237AA2DD7709}"/>
              </a:ext>
            </a:extLst>
          </p:cNvPr>
          <p:cNvSpPr/>
          <p:nvPr/>
        </p:nvSpPr>
        <p:spPr>
          <a:xfrm>
            <a:off x="2674218" y="3540223"/>
            <a:ext cx="904478" cy="4095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pic>
        <p:nvPicPr>
          <p:cNvPr id="7" name="Picture 6">
            <a:extLst>
              <a:ext uri="{FF2B5EF4-FFF2-40B4-BE49-F238E27FC236}">
                <a16:creationId xmlns:a16="http://schemas.microsoft.com/office/drawing/2014/main" id="{C8F3F9AE-71FB-B63F-8B0C-472E184011D1}"/>
              </a:ext>
            </a:extLst>
          </p:cNvPr>
          <p:cNvPicPr>
            <a:picLocks noChangeAspect="1"/>
          </p:cNvPicPr>
          <p:nvPr/>
        </p:nvPicPr>
        <p:blipFill>
          <a:blip r:embed="rId5"/>
          <a:stretch>
            <a:fillRect/>
          </a:stretch>
        </p:blipFill>
        <p:spPr>
          <a:xfrm>
            <a:off x="3849188" y="4523201"/>
            <a:ext cx="4840597" cy="1192994"/>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Tree>
    <p:custDataLst>
      <p:tags r:id="rId1"/>
    </p:custDataLst>
    <p:extLst>
      <p:ext uri="{BB962C8B-B14F-4D97-AF65-F5344CB8AC3E}">
        <p14:creationId xmlns:p14="http://schemas.microsoft.com/office/powerpoint/2010/main" val="2565855597"/>
      </p:ext>
    </p:extLst>
  </p:cSld>
  <p:clrMapOvr>
    <a:masterClrMapping/>
  </p:clrMapOvr>
  <p:transition spd="slow" advTm="425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our Results page.">
            <a:extLst>
              <a:ext uri="{FF2B5EF4-FFF2-40B4-BE49-F238E27FC236}">
                <a16:creationId xmlns:a16="http://schemas.microsoft.com/office/drawing/2014/main" id="{161198C3-9B61-035F-AF11-238EBFECA9EB}"/>
              </a:ext>
            </a:extLst>
          </p:cNvPr>
          <p:cNvPicPr>
            <a:picLocks noChangeAspect="1"/>
          </p:cNvPicPr>
          <p:nvPr/>
        </p:nvPicPr>
        <p:blipFill>
          <a:blip r:embed="rId4"/>
          <a:stretch>
            <a:fillRect/>
          </a:stretch>
        </p:blipFill>
        <p:spPr>
          <a:xfrm>
            <a:off x="3563915" y="1331950"/>
            <a:ext cx="5064169" cy="3547336"/>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a:t>Test Completion Page</a:t>
            </a:r>
          </a:p>
        </p:txBody>
      </p:sp>
      <p:sp>
        <p:nvSpPr>
          <p:cNvPr id="7" name="Right Arrow 10">
            <a:extLst>
              <a:ext uri="{FF2B5EF4-FFF2-40B4-BE49-F238E27FC236}">
                <a16:creationId xmlns:a16="http://schemas.microsoft.com/office/drawing/2014/main" id="{95784DC3-35F6-472F-A4A1-A08FC5ED990E}"/>
              </a:ext>
            </a:extLst>
          </p:cNvPr>
          <p:cNvSpPr/>
          <p:nvPr/>
        </p:nvSpPr>
        <p:spPr>
          <a:xfrm>
            <a:off x="4755566" y="4469711"/>
            <a:ext cx="904478" cy="4095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8" name="Slide Number Placeholder 3">
            <a:extLst>
              <a:ext uri="{FF2B5EF4-FFF2-40B4-BE49-F238E27FC236}">
                <a16:creationId xmlns:a16="http://schemas.microsoft.com/office/drawing/2014/main" id="{024252A5-68BF-4DC9-B363-9DD6C6D9B7B6}"/>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36</a:t>
            </a:fld>
            <a:endParaRPr lang="en-US" dirty="0"/>
          </a:p>
        </p:txBody>
      </p:sp>
      <p:pic>
        <p:nvPicPr>
          <p:cNvPr id="5" name="Picture 4">
            <a:extLst>
              <a:ext uri="{FF2B5EF4-FFF2-40B4-BE49-F238E27FC236}">
                <a16:creationId xmlns:a16="http://schemas.microsoft.com/office/drawing/2014/main" id="{B378EDF0-2EBF-7C7F-4043-C8722F407D09}"/>
              </a:ext>
            </a:extLst>
          </p:cNvPr>
          <p:cNvPicPr>
            <a:picLocks noChangeAspect="1"/>
          </p:cNvPicPr>
          <p:nvPr/>
        </p:nvPicPr>
        <p:blipFill>
          <a:blip r:embed="rId5"/>
          <a:stretch>
            <a:fillRect/>
          </a:stretch>
        </p:blipFill>
        <p:spPr>
          <a:xfrm>
            <a:off x="3981942" y="2248579"/>
            <a:ext cx="3141670" cy="139710"/>
          </a:xfrm>
          <a:prstGeom prst="rect">
            <a:avLst/>
          </a:prstGeom>
        </p:spPr>
      </p:pic>
      <p:pic>
        <p:nvPicPr>
          <p:cNvPr id="9" name="Picture 8">
            <a:extLst>
              <a:ext uri="{FF2B5EF4-FFF2-40B4-BE49-F238E27FC236}">
                <a16:creationId xmlns:a16="http://schemas.microsoft.com/office/drawing/2014/main" id="{D8BEDAEF-A7A1-7939-39EC-748D7EB0E113}"/>
              </a:ext>
            </a:extLst>
          </p:cNvPr>
          <p:cNvPicPr>
            <a:picLocks noChangeAspect="1"/>
          </p:cNvPicPr>
          <p:nvPr/>
        </p:nvPicPr>
        <p:blipFill>
          <a:blip r:embed="rId6"/>
          <a:stretch>
            <a:fillRect/>
          </a:stretch>
        </p:blipFill>
        <p:spPr>
          <a:xfrm>
            <a:off x="3981942" y="2748127"/>
            <a:ext cx="904478" cy="161380"/>
          </a:xfrm>
          <a:prstGeom prst="rect">
            <a:avLst/>
          </a:prstGeom>
        </p:spPr>
      </p:pic>
    </p:spTree>
    <p:custDataLst>
      <p:tags r:id="rId1"/>
    </p:custDataLst>
    <p:extLst>
      <p:ext uri="{BB962C8B-B14F-4D97-AF65-F5344CB8AC3E}">
        <p14:creationId xmlns:p14="http://schemas.microsoft.com/office/powerpoint/2010/main" val="3086850682"/>
      </p:ext>
    </p:extLst>
  </p:cSld>
  <p:clrMapOvr>
    <a:masterClrMapping/>
  </p:clrMapOvr>
  <p:transition spd="slow" advTm="1156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FDFE6-141B-4C86-9301-6ECA22D98F51}"/>
              </a:ext>
            </a:extLst>
          </p:cNvPr>
          <p:cNvSpPr>
            <a:spLocks noGrp="1"/>
          </p:cNvSpPr>
          <p:nvPr>
            <p:ph type="title"/>
          </p:nvPr>
        </p:nvSpPr>
        <p:spPr/>
        <p:txBody>
          <a:bodyPr/>
          <a:lstStyle/>
          <a:p>
            <a:r>
              <a:rPr lang="en-US" dirty="0"/>
              <a:t>Test Interface</a:t>
            </a:r>
          </a:p>
        </p:txBody>
      </p:sp>
    </p:spTree>
    <p:custDataLst>
      <p:tags r:id="rId1"/>
    </p:custDataLst>
    <p:extLst>
      <p:ext uri="{BB962C8B-B14F-4D97-AF65-F5344CB8AC3E}">
        <p14:creationId xmlns:p14="http://schemas.microsoft.com/office/powerpoint/2010/main" val="337230188"/>
      </p:ext>
    </p:extLst>
  </p:cSld>
  <p:clrMapOvr>
    <a:masterClrMapping/>
  </p:clrMapOvr>
  <mc:AlternateContent xmlns:mc="http://schemas.openxmlformats.org/markup-compatibility/2006" xmlns:p14="http://schemas.microsoft.com/office/powerpoint/2010/main">
    <mc:Choice Requires="p14">
      <p:transition spd="slow" p14:dur="2000" advTm="7150"/>
    </mc:Choice>
    <mc:Fallback xmlns="">
      <p:transition spd="slow" advTm="715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Global Menu</a:t>
            </a:r>
          </a:p>
        </p:txBody>
      </p:sp>
      <p:sp>
        <p:nvSpPr>
          <p:cNvPr id="13" name="Slide Number Placeholder 3">
            <a:extLst>
              <a:ext uri="{FF2B5EF4-FFF2-40B4-BE49-F238E27FC236}">
                <a16:creationId xmlns:a16="http://schemas.microsoft.com/office/drawing/2014/main" id="{44BCEDBB-DA41-465B-8F55-708252805289}"/>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38</a:t>
            </a:fld>
            <a:endParaRPr lang="en-US" dirty="0"/>
          </a:p>
        </p:txBody>
      </p:sp>
      <p:pic>
        <p:nvPicPr>
          <p:cNvPr id="21" name="Picture 20" title="Navigation buttons">
            <a:extLst>
              <a:ext uri="{FF2B5EF4-FFF2-40B4-BE49-F238E27FC236}">
                <a16:creationId xmlns:a16="http://schemas.microsoft.com/office/drawing/2014/main" id="{D1D4FB19-B33A-BF04-09CA-7FADB0D7F019}"/>
              </a:ext>
            </a:extLst>
          </p:cNvPr>
          <p:cNvPicPr>
            <a:picLocks noChangeAspect="1"/>
          </p:cNvPicPr>
          <p:nvPr/>
        </p:nvPicPr>
        <p:blipFill>
          <a:blip r:embed="rId4"/>
          <a:stretch>
            <a:fillRect/>
          </a:stretch>
        </p:blipFill>
        <p:spPr>
          <a:xfrm>
            <a:off x="2193487" y="2945113"/>
            <a:ext cx="7805026" cy="967773"/>
          </a:xfrm>
          <a:prstGeom prst="rect">
            <a:avLst/>
          </a:prstGeom>
        </p:spPr>
      </p:pic>
      <p:grpSp>
        <p:nvGrpSpPr>
          <p:cNvPr id="14" name="Group 13" title="&quot;&quot;">
            <a:extLst>
              <a:ext uri="{FF2B5EF4-FFF2-40B4-BE49-F238E27FC236}">
                <a16:creationId xmlns:a16="http://schemas.microsoft.com/office/drawing/2014/main" id="{CA3358A0-478A-41C7-96D4-D7FA73F063A5}"/>
              </a:ext>
            </a:extLst>
          </p:cNvPr>
          <p:cNvGrpSpPr>
            <a:grpSpLocks noChangeAspect="1"/>
          </p:cNvGrpSpPr>
          <p:nvPr/>
        </p:nvGrpSpPr>
        <p:grpSpPr>
          <a:xfrm>
            <a:off x="2193487" y="3198675"/>
            <a:ext cx="7977153" cy="1001318"/>
            <a:chOff x="1677055" y="3060560"/>
            <a:chExt cx="9454403" cy="1186747"/>
          </a:xfrm>
        </p:grpSpPr>
        <p:grpSp>
          <p:nvGrpSpPr>
            <p:cNvPr id="15" name="Group 14">
              <a:extLst>
                <a:ext uri="{FF2B5EF4-FFF2-40B4-BE49-F238E27FC236}">
                  <a16:creationId xmlns:a16="http://schemas.microsoft.com/office/drawing/2014/main" id="{5F720189-B9CF-747C-C521-ADD812D16946}"/>
                </a:ext>
              </a:extLst>
            </p:cNvPr>
            <p:cNvGrpSpPr>
              <a:grpSpLocks noChangeAspect="1"/>
            </p:cNvGrpSpPr>
            <p:nvPr/>
          </p:nvGrpSpPr>
          <p:grpSpPr>
            <a:xfrm>
              <a:off x="1677055" y="3060560"/>
              <a:ext cx="9231413" cy="1185935"/>
              <a:chOff x="1690584" y="3048000"/>
              <a:chExt cx="8789819" cy="1129205"/>
            </a:xfrm>
          </p:grpSpPr>
          <p:grpSp>
            <p:nvGrpSpPr>
              <p:cNvPr id="17" name="Group 16">
                <a:extLst>
                  <a:ext uri="{FF2B5EF4-FFF2-40B4-BE49-F238E27FC236}">
                    <a16:creationId xmlns:a16="http://schemas.microsoft.com/office/drawing/2014/main" id="{25E43AFA-19E2-9BD5-B9F1-A199B6D572E7}"/>
                  </a:ext>
                </a:extLst>
              </p:cNvPr>
              <p:cNvGrpSpPr/>
              <p:nvPr/>
            </p:nvGrpSpPr>
            <p:grpSpPr>
              <a:xfrm>
                <a:off x="1690584" y="3048000"/>
                <a:ext cx="8789819" cy="766989"/>
                <a:chOff x="1690584" y="3048000"/>
                <a:chExt cx="8789819" cy="766989"/>
              </a:xfrm>
            </p:grpSpPr>
            <p:sp>
              <p:nvSpPr>
                <p:cNvPr id="19" name="Rectangle 18">
                  <a:extLst>
                    <a:ext uri="{FF2B5EF4-FFF2-40B4-BE49-F238E27FC236}">
                      <a16:creationId xmlns:a16="http://schemas.microsoft.com/office/drawing/2014/main" id="{F8D30AA9-4226-B0A6-D400-CE6ACE170AF0}"/>
                    </a:ext>
                  </a:extLst>
                </p:cNvPr>
                <p:cNvSpPr/>
                <p:nvPr/>
              </p:nvSpPr>
              <p:spPr>
                <a:xfrm>
                  <a:off x="1690584" y="3069163"/>
                  <a:ext cx="2231136" cy="7458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350" dirty="0">
                    <a:solidFill>
                      <a:srgbClr val="FFFFFF"/>
                    </a:solidFill>
                  </a:endParaRPr>
                </a:p>
              </p:txBody>
            </p:sp>
            <p:sp>
              <p:nvSpPr>
                <p:cNvPr id="20" name="Rectangle 19">
                  <a:extLst>
                    <a:ext uri="{FF2B5EF4-FFF2-40B4-BE49-F238E27FC236}">
                      <a16:creationId xmlns:a16="http://schemas.microsoft.com/office/drawing/2014/main" id="{A1BCDC64-9321-D9F2-EBBC-2CE3BB66B843}"/>
                    </a:ext>
                  </a:extLst>
                </p:cNvPr>
                <p:cNvSpPr/>
                <p:nvPr/>
              </p:nvSpPr>
              <p:spPr>
                <a:xfrm>
                  <a:off x="7963811" y="3048000"/>
                  <a:ext cx="2516592" cy="766989"/>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350">
                    <a:solidFill>
                      <a:srgbClr val="FFFFFF"/>
                    </a:solidFill>
                  </a:endParaRPr>
                </a:p>
              </p:txBody>
            </p:sp>
          </p:grpSp>
          <p:sp>
            <p:nvSpPr>
              <p:cNvPr id="18" name="TextBox 17">
                <a:extLst>
                  <a:ext uri="{FF2B5EF4-FFF2-40B4-BE49-F238E27FC236}">
                    <a16:creationId xmlns:a16="http://schemas.microsoft.com/office/drawing/2014/main" id="{9A053843-9259-FE13-4D1F-E605AAA8A678}"/>
                  </a:ext>
                </a:extLst>
              </p:cNvPr>
              <p:cNvSpPr txBox="1"/>
              <p:nvPr/>
            </p:nvSpPr>
            <p:spPr>
              <a:xfrm>
                <a:off x="1690584" y="3838565"/>
                <a:ext cx="2231137" cy="338640"/>
              </a:xfrm>
              <a:prstGeom prst="rect">
                <a:avLst/>
              </a:prstGeom>
              <a:noFill/>
            </p:spPr>
            <p:txBody>
              <a:bodyPr wrap="square" rtlCol="0">
                <a:spAutoFit/>
              </a:bodyPr>
              <a:lstStyle/>
              <a:p>
                <a:pPr algn="ctr"/>
                <a:r>
                  <a:rPr lang="en-US" sz="1350" b="1" dirty="0">
                    <a:solidFill>
                      <a:srgbClr val="FF0000"/>
                    </a:solidFill>
                    <a:latin typeface="Calibri" pitchFamily="34" charset="0"/>
                    <a:cs typeface="Arial" charset="0"/>
                  </a:rPr>
                  <a:t>Navigation Buttons</a:t>
                </a:r>
              </a:p>
            </p:txBody>
          </p:sp>
        </p:grpSp>
        <p:sp>
          <p:nvSpPr>
            <p:cNvPr id="16" name="TextBox 15">
              <a:extLst>
                <a:ext uri="{FF2B5EF4-FFF2-40B4-BE49-F238E27FC236}">
                  <a16:creationId xmlns:a16="http://schemas.microsoft.com/office/drawing/2014/main" id="{5604FDC9-0631-36CB-B169-D7318FC22664}"/>
                </a:ext>
              </a:extLst>
            </p:cNvPr>
            <p:cNvSpPr txBox="1"/>
            <p:nvPr/>
          </p:nvSpPr>
          <p:spPr>
            <a:xfrm>
              <a:off x="8042454" y="3891654"/>
              <a:ext cx="3089004" cy="355653"/>
            </a:xfrm>
            <a:prstGeom prst="rect">
              <a:avLst/>
            </a:prstGeom>
            <a:noFill/>
          </p:spPr>
          <p:txBody>
            <a:bodyPr wrap="square" rtlCol="0">
              <a:spAutoFit/>
            </a:bodyPr>
            <a:lstStyle/>
            <a:p>
              <a:pPr algn="ctr"/>
              <a:r>
                <a:rPr lang="en-US" sz="1350" b="1" dirty="0">
                  <a:solidFill>
                    <a:srgbClr val="00B0F0"/>
                  </a:solidFill>
                  <a:latin typeface="Calibri" pitchFamily="34" charset="0"/>
                  <a:cs typeface="Arial" charset="0"/>
                </a:rPr>
                <a:t>Test Tools</a:t>
              </a:r>
            </a:p>
          </p:txBody>
        </p:sp>
      </p:grpSp>
    </p:spTree>
    <p:custDataLst>
      <p:tags r:id="rId1"/>
    </p:custDataLst>
    <p:extLst>
      <p:ext uri="{BB962C8B-B14F-4D97-AF65-F5344CB8AC3E}">
        <p14:creationId xmlns:p14="http://schemas.microsoft.com/office/powerpoint/2010/main" val="3617623539"/>
      </p:ext>
    </p:extLst>
  </p:cSld>
  <p:clrMapOvr>
    <a:masterClrMapping/>
  </p:clrMapOvr>
  <p:transition spd="slow" advTm="10404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itle 1"/>
          <p:cNvSpPr>
            <a:spLocks noGrp="1"/>
          </p:cNvSpPr>
          <p:nvPr>
            <p:ph type="title"/>
          </p:nvPr>
        </p:nvSpPr>
        <p:spPr/>
        <p:txBody>
          <a:bodyPr/>
          <a:lstStyle/>
          <a:p>
            <a:r>
              <a:rPr lang="en-US" altLang="en-US" dirty="0"/>
              <a:t>Context Menus</a:t>
            </a:r>
            <a:endParaRPr altLang="en-US" dirty="0"/>
          </a:p>
        </p:txBody>
      </p:sp>
      <p:sp>
        <p:nvSpPr>
          <p:cNvPr id="21" name="Rectangle 20"/>
          <p:cNvSpPr/>
          <p:nvPr/>
        </p:nvSpPr>
        <p:spPr>
          <a:xfrm>
            <a:off x="931304" y="2035417"/>
            <a:ext cx="5815711" cy="2215991"/>
          </a:xfrm>
          <a:prstGeom prst="rect">
            <a:avLst/>
          </a:prstGeom>
        </p:spPr>
        <p:txBody>
          <a:bodyPr wrap="square">
            <a:spAutoFit/>
          </a:bodyPr>
          <a:lstStyle/>
          <a:p>
            <a:pPr>
              <a:spcBef>
                <a:spcPts val="600"/>
              </a:spcBef>
              <a:buClr>
                <a:srgbClr val="FFFFFF">
                  <a:lumMod val="65000"/>
                </a:srgbClr>
              </a:buClr>
              <a:defRPr/>
            </a:pPr>
            <a:r>
              <a:rPr lang="en-US" sz="2400" b="1" dirty="0">
                <a:solidFill>
                  <a:srgbClr val="505A08"/>
                </a:solidFill>
                <a:ea typeface="Arial" pitchFamily="34" charset="0"/>
                <a:cs typeface="Arial" pitchFamily="34" charset="0"/>
              </a:rPr>
              <a:t>Context menus allow students to:</a:t>
            </a:r>
          </a:p>
          <a:p>
            <a:pPr marL="292100" lvl="1" indent="-292100" fontAlgn="auto">
              <a:spcBef>
                <a:spcPts val="0"/>
              </a:spcBef>
              <a:spcAft>
                <a:spcPts val="0"/>
              </a:spcAft>
              <a:buClr>
                <a:srgbClr val="FFFFFF">
                  <a:lumMod val="65000"/>
                </a:srgbClr>
              </a:buClr>
              <a:buFont typeface="Wingdings" pitchFamily="2" charset="2"/>
              <a:buChar char="§"/>
              <a:defRPr/>
            </a:pPr>
            <a:r>
              <a:rPr lang="en-US" sz="2400" dirty="0">
                <a:solidFill>
                  <a:srgbClr val="505A08"/>
                </a:solidFill>
                <a:ea typeface="+mn-ea"/>
                <a:cs typeface="Arial" charset="0"/>
              </a:rPr>
              <a:t>Mark items for review</a:t>
            </a:r>
          </a:p>
          <a:p>
            <a:pPr marL="292100" lvl="1" indent="-292100" fontAlgn="auto">
              <a:spcBef>
                <a:spcPts val="0"/>
              </a:spcBef>
              <a:spcAft>
                <a:spcPts val="0"/>
              </a:spcAft>
              <a:buClr>
                <a:srgbClr val="FFFFFF">
                  <a:lumMod val="65000"/>
                </a:srgbClr>
              </a:buClr>
              <a:buFont typeface="Wingdings" pitchFamily="2" charset="2"/>
              <a:buChar char="§"/>
              <a:defRPr/>
            </a:pPr>
            <a:r>
              <a:rPr lang="en-US" sz="2400" dirty="0">
                <a:solidFill>
                  <a:srgbClr val="505A08"/>
                </a:solidFill>
                <a:ea typeface="+mn-ea"/>
                <a:cs typeface="Arial" charset="0"/>
              </a:rPr>
              <a:t>View item tutorials</a:t>
            </a:r>
          </a:p>
          <a:p>
            <a:pPr marL="292100" lvl="1" indent="-292100" fontAlgn="auto">
              <a:spcBef>
                <a:spcPts val="0"/>
              </a:spcBef>
              <a:spcAft>
                <a:spcPts val="0"/>
              </a:spcAft>
              <a:buClr>
                <a:srgbClr val="FFFFFF">
                  <a:lumMod val="65000"/>
                </a:srgbClr>
              </a:buClr>
              <a:buFont typeface="Wingdings" pitchFamily="2" charset="2"/>
              <a:buChar char="§"/>
              <a:defRPr/>
            </a:pPr>
            <a:r>
              <a:rPr lang="en-US" sz="2400" dirty="0">
                <a:solidFill>
                  <a:srgbClr val="505A08"/>
                </a:solidFill>
                <a:ea typeface="+mn-ea"/>
                <a:cs typeface="Arial" charset="0"/>
              </a:rPr>
              <a:t>Access additional features depending </a:t>
            </a:r>
            <a:br>
              <a:rPr lang="en-US" sz="2400" dirty="0">
                <a:solidFill>
                  <a:srgbClr val="505A08"/>
                </a:solidFill>
                <a:ea typeface="+mn-ea"/>
                <a:cs typeface="Arial" charset="0"/>
              </a:rPr>
            </a:br>
            <a:r>
              <a:rPr lang="en-US" sz="2400" dirty="0">
                <a:solidFill>
                  <a:srgbClr val="505A08"/>
                </a:solidFill>
                <a:ea typeface="+mn-ea"/>
                <a:cs typeface="Arial" charset="0"/>
              </a:rPr>
              <a:t>on test settings and item types</a:t>
            </a:r>
          </a:p>
          <a:p>
            <a:pPr marL="292100" lvl="1" indent="-292100" fontAlgn="auto">
              <a:spcBef>
                <a:spcPts val="0"/>
              </a:spcBef>
              <a:spcAft>
                <a:spcPts val="0"/>
              </a:spcAft>
              <a:buClr>
                <a:srgbClr val="FFFFFF">
                  <a:lumMod val="65000"/>
                </a:srgbClr>
              </a:buClr>
              <a:buFont typeface="Wingdings" pitchFamily="2" charset="2"/>
              <a:buChar char="§"/>
              <a:defRPr/>
            </a:pPr>
            <a:endParaRPr lang="en-US" dirty="0">
              <a:solidFill>
                <a:srgbClr val="4E76A0">
                  <a:lumMod val="75000"/>
                </a:srgbClr>
              </a:solidFill>
              <a:latin typeface="Arial"/>
              <a:ea typeface="+mn-ea"/>
              <a:cs typeface="Arial" charset="0"/>
            </a:endParaRPr>
          </a:p>
        </p:txBody>
      </p:sp>
      <p:grpSp>
        <p:nvGrpSpPr>
          <p:cNvPr id="3" name="Group 2">
            <a:extLst>
              <a:ext uri="{FF2B5EF4-FFF2-40B4-BE49-F238E27FC236}">
                <a16:creationId xmlns:a16="http://schemas.microsoft.com/office/drawing/2014/main" id="{A2C24026-1384-4428-84D7-DD7CFF9198C1}"/>
              </a:ext>
            </a:extLst>
          </p:cNvPr>
          <p:cNvGrpSpPr>
            <a:grpSpLocks noChangeAspect="1"/>
          </p:cNvGrpSpPr>
          <p:nvPr/>
        </p:nvGrpSpPr>
        <p:grpSpPr>
          <a:xfrm>
            <a:off x="6747015" y="1845145"/>
            <a:ext cx="3833535" cy="2498597"/>
            <a:chOff x="7433824" y="1963420"/>
            <a:chExt cx="2599339" cy="1694180"/>
          </a:xfrm>
        </p:grpSpPr>
        <p:pic>
          <p:nvPicPr>
            <p:cNvPr id="7" name="Picture 6"/>
            <p:cNvPicPr/>
            <p:nvPr/>
          </p:nvPicPr>
          <p:blipFill>
            <a:blip r:embed="rId4">
              <a:extLst>
                <a:ext uri="{28A0092B-C50C-407E-A947-70E740481C1C}">
                  <a14:useLocalDpi xmlns:a14="http://schemas.microsoft.com/office/drawing/2010/main" val="0"/>
                </a:ext>
              </a:extLst>
            </a:blip>
            <a:srcRect/>
            <a:stretch/>
          </p:blipFill>
          <p:spPr>
            <a:xfrm>
              <a:off x="8102437" y="1963420"/>
              <a:ext cx="1930726" cy="169418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9" name="Right Arrow 8"/>
            <p:cNvSpPr/>
            <p:nvPr/>
          </p:nvSpPr>
          <p:spPr>
            <a:xfrm>
              <a:off x="7433824" y="2020850"/>
              <a:ext cx="841375"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sp>
        <p:nvSpPr>
          <p:cNvPr id="11" name="Slide Number Placeholder 3">
            <a:extLst>
              <a:ext uri="{FF2B5EF4-FFF2-40B4-BE49-F238E27FC236}">
                <a16:creationId xmlns:a16="http://schemas.microsoft.com/office/drawing/2014/main" id="{2363639D-1DF5-420E-BB3D-6C10133BBCE9}"/>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39</a:t>
            </a:fld>
            <a:endParaRPr lang="en-US" dirty="0"/>
          </a:p>
        </p:txBody>
      </p:sp>
    </p:spTree>
    <p:custDataLst>
      <p:tags r:id="rId1"/>
    </p:custDataLst>
    <p:extLst>
      <p:ext uri="{BB962C8B-B14F-4D97-AF65-F5344CB8AC3E}">
        <p14:creationId xmlns:p14="http://schemas.microsoft.com/office/powerpoint/2010/main" val="1613945084"/>
      </p:ext>
    </p:extLst>
  </p:cSld>
  <p:clrMapOvr>
    <a:masterClrMapping/>
  </p:clrMapOvr>
  <p:transition spd="slow" advTm="7676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D7511-50B4-4978-A398-2C82C158AE86}"/>
              </a:ext>
            </a:extLst>
          </p:cNvPr>
          <p:cNvSpPr>
            <a:spLocks noGrp="1"/>
          </p:cNvSpPr>
          <p:nvPr>
            <p:ph type="title"/>
          </p:nvPr>
        </p:nvSpPr>
        <p:spPr/>
        <p:txBody>
          <a:bodyPr/>
          <a:lstStyle/>
          <a:p>
            <a:r>
              <a:rPr lang="en-US" dirty="0"/>
              <a:t>Logging In to the TA Interface</a:t>
            </a:r>
          </a:p>
        </p:txBody>
      </p:sp>
      <p:sp>
        <p:nvSpPr>
          <p:cNvPr id="4" name="TextBox 3">
            <a:extLst>
              <a:ext uri="{FF2B5EF4-FFF2-40B4-BE49-F238E27FC236}">
                <a16:creationId xmlns:a16="http://schemas.microsoft.com/office/drawing/2014/main" id="{FC3F8311-9620-9BEC-36A3-ABDF1E599C0B}"/>
              </a:ext>
            </a:extLst>
          </p:cNvPr>
          <p:cNvSpPr txBox="1"/>
          <p:nvPr/>
        </p:nvSpPr>
        <p:spPr>
          <a:xfrm>
            <a:off x="3048000" y="3246511"/>
            <a:ext cx="6096000" cy="369332"/>
          </a:xfrm>
          <a:prstGeom prst="rect">
            <a:avLst/>
          </a:prstGeom>
          <a:noFill/>
        </p:spPr>
        <p:txBody>
          <a:bodyPr wrap="square">
            <a:spAutoFit/>
          </a:bodyPr>
          <a:lstStyle/>
          <a:p>
            <a:pPr>
              <a:defRPr/>
            </a:pPr>
            <a:fld id="{8F1302BC-9423-4160-8A3E-D93B1F0A23E5}" type="slidenum">
              <a:rPr lang="en-US" smtClean="0"/>
              <a:pPr>
                <a:defRPr/>
              </a:pPr>
              <a:t>4</a:t>
            </a:fld>
            <a:endParaRPr lang="en-US" dirty="0"/>
          </a:p>
        </p:txBody>
      </p:sp>
    </p:spTree>
    <p:custDataLst>
      <p:tags r:id="rId1"/>
    </p:custDataLst>
    <p:extLst>
      <p:ext uri="{BB962C8B-B14F-4D97-AF65-F5344CB8AC3E}">
        <p14:creationId xmlns:p14="http://schemas.microsoft.com/office/powerpoint/2010/main" val="509174556"/>
      </p:ext>
    </p:extLst>
  </p:cSld>
  <p:clrMapOvr>
    <a:masterClrMapping/>
  </p:clrMapOvr>
  <mc:AlternateContent xmlns:mc="http://schemas.openxmlformats.org/markup-compatibility/2006" xmlns:p14="http://schemas.microsoft.com/office/powerpoint/2010/main">
    <mc:Choice Requires="p14">
      <p:transition spd="slow" p14:dur="2000" advTm="16230"/>
    </mc:Choice>
    <mc:Fallback xmlns="">
      <p:transition spd="slow" advTm="1623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Item Tutorial</a:t>
            </a:r>
          </a:p>
        </p:txBody>
      </p:sp>
      <p:grpSp>
        <p:nvGrpSpPr>
          <p:cNvPr id="4" name="Group 3">
            <a:extLst>
              <a:ext uri="{FF2B5EF4-FFF2-40B4-BE49-F238E27FC236}">
                <a16:creationId xmlns:a16="http://schemas.microsoft.com/office/drawing/2014/main" id="{343708B5-1922-405A-BCE7-55A78A7E987F}"/>
              </a:ext>
            </a:extLst>
          </p:cNvPr>
          <p:cNvGrpSpPr>
            <a:grpSpLocks noChangeAspect="1"/>
          </p:cNvGrpSpPr>
          <p:nvPr/>
        </p:nvGrpSpPr>
        <p:grpSpPr>
          <a:xfrm>
            <a:off x="2664074" y="1931612"/>
            <a:ext cx="6495846" cy="2994776"/>
            <a:chOff x="3163316" y="2253332"/>
            <a:chExt cx="6044184" cy="2786547"/>
          </a:xfrm>
        </p:grpSpPr>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163316" y="2253332"/>
              <a:ext cx="6044184" cy="2786547"/>
            </a:xfrm>
            <a:prstGeom prst="rect">
              <a:avLst/>
            </a:prstGeom>
            <a:solidFill>
              <a:schemeClr val="bg1"/>
            </a:solidFill>
            <a:ln w="6350">
              <a:solidFill>
                <a:schemeClr val="bg1">
                  <a:lumMod val="75000"/>
                </a:schemeClr>
              </a:solidFill>
            </a:ln>
            <a:effectLst>
              <a:outerShdw blurRad="292100" dist="139700" dir="2700000" algn="tl" rotWithShape="0">
                <a:srgbClr val="333333">
                  <a:alpha val="65000"/>
                </a:srgbClr>
              </a:outerShdw>
            </a:effectLst>
          </p:spPr>
        </p:pic>
        <p:sp>
          <p:nvSpPr>
            <p:cNvPr id="6" name="Right Arrow 5"/>
            <p:cNvSpPr/>
            <p:nvPr/>
          </p:nvSpPr>
          <p:spPr>
            <a:xfrm rot="10800000">
              <a:off x="8406690" y="2451944"/>
              <a:ext cx="728098" cy="29724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sp>
        <p:nvSpPr>
          <p:cNvPr id="10" name="Slide Number Placeholder 3">
            <a:extLst>
              <a:ext uri="{FF2B5EF4-FFF2-40B4-BE49-F238E27FC236}">
                <a16:creationId xmlns:a16="http://schemas.microsoft.com/office/drawing/2014/main" id="{C33A3B08-BC2A-4099-9C86-97F04ABD68CC}"/>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40</a:t>
            </a:fld>
            <a:endParaRPr lang="en-US" dirty="0"/>
          </a:p>
        </p:txBody>
      </p:sp>
    </p:spTree>
    <p:custDataLst>
      <p:tags r:id="rId1"/>
    </p:custDataLst>
    <p:extLst>
      <p:ext uri="{BB962C8B-B14F-4D97-AF65-F5344CB8AC3E}">
        <p14:creationId xmlns:p14="http://schemas.microsoft.com/office/powerpoint/2010/main" val="3076656348"/>
      </p:ext>
    </p:extLst>
  </p:cSld>
  <p:clrMapOvr>
    <a:masterClrMapping/>
  </p:clrMapOvr>
  <p:transition spd="slow" advTm="1976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0E4AC-13CF-4BF1-BA37-400C2439CC4F}"/>
              </a:ext>
            </a:extLst>
          </p:cNvPr>
          <p:cNvSpPr>
            <a:spLocks noGrp="1"/>
          </p:cNvSpPr>
          <p:nvPr>
            <p:ph type="title"/>
          </p:nvPr>
        </p:nvSpPr>
        <p:spPr/>
        <p:txBody>
          <a:bodyPr/>
          <a:lstStyle/>
          <a:p>
            <a:r>
              <a:rPr lang="en-US" dirty="0"/>
              <a:t>Test Items</a:t>
            </a:r>
          </a:p>
        </p:txBody>
      </p:sp>
    </p:spTree>
    <p:custDataLst>
      <p:tags r:id="rId1"/>
    </p:custDataLst>
    <p:extLst>
      <p:ext uri="{BB962C8B-B14F-4D97-AF65-F5344CB8AC3E}">
        <p14:creationId xmlns:p14="http://schemas.microsoft.com/office/powerpoint/2010/main" val="2300963753"/>
      </p:ext>
    </p:extLst>
  </p:cSld>
  <p:clrMapOvr>
    <a:masterClrMapping/>
  </p:clrMapOvr>
  <mc:AlternateContent xmlns:mc="http://schemas.openxmlformats.org/markup-compatibility/2006" xmlns:p14="http://schemas.microsoft.com/office/powerpoint/2010/main">
    <mc:Choice Requires="p14">
      <p:transition spd="slow" p14:dur="2000" advTm="6220"/>
    </mc:Choice>
    <mc:Fallback xmlns="">
      <p:transition spd="slow" advTm="622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6296370" y="1694905"/>
            <a:ext cx="4664423" cy="320802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a:t>Test Items: Examples</a:t>
            </a:r>
          </a:p>
        </p:txBody>
      </p:sp>
      <p:sp>
        <p:nvSpPr>
          <p:cNvPr id="6" name="Slide Number Placeholder 3">
            <a:extLst>
              <a:ext uri="{FF2B5EF4-FFF2-40B4-BE49-F238E27FC236}">
                <a16:creationId xmlns:a16="http://schemas.microsoft.com/office/drawing/2014/main" id="{F4D21FD5-0CD4-4B9F-99CB-2333C912CD62}"/>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42</a:t>
            </a:fld>
            <a:endParaRPr lang="en-US" dirty="0"/>
          </a:p>
        </p:txBody>
      </p:sp>
      <p:pic>
        <p:nvPicPr>
          <p:cNvPr id="8" name="Picture 7">
            <a:extLst>
              <a:ext uri="{FF2B5EF4-FFF2-40B4-BE49-F238E27FC236}">
                <a16:creationId xmlns:a16="http://schemas.microsoft.com/office/drawing/2014/main" id="{8C9A3CE9-777B-8645-1AA9-8B2E06243C89}"/>
              </a:ext>
            </a:extLst>
          </p:cNvPr>
          <p:cNvPicPr>
            <a:picLocks noChangeAspect="1"/>
          </p:cNvPicPr>
          <p:nvPr/>
        </p:nvPicPr>
        <p:blipFill>
          <a:blip r:embed="rId5"/>
          <a:stretch>
            <a:fillRect/>
          </a:stretch>
        </p:blipFill>
        <p:spPr>
          <a:xfrm>
            <a:off x="1012416" y="2206026"/>
            <a:ext cx="4813547" cy="2616334"/>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10" name="TextBox 9">
            <a:extLst>
              <a:ext uri="{FF2B5EF4-FFF2-40B4-BE49-F238E27FC236}">
                <a16:creationId xmlns:a16="http://schemas.microsoft.com/office/drawing/2014/main" id="{E2382B2D-7A80-F8AF-5CC3-9F5B79746FE2}"/>
              </a:ext>
            </a:extLst>
          </p:cNvPr>
          <p:cNvSpPr txBox="1"/>
          <p:nvPr/>
        </p:nvSpPr>
        <p:spPr>
          <a:xfrm>
            <a:off x="2098765" y="1694905"/>
            <a:ext cx="6096000" cy="369332"/>
          </a:xfrm>
          <a:prstGeom prst="rect">
            <a:avLst/>
          </a:prstGeom>
          <a:noFill/>
        </p:spPr>
        <p:txBody>
          <a:bodyPr wrap="square">
            <a:spAutoFit/>
          </a:bodyPr>
          <a:lstStyle/>
          <a:p>
            <a:r>
              <a:rPr lang="en-US" b="1" dirty="0">
                <a:solidFill>
                  <a:srgbClr val="62673E"/>
                </a:solidFill>
              </a:rPr>
              <a:t>Selected-Response Item</a:t>
            </a:r>
          </a:p>
        </p:txBody>
      </p:sp>
      <p:sp>
        <p:nvSpPr>
          <p:cNvPr id="12" name="TextBox 11">
            <a:extLst>
              <a:ext uri="{FF2B5EF4-FFF2-40B4-BE49-F238E27FC236}">
                <a16:creationId xmlns:a16="http://schemas.microsoft.com/office/drawing/2014/main" id="{82BC44DE-1783-EE04-A7EA-8EE9B9626062}"/>
              </a:ext>
            </a:extLst>
          </p:cNvPr>
          <p:cNvSpPr txBox="1"/>
          <p:nvPr/>
        </p:nvSpPr>
        <p:spPr>
          <a:xfrm>
            <a:off x="7707086" y="1210151"/>
            <a:ext cx="6096000" cy="369332"/>
          </a:xfrm>
          <a:prstGeom prst="rect">
            <a:avLst/>
          </a:prstGeom>
          <a:noFill/>
        </p:spPr>
        <p:txBody>
          <a:bodyPr wrap="square">
            <a:spAutoFit/>
          </a:bodyPr>
          <a:lstStyle/>
          <a:p>
            <a:r>
              <a:rPr lang="en-US" b="1" dirty="0">
                <a:solidFill>
                  <a:srgbClr val="62673E"/>
                </a:solidFill>
              </a:rPr>
              <a:t>Interactive Item</a:t>
            </a:r>
          </a:p>
        </p:txBody>
      </p:sp>
    </p:spTree>
    <p:custDataLst>
      <p:tags r:id="rId1"/>
    </p:custDataLst>
    <p:extLst>
      <p:ext uri="{BB962C8B-B14F-4D97-AF65-F5344CB8AC3E}">
        <p14:creationId xmlns:p14="http://schemas.microsoft.com/office/powerpoint/2010/main" val="3838775781"/>
      </p:ext>
    </p:extLst>
  </p:cSld>
  <p:clrMapOvr>
    <a:masterClrMapping/>
  </p:clrMapOvr>
  <p:transition spd="slow" advTm="6479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Mark Items for Review</a:t>
            </a:r>
          </a:p>
        </p:txBody>
      </p:sp>
      <p:pic>
        <p:nvPicPr>
          <p:cNvPr id="14" name="Picture 13"/>
          <p:cNvPicPr>
            <a:picLocks noChangeAspect="1"/>
          </p:cNvPicPr>
          <p:nvPr/>
        </p:nvPicPr>
        <p:blipFill rotWithShape="1">
          <a:blip r:embed="rId4"/>
          <a:srcRect l="44310" t="19985" r="53651" b="74277"/>
          <a:stretch/>
        </p:blipFill>
        <p:spPr>
          <a:xfrm>
            <a:off x="7270750" y="2807208"/>
            <a:ext cx="120651" cy="211894"/>
          </a:xfrm>
          <a:prstGeom prst="rect">
            <a:avLst/>
          </a:prstGeom>
          <a:ln>
            <a:noFill/>
          </a:ln>
          <a:effectLst/>
        </p:spPr>
      </p:pic>
      <p:pic>
        <p:nvPicPr>
          <p:cNvPr id="10" name="Picture 9">
            <a:extLst>
              <a:ext uri="{FF2B5EF4-FFF2-40B4-BE49-F238E27FC236}">
                <a16:creationId xmlns:a16="http://schemas.microsoft.com/office/drawing/2014/main" id="{7D6B3CD1-0C47-4435-A4CB-36ABE4C69C2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606308" y="2389598"/>
            <a:ext cx="2579704" cy="2254922"/>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5" name="Slide Number Placeholder 3">
            <a:extLst>
              <a:ext uri="{FF2B5EF4-FFF2-40B4-BE49-F238E27FC236}">
                <a16:creationId xmlns:a16="http://schemas.microsoft.com/office/drawing/2014/main" id="{131A9769-6983-4559-A205-57E30A92312A}"/>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43</a:t>
            </a:fld>
            <a:endParaRPr lang="en-US" dirty="0"/>
          </a:p>
        </p:txBody>
      </p:sp>
      <p:sp>
        <p:nvSpPr>
          <p:cNvPr id="2" name="Right Arrow 8">
            <a:extLst>
              <a:ext uri="{FF2B5EF4-FFF2-40B4-BE49-F238E27FC236}">
                <a16:creationId xmlns:a16="http://schemas.microsoft.com/office/drawing/2014/main" id="{6B75A754-63D5-1BAF-CD57-054504570883}"/>
              </a:ext>
            </a:extLst>
          </p:cNvPr>
          <p:cNvSpPr/>
          <p:nvPr/>
        </p:nvSpPr>
        <p:spPr>
          <a:xfrm>
            <a:off x="633597" y="3204238"/>
            <a:ext cx="1240870" cy="4495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pic>
        <p:nvPicPr>
          <p:cNvPr id="9" name="Picture 8">
            <a:extLst>
              <a:ext uri="{FF2B5EF4-FFF2-40B4-BE49-F238E27FC236}">
                <a16:creationId xmlns:a16="http://schemas.microsoft.com/office/drawing/2014/main" id="{9F7BE6DF-D38B-9763-49C3-D0BD4FEA90B0}"/>
              </a:ext>
            </a:extLst>
          </p:cNvPr>
          <p:cNvPicPr>
            <a:picLocks noChangeAspect="1"/>
          </p:cNvPicPr>
          <p:nvPr/>
        </p:nvPicPr>
        <p:blipFill>
          <a:blip r:embed="rId6"/>
          <a:stretch>
            <a:fillRect/>
          </a:stretch>
        </p:blipFill>
        <p:spPr>
          <a:xfrm>
            <a:off x="5036077" y="1074958"/>
            <a:ext cx="5683542" cy="2235315"/>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11" name="Rectangle: Rounded Corners 10">
            <a:extLst>
              <a:ext uri="{FF2B5EF4-FFF2-40B4-BE49-F238E27FC236}">
                <a16:creationId xmlns:a16="http://schemas.microsoft.com/office/drawing/2014/main" id="{AA1221F5-B8F8-F1FE-1F51-AE120B3847CE}"/>
              </a:ext>
            </a:extLst>
          </p:cNvPr>
          <p:cNvSpPr/>
          <p:nvPr/>
        </p:nvSpPr>
        <p:spPr>
          <a:xfrm>
            <a:off x="5111931" y="2027152"/>
            <a:ext cx="400595" cy="33092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9" name="Picture 18">
            <a:extLst>
              <a:ext uri="{FF2B5EF4-FFF2-40B4-BE49-F238E27FC236}">
                <a16:creationId xmlns:a16="http://schemas.microsoft.com/office/drawing/2014/main" id="{30D5857D-28F4-FA34-8030-057B321D3A2D}"/>
              </a:ext>
            </a:extLst>
          </p:cNvPr>
          <p:cNvPicPr>
            <a:picLocks noChangeAspect="1"/>
          </p:cNvPicPr>
          <p:nvPr/>
        </p:nvPicPr>
        <p:blipFill>
          <a:blip r:embed="rId7"/>
          <a:stretch>
            <a:fillRect/>
          </a:stretch>
        </p:blipFill>
        <p:spPr>
          <a:xfrm>
            <a:off x="4985958" y="3736113"/>
            <a:ext cx="5783779" cy="1576115"/>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20" name="Rectangle: Rounded Corners 19">
            <a:extLst>
              <a:ext uri="{FF2B5EF4-FFF2-40B4-BE49-F238E27FC236}">
                <a16:creationId xmlns:a16="http://schemas.microsoft.com/office/drawing/2014/main" id="{A07906D3-24A2-D655-078D-83F3121EEAA1}"/>
              </a:ext>
            </a:extLst>
          </p:cNvPr>
          <p:cNvSpPr/>
          <p:nvPr/>
        </p:nvSpPr>
        <p:spPr>
          <a:xfrm>
            <a:off x="5734033" y="4572000"/>
            <a:ext cx="675476" cy="28309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2207776819"/>
      </p:ext>
    </p:extLst>
  </p:cSld>
  <p:clrMapOvr>
    <a:masterClrMapping/>
  </p:clrMapOvr>
  <p:transition spd="slow" advTm="1692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10956" y="1055733"/>
            <a:ext cx="11201479" cy="3732737"/>
          </a:xfrm>
        </p:spPr>
        <p:txBody>
          <a:bodyPr/>
          <a:lstStyle/>
          <a:p>
            <a:pPr marL="342900" indent="-342900">
              <a:buFont typeface="Arial" panose="020B0604020202020204" pitchFamily="34" charset="0"/>
              <a:buChar char="•"/>
            </a:pPr>
            <a:r>
              <a:rPr lang="en-US" dirty="0">
                <a:solidFill>
                  <a:srgbClr val="505A08"/>
                </a:solidFill>
              </a:rPr>
              <a:t>Many test items contain audio clips. </a:t>
            </a:r>
          </a:p>
          <a:p>
            <a:pPr marL="342900" indent="-342900">
              <a:buFont typeface="Arial" panose="020B0604020202020204" pitchFamily="34" charset="0"/>
              <a:buChar char="•"/>
            </a:pPr>
            <a:r>
              <a:rPr lang="en-US" dirty="0">
                <a:solidFill>
                  <a:srgbClr val="505A08"/>
                </a:solidFill>
              </a:rPr>
              <a:t>Audio will automatically play once the page with the item or stimulus loads. </a:t>
            </a:r>
          </a:p>
          <a:p>
            <a:pPr marL="342900" indent="-342900">
              <a:buFont typeface="Arial" panose="020B0604020202020204" pitchFamily="34" charset="0"/>
              <a:buChar char="•"/>
            </a:pPr>
            <a:r>
              <a:rPr lang="en-US" dirty="0">
                <a:solidFill>
                  <a:srgbClr val="505A08"/>
                </a:solidFill>
              </a:rPr>
              <a:t>Students can pause or replay audio by clicking the corresponding button.</a:t>
            </a:r>
          </a:p>
          <a:p>
            <a:pPr marL="342900" indent="-342900">
              <a:buFont typeface="Arial" panose="020B0604020202020204" pitchFamily="34" charset="0"/>
              <a:buChar char="•"/>
            </a:pPr>
            <a:r>
              <a:rPr lang="en-US" dirty="0">
                <a:solidFill>
                  <a:srgbClr val="505A08"/>
                </a:solidFill>
              </a:rPr>
              <a:t>Only one audio clip can play at a time. </a:t>
            </a:r>
          </a:p>
          <a:p>
            <a:endParaRPr lang="en-US" dirty="0"/>
          </a:p>
          <a:p>
            <a:endParaRPr lang="en-US" dirty="0"/>
          </a:p>
        </p:txBody>
      </p:sp>
      <p:sp>
        <p:nvSpPr>
          <p:cNvPr id="2" name="Title 1"/>
          <p:cNvSpPr>
            <a:spLocks noGrp="1"/>
          </p:cNvSpPr>
          <p:nvPr>
            <p:ph type="title"/>
          </p:nvPr>
        </p:nvSpPr>
        <p:spPr/>
        <p:txBody>
          <a:bodyPr/>
          <a:lstStyle/>
          <a:p>
            <a:r>
              <a:rPr lang="en-US" dirty="0"/>
              <a:t>Test Items with Audio</a:t>
            </a:r>
          </a:p>
        </p:txBody>
      </p:sp>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4368"/>
          <a:stretch/>
        </p:blipFill>
        <p:spPr bwMode="auto">
          <a:xfrm>
            <a:off x="3796202" y="3848778"/>
            <a:ext cx="4972050" cy="601183"/>
          </a:xfrm>
          <a:prstGeom prst="rect">
            <a:avLst/>
          </a:prstGeom>
          <a:ln w="9525">
            <a:solidFill>
              <a:schemeClr val="bg1">
                <a:lumMod val="75000"/>
              </a:schemeClr>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Slide Number Placeholder 3">
            <a:extLst>
              <a:ext uri="{FF2B5EF4-FFF2-40B4-BE49-F238E27FC236}">
                <a16:creationId xmlns:a16="http://schemas.microsoft.com/office/drawing/2014/main" id="{F9818FCC-63B8-4F4F-AADA-4019A1F30D02}"/>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44</a:t>
            </a:fld>
            <a:endParaRPr lang="en-US" dirty="0"/>
          </a:p>
        </p:txBody>
      </p:sp>
    </p:spTree>
    <p:custDataLst>
      <p:tags r:id="rId1"/>
    </p:custDataLst>
    <p:extLst>
      <p:ext uri="{BB962C8B-B14F-4D97-AF65-F5344CB8AC3E}">
        <p14:creationId xmlns:p14="http://schemas.microsoft.com/office/powerpoint/2010/main" val="458025680"/>
      </p:ext>
    </p:extLst>
  </p:cSld>
  <p:clrMapOvr>
    <a:masterClrMapping/>
  </p:clrMapOvr>
  <p:transition spd="slow" advTm="2543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505A08"/>
                </a:solidFill>
              </a:rPr>
              <a:t>The process for recording a speaking response mirrors the steps the student takes during the microphone check process.</a:t>
            </a:r>
          </a:p>
          <a:p>
            <a:endParaRPr lang="en-US" dirty="0"/>
          </a:p>
          <a:p>
            <a:endParaRPr lang="en-US" dirty="0"/>
          </a:p>
        </p:txBody>
      </p:sp>
      <p:sp>
        <p:nvSpPr>
          <p:cNvPr id="3" name="Title 2"/>
          <p:cNvSpPr>
            <a:spLocks noGrp="1"/>
          </p:cNvSpPr>
          <p:nvPr>
            <p:ph type="title"/>
          </p:nvPr>
        </p:nvSpPr>
        <p:spPr/>
        <p:txBody>
          <a:bodyPr/>
          <a:lstStyle/>
          <a:p>
            <a:r>
              <a:rPr lang="en-US" dirty="0"/>
              <a:t>Speaking Items	</a:t>
            </a:r>
          </a:p>
        </p:txBody>
      </p:sp>
      <p:grpSp>
        <p:nvGrpSpPr>
          <p:cNvPr id="6" name="Group 5">
            <a:extLst>
              <a:ext uri="{FF2B5EF4-FFF2-40B4-BE49-F238E27FC236}">
                <a16:creationId xmlns:a16="http://schemas.microsoft.com/office/drawing/2014/main" id="{5D02AF42-A56A-481E-A059-0871C2C70423}"/>
              </a:ext>
            </a:extLst>
          </p:cNvPr>
          <p:cNvGrpSpPr/>
          <p:nvPr/>
        </p:nvGrpSpPr>
        <p:grpSpPr>
          <a:xfrm>
            <a:off x="1599413" y="2883408"/>
            <a:ext cx="7946924" cy="2123658"/>
            <a:chOff x="1501877" y="3200400"/>
            <a:chExt cx="7946924" cy="2123658"/>
          </a:xfrm>
        </p:grpSpPr>
        <p:sp>
          <p:nvSpPr>
            <p:cNvPr id="5" name="TextBox 4"/>
            <p:cNvSpPr txBox="1"/>
            <p:nvPr/>
          </p:nvSpPr>
          <p:spPr>
            <a:xfrm>
              <a:off x="1501877" y="3200400"/>
              <a:ext cx="6477000" cy="2123658"/>
            </a:xfrm>
            <a:prstGeom prst="rect">
              <a:avLst/>
            </a:prstGeom>
            <a:noFill/>
          </p:spPr>
          <p:txBody>
            <a:bodyPr wrap="square" rtlCol="0">
              <a:spAutoFit/>
            </a:bodyPr>
            <a:lstStyle/>
            <a:p>
              <a:pPr marL="285750" indent="-285750">
                <a:buFont typeface="Arial" pitchFamily="34" charset="0"/>
                <a:buChar char="•"/>
              </a:pPr>
              <a:r>
                <a:rPr lang="en-US" sz="2200" dirty="0">
                  <a:solidFill>
                    <a:srgbClr val="505A08"/>
                  </a:solidFill>
                  <a:ea typeface="+mn-ea"/>
                  <a:cs typeface="Arial" charset="0"/>
                </a:rPr>
                <a:t>Press the microphone to start recording.</a:t>
              </a:r>
            </a:p>
            <a:p>
              <a:pPr marL="285750" indent="-285750">
                <a:buFont typeface="Arial" pitchFamily="34" charset="0"/>
                <a:buChar char="•"/>
              </a:pPr>
              <a:r>
                <a:rPr lang="en-US" sz="2200" dirty="0">
                  <a:solidFill>
                    <a:srgbClr val="505A08"/>
                  </a:solidFill>
                  <a:ea typeface="+mn-ea"/>
                  <a:cs typeface="Arial" charset="0"/>
                </a:rPr>
                <a:t>Click the stop button when finished speaking.</a:t>
              </a:r>
            </a:p>
            <a:p>
              <a:pPr marL="285750" indent="-285750">
                <a:buFont typeface="Arial" pitchFamily="34" charset="0"/>
                <a:buChar char="•"/>
              </a:pPr>
              <a:r>
                <a:rPr lang="en-US" sz="2200" dirty="0">
                  <a:solidFill>
                    <a:srgbClr val="505A08"/>
                  </a:solidFill>
                  <a:ea typeface="+mn-ea"/>
                  <a:cs typeface="Arial" charset="0"/>
                </a:rPr>
                <a:t>Click the green play button to listen to the response.</a:t>
              </a:r>
            </a:p>
            <a:p>
              <a:pPr marL="285750" indent="-285750">
                <a:buFont typeface="Arial" pitchFamily="34" charset="0"/>
                <a:buChar char="•"/>
              </a:pPr>
              <a:r>
                <a:rPr lang="en-US" sz="2200" dirty="0">
                  <a:solidFill>
                    <a:srgbClr val="505A08"/>
                  </a:solidFill>
                  <a:ea typeface="+mn-ea"/>
                  <a:cs typeface="Arial" charset="0"/>
                </a:rPr>
                <a:t>If needed, click the microphone again to re-record the speaking response.</a:t>
              </a:r>
            </a:p>
          </p:txBody>
        </p:sp>
        <p:pic>
          <p:nvPicPr>
            <p:cNvPr id="7173" name="Picture 5" descr="C:\Users\dcassiday\Downloads\screenshot-sat24.cloud2.tds.airast.org 2016-08-31 12-41-3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8330" y="3200400"/>
              <a:ext cx="1010471" cy="2047188"/>
            </a:xfrm>
            <a:prstGeom prst="rect">
              <a:avLst/>
            </a:prstGeom>
            <a:ln>
              <a:solidFill>
                <a:schemeClr val="bg1">
                  <a:lumMod val="7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
        <p:nvSpPr>
          <p:cNvPr id="9" name="Slide Number Placeholder 3">
            <a:extLst>
              <a:ext uri="{FF2B5EF4-FFF2-40B4-BE49-F238E27FC236}">
                <a16:creationId xmlns:a16="http://schemas.microsoft.com/office/drawing/2014/main" id="{B2ED3718-AEF2-41DA-985B-2528858B10EF}"/>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45</a:t>
            </a:fld>
            <a:endParaRPr lang="en-US" dirty="0"/>
          </a:p>
        </p:txBody>
      </p:sp>
    </p:spTree>
    <p:custDataLst>
      <p:tags r:id="rId1"/>
    </p:custDataLst>
    <p:extLst>
      <p:ext uri="{BB962C8B-B14F-4D97-AF65-F5344CB8AC3E}">
        <p14:creationId xmlns:p14="http://schemas.microsoft.com/office/powerpoint/2010/main" val="800974468"/>
      </p:ext>
    </p:extLst>
  </p:cSld>
  <p:clrMapOvr>
    <a:masterClrMapping/>
  </p:clrMapOvr>
  <p:transition spd="slow" advTm="3950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9DA3D-2820-4153-BA02-40332E817AB6}"/>
              </a:ext>
            </a:extLst>
          </p:cNvPr>
          <p:cNvSpPr>
            <a:spLocks noGrp="1"/>
          </p:cNvSpPr>
          <p:nvPr>
            <p:ph type="title"/>
          </p:nvPr>
        </p:nvSpPr>
        <p:spPr/>
        <p:txBody>
          <a:bodyPr/>
          <a:lstStyle/>
          <a:p>
            <a:r>
              <a:rPr lang="en-US" dirty="0"/>
              <a:t>Monitoring a Test Session</a:t>
            </a:r>
          </a:p>
        </p:txBody>
      </p:sp>
    </p:spTree>
    <p:custDataLst>
      <p:tags r:id="rId1"/>
    </p:custDataLst>
    <p:extLst>
      <p:ext uri="{BB962C8B-B14F-4D97-AF65-F5344CB8AC3E}">
        <p14:creationId xmlns:p14="http://schemas.microsoft.com/office/powerpoint/2010/main" val="1461826168"/>
      </p:ext>
    </p:extLst>
  </p:cSld>
  <p:clrMapOvr>
    <a:masterClrMapping/>
  </p:clrMapOvr>
  <mc:AlternateContent xmlns:mc="http://schemas.openxmlformats.org/markup-compatibility/2006" xmlns:p14="http://schemas.microsoft.com/office/powerpoint/2010/main">
    <mc:Choice Requires="p14">
      <p:transition spd="slow" p14:dur="2000" advTm="9370"/>
    </mc:Choice>
    <mc:Fallback xmlns="">
      <p:transition spd="slow" advTm="937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p:txBody>
          <a:bodyPr/>
          <a:lstStyle/>
          <a:p>
            <a:r>
              <a:rPr altLang="en-US" dirty="0"/>
              <a:t>Monitoring Student </a:t>
            </a:r>
            <a:r>
              <a:rPr lang="en-US" altLang="en-US" dirty="0"/>
              <a:t>Progress</a:t>
            </a:r>
            <a:endParaRPr altLang="en-US" dirty="0"/>
          </a:p>
        </p:txBody>
      </p:sp>
      <p:sp>
        <p:nvSpPr>
          <p:cNvPr id="12" name="Slide Number Placeholder 3">
            <a:extLst>
              <a:ext uri="{FF2B5EF4-FFF2-40B4-BE49-F238E27FC236}">
                <a16:creationId xmlns:a16="http://schemas.microsoft.com/office/drawing/2014/main" id="{B85117ED-E98B-4C6C-9F54-7EE7F409DB42}"/>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47</a:t>
            </a:fld>
            <a:endParaRPr lang="en-US" dirty="0"/>
          </a:p>
        </p:txBody>
      </p:sp>
      <p:pic>
        <p:nvPicPr>
          <p:cNvPr id="9" name="Picture 8">
            <a:extLst>
              <a:ext uri="{FF2B5EF4-FFF2-40B4-BE49-F238E27FC236}">
                <a16:creationId xmlns:a16="http://schemas.microsoft.com/office/drawing/2014/main" id="{24AD1430-E475-26B7-6FCA-805C3E5900E6}"/>
              </a:ext>
            </a:extLst>
          </p:cNvPr>
          <p:cNvPicPr>
            <a:picLocks noChangeAspect="1"/>
          </p:cNvPicPr>
          <p:nvPr/>
        </p:nvPicPr>
        <p:blipFill>
          <a:blip r:embed="rId4"/>
          <a:stretch>
            <a:fillRect/>
          </a:stretch>
        </p:blipFill>
        <p:spPr>
          <a:xfrm>
            <a:off x="3254229" y="1777163"/>
            <a:ext cx="5683542" cy="2159111"/>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4" name="Rectangle: Rounded Corners 3">
            <a:extLst>
              <a:ext uri="{FF2B5EF4-FFF2-40B4-BE49-F238E27FC236}">
                <a16:creationId xmlns:a16="http://schemas.microsoft.com/office/drawing/2014/main" id="{3BF0F346-D767-3100-6997-F47AE2AF3EE1}"/>
              </a:ext>
            </a:extLst>
          </p:cNvPr>
          <p:cNvSpPr/>
          <p:nvPr/>
        </p:nvSpPr>
        <p:spPr>
          <a:xfrm>
            <a:off x="3352801" y="3091829"/>
            <a:ext cx="5390606" cy="17388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2327434775"/>
      </p:ext>
    </p:extLst>
  </p:cSld>
  <p:clrMapOvr>
    <a:masterClrMapping/>
  </p:clrMapOvr>
  <p:transition spd="slow" advTm="5495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63B009-4DC8-D2B1-F426-C1FCBEEBB38F}"/>
              </a:ext>
            </a:extLst>
          </p:cNvPr>
          <p:cNvPicPr>
            <a:picLocks noChangeAspect="1"/>
          </p:cNvPicPr>
          <p:nvPr/>
        </p:nvPicPr>
        <p:blipFill>
          <a:blip r:embed="rId4"/>
          <a:stretch>
            <a:fillRect/>
          </a:stretch>
        </p:blipFill>
        <p:spPr>
          <a:xfrm>
            <a:off x="3247878" y="2146484"/>
            <a:ext cx="5696243" cy="2133710"/>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29702" name="Title 1"/>
          <p:cNvSpPr>
            <a:spLocks noGrp="1"/>
          </p:cNvSpPr>
          <p:nvPr>
            <p:ph type="title"/>
          </p:nvPr>
        </p:nvSpPr>
        <p:spPr/>
        <p:txBody>
          <a:bodyPr/>
          <a:lstStyle/>
          <a:p>
            <a:r>
              <a:rPr lang="en-US" altLang="en-US" dirty="0"/>
              <a:t>Pin Student</a:t>
            </a:r>
            <a:endParaRPr altLang="en-US" dirty="0"/>
          </a:p>
        </p:txBody>
      </p:sp>
      <p:sp>
        <p:nvSpPr>
          <p:cNvPr id="12" name="Slide Number Placeholder 3">
            <a:extLst>
              <a:ext uri="{FF2B5EF4-FFF2-40B4-BE49-F238E27FC236}">
                <a16:creationId xmlns:a16="http://schemas.microsoft.com/office/drawing/2014/main" id="{B85117ED-E98B-4C6C-9F54-7EE7F409DB42}"/>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48</a:t>
            </a:fld>
            <a:endParaRPr lang="en-US" dirty="0"/>
          </a:p>
        </p:txBody>
      </p:sp>
      <p:sp>
        <p:nvSpPr>
          <p:cNvPr id="4" name="Rectangle: Rounded Corners 3">
            <a:extLst>
              <a:ext uri="{FF2B5EF4-FFF2-40B4-BE49-F238E27FC236}">
                <a16:creationId xmlns:a16="http://schemas.microsoft.com/office/drawing/2014/main" id="{3BF0F346-D767-3100-6997-F47AE2AF3EE1}"/>
              </a:ext>
            </a:extLst>
          </p:cNvPr>
          <p:cNvSpPr/>
          <p:nvPr/>
        </p:nvSpPr>
        <p:spPr>
          <a:xfrm>
            <a:off x="3335381" y="3239874"/>
            <a:ext cx="531225" cy="18287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6" name="Rectangle: Rounded Corners 5">
            <a:extLst>
              <a:ext uri="{FF2B5EF4-FFF2-40B4-BE49-F238E27FC236}">
                <a16:creationId xmlns:a16="http://schemas.microsoft.com/office/drawing/2014/main" id="{32445BBD-DA2F-E227-30D3-12892CD1BA71}"/>
              </a:ext>
            </a:extLst>
          </p:cNvPr>
          <p:cNvSpPr/>
          <p:nvPr/>
        </p:nvSpPr>
        <p:spPr>
          <a:xfrm>
            <a:off x="8029303" y="3736296"/>
            <a:ext cx="248352" cy="24352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chemeClr val="tx2"/>
              </a:solidFill>
            </a:endParaRPr>
          </a:p>
        </p:txBody>
      </p:sp>
      <p:sp>
        <p:nvSpPr>
          <p:cNvPr id="8" name="Arrow: Left 7">
            <a:extLst>
              <a:ext uri="{FF2B5EF4-FFF2-40B4-BE49-F238E27FC236}">
                <a16:creationId xmlns:a16="http://schemas.microsoft.com/office/drawing/2014/main" id="{F2E17371-14C6-9950-FAF6-92847DB0CBA9}"/>
              </a:ext>
            </a:extLst>
          </p:cNvPr>
          <p:cNvSpPr/>
          <p:nvPr/>
        </p:nvSpPr>
        <p:spPr>
          <a:xfrm>
            <a:off x="8399919" y="3643228"/>
            <a:ext cx="774060" cy="429658"/>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a:solidFill>
                  <a:schemeClr val="bg1"/>
                </a:solidFill>
              </a:rPr>
              <a:t>Unpin student</a:t>
            </a:r>
          </a:p>
        </p:txBody>
      </p:sp>
    </p:spTree>
    <p:custDataLst>
      <p:tags r:id="rId1"/>
    </p:custDataLst>
    <p:extLst>
      <p:ext uri="{BB962C8B-B14F-4D97-AF65-F5344CB8AC3E}">
        <p14:creationId xmlns:p14="http://schemas.microsoft.com/office/powerpoint/2010/main" val="3671186722"/>
      </p:ext>
    </p:extLst>
  </p:cSld>
  <p:clrMapOvr>
    <a:masterClrMapping/>
  </p:clrMapOvr>
  <p:transition spd="slow" advTm="2591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4C30E-EB93-DDF9-A1F0-2868EDBFF66D}"/>
              </a:ext>
            </a:extLst>
          </p:cNvPr>
          <p:cNvSpPr>
            <a:spLocks noGrp="1"/>
          </p:cNvSpPr>
          <p:nvPr>
            <p:ph type="title"/>
          </p:nvPr>
        </p:nvSpPr>
        <p:spPr/>
        <p:txBody>
          <a:bodyPr/>
          <a:lstStyle/>
          <a:p>
            <a:r>
              <a:rPr lang="en-US" dirty="0"/>
              <a:t>Tests with Potential Issues Table</a:t>
            </a:r>
          </a:p>
        </p:txBody>
      </p:sp>
      <p:sp>
        <p:nvSpPr>
          <p:cNvPr id="3" name="Slide Number Placeholder 2">
            <a:extLst>
              <a:ext uri="{FF2B5EF4-FFF2-40B4-BE49-F238E27FC236}">
                <a16:creationId xmlns:a16="http://schemas.microsoft.com/office/drawing/2014/main" id="{618FB89D-A401-B319-C22F-723AA97E771C}"/>
              </a:ext>
            </a:extLst>
          </p:cNvPr>
          <p:cNvSpPr>
            <a:spLocks noGrp="1"/>
          </p:cNvSpPr>
          <p:nvPr>
            <p:ph type="sldNum" sz="quarter" idx="10"/>
          </p:nvPr>
        </p:nvSpPr>
        <p:spPr/>
        <p:txBody>
          <a:bodyPr/>
          <a:lstStyle/>
          <a:p>
            <a:pPr>
              <a:defRPr/>
            </a:pPr>
            <a:fld id="{8F1302BC-9423-4160-8A3E-D93B1F0A23E5}" type="slidenum">
              <a:rPr lang="en-US" smtClean="0"/>
              <a:pPr>
                <a:defRPr/>
              </a:pPr>
              <a:t>49</a:t>
            </a:fld>
            <a:endParaRPr lang="en-US" dirty="0"/>
          </a:p>
        </p:txBody>
      </p:sp>
      <p:pic>
        <p:nvPicPr>
          <p:cNvPr id="5" name="Picture 4">
            <a:extLst>
              <a:ext uri="{FF2B5EF4-FFF2-40B4-BE49-F238E27FC236}">
                <a16:creationId xmlns:a16="http://schemas.microsoft.com/office/drawing/2014/main" id="{FE99EAC4-9178-1EAC-7445-9E70ECFFA1C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136748" y="2151272"/>
            <a:ext cx="5918504" cy="2555455"/>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6" name="Arrow: Left 5">
            <a:extLst>
              <a:ext uri="{FF2B5EF4-FFF2-40B4-BE49-F238E27FC236}">
                <a16:creationId xmlns:a16="http://schemas.microsoft.com/office/drawing/2014/main" id="{E0BDEC44-483C-B83E-7A4D-FC2AE05B8831}"/>
              </a:ext>
            </a:extLst>
          </p:cNvPr>
          <p:cNvSpPr/>
          <p:nvPr/>
        </p:nvSpPr>
        <p:spPr>
          <a:xfrm>
            <a:off x="7238136" y="3916681"/>
            <a:ext cx="529912" cy="211183"/>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chemeClr val="tx2"/>
              </a:solidFill>
            </a:endParaRPr>
          </a:p>
        </p:txBody>
      </p:sp>
      <p:sp>
        <p:nvSpPr>
          <p:cNvPr id="7" name="Rectangle: Rounded Corners 6">
            <a:extLst>
              <a:ext uri="{FF2B5EF4-FFF2-40B4-BE49-F238E27FC236}">
                <a16:creationId xmlns:a16="http://schemas.microsoft.com/office/drawing/2014/main" id="{89B113A6-EA03-1321-6277-92DE8822C08D}"/>
              </a:ext>
            </a:extLst>
          </p:cNvPr>
          <p:cNvSpPr/>
          <p:nvPr/>
        </p:nvSpPr>
        <p:spPr>
          <a:xfrm>
            <a:off x="6635932" y="4197531"/>
            <a:ext cx="867160" cy="50919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144456205"/>
      </p:ext>
    </p:extLst>
  </p:cSld>
  <p:clrMapOvr>
    <a:masterClrMapping/>
  </p:clrMapOvr>
  <p:transition spd="slow" advTm="1852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11016200" cy="548640"/>
          </a:xfrm>
        </p:spPr>
        <p:txBody>
          <a:bodyPr/>
          <a:lstStyle/>
          <a:p>
            <a:r>
              <a:rPr lang="en-US" dirty="0"/>
              <a:t>Logging in to the TA Interface</a:t>
            </a:r>
          </a:p>
        </p:txBody>
      </p:sp>
      <p:pic>
        <p:nvPicPr>
          <p:cNvPr id="7" name="Picture 6">
            <a:extLst>
              <a:ext uri="{FF2B5EF4-FFF2-40B4-BE49-F238E27FC236}">
                <a16:creationId xmlns:a16="http://schemas.microsoft.com/office/drawing/2014/main" id="{75D26056-0FD7-4C74-AABF-99F395C8ED2E}"/>
              </a:ext>
            </a:extLst>
          </p:cNvPr>
          <p:cNvPicPr>
            <a:picLocks noChangeAspect="1"/>
          </p:cNvPicPr>
          <p:nvPr/>
        </p:nvPicPr>
        <p:blipFill rotWithShape="1">
          <a:blip r:embed="rId4"/>
          <a:srcRect l="6465" t="4874" r="5689" b="41666"/>
          <a:stretch/>
        </p:blipFill>
        <p:spPr>
          <a:xfrm>
            <a:off x="8550067" y="2669562"/>
            <a:ext cx="3107286" cy="214884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2" name="Slide Number Placeholder 3">
            <a:extLst>
              <a:ext uri="{FF2B5EF4-FFF2-40B4-BE49-F238E27FC236}">
                <a16:creationId xmlns:a16="http://schemas.microsoft.com/office/drawing/2014/main" id="{C1B1D3E0-249F-45C8-A73A-8FEE0C71BBB2}"/>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5</a:t>
            </a:fld>
            <a:endParaRPr lang="en-US" dirty="0"/>
          </a:p>
        </p:txBody>
      </p:sp>
      <p:sp>
        <p:nvSpPr>
          <p:cNvPr id="8" name="Rectangle 7">
            <a:extLst>
              <a:ext uri="{FF2B5EF4-FFF2-40B4-BE49-F238E27FC236}">
                <a16:creationId xmlns:a16="http://schemas.microsoft.com/office/drawing/2014/main" id="{21971E1C-5227-4846-9DF1-D25E8C84FEF1}"/>
              </a:ext>
            </a:extLst>
          </p:cNvPr>
          <p:cNvSpPr/>
          <p:nvPr/>
        </p:nvSpPr>
        <p:spPr>
          <a:xfrm>
            <a:off x="1484601" y="1565828"/>
            <a:ext cx="2592888" cy="518012"/>
          </a:xfrm>
          <a:prstGeom prst="rect">
            <a:avLst/>
          </a:prstGeom>
          <a:solidFill>
            <a:srgbClr val="005E9E"/>
          </a:solidFill>
          <a:ln>
            <a:solidFill>
              <a:srgbClr val="27AAE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chemeClr val="bg1"/>
                </a:solidFill>
              </a:rPr>
              <a:t>User Role Cards</a:t>
            </a:r>
          </a:p>
        </p:txBody>
      </p:sp>
      <p:sp>
        <p:nvSpPr>
          <p:cNvPr id="9" name="Rectangle 8">
            <a:extLst>
              <a:ext uri="{FF2B5EF4-FFF2-40B4-BE49-F238E27FC236}">
                <a16:creationId xmlns:a16="http://schemas.microsoft.com/office/drawing/2014/main" id="{B55CE7DE-6163-4310-974E-87439733EF5C}"/>
              </a:ext>
            </a:extLst>
          </p:cNvPr>
          <p:cNvSpPr/>
          <p:nvPr/>
        </p:nvSpPr>
        <p:spPr>
          <a:xfrm>
            <a:off x="5492311" y="1565828"/>
            <a:ext cx="2592888" cy="518012"/>
          </a:xfrm>
          <a:prstGeom prst="rect">
            <a:avLst/>
          </a:prstGeom>
          <a:solidFill>
            <a:srgbClr val="005E9E"/>
          </a:solidFill>
          <a:ln>
            <a:solidFill>
              <a:srgbClr val="27AAE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chemeClr val="bg1"/>
                </a:solidFill>
              </a:rPr>
              <a:t>Operational Test Administration Card</a:t>
            </a:r>
          </a:p>
        </p:txBody>
      </p:sp>
      <p:sp>
        <p:nvSpPr>
          <p:cNvPr id="10" name="Rectangle 9">
            <a:extLst>
              <a:ext uri="{FF2B5EF4-FFF2-40B4-BE49-F238E27FC236}">
                <a16:creationId xmlns:a16="http://schemas.microsoft.com/office/drawing/2014/main" id="{1FAFF665-7221-4E2F-9C6D-61DBBD157EBC}"/>
              </a:ext>
            </a:extLst>
          </p:cNvPr>
          <p:cNvSpPr/>
          <p:nvPr/>
        </p:nvSpPr>
        <p:spPr>
          <a:xfrm>
            <a:off x="8792232" y="1565828"/>
            <a:ext cx="2592888" cy="518012"/>
          </a:xfrm>
          <a:prstGeom prst="rect">
            <a:avLst/>
          </a:prstGeom>
          <a:solidFill>
            <a:srgbClr val="005E9E"/>
          </a:solidFill>
          <a:ln>
            <a:solidFill>
              <a:srgbClr val="27AAE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chemeClr val="bg1"/>
                </a:solidFill>
              </a:rPr>
              <a:t>Login Screen</a:t>
            </a:r>
          </a:p>
        </p:txBody>
      </p:sp>
      <p:pic>
        <p:nvPicPr>
          <p:cNvPr id="13" name="Picture 2" descr="TA Interface button">
            <a:extLst>
              <a:ext uri="{FF2B5EF4-FFF2-40B4-BE49-F238E27FC236}">
                <a16:creationId xmlns:a16="http://schemas.microsoft.com/office/drawing/2014/main" id="{9DB89E35-5ED7-1748-5A38-60F310CBFC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5358098" y="2669562"/>
            <a:ext cx="2861314" cy="2148840"/>
          </a:xfrm>
          <a:prstGeom prst="rect">
            <a:avLst/>
          </a:prstGeom>
          <a:ln>
            <a:solidFill>
              <a:schemeClr val="bg1">
                <a:lumMod val="7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descr="&quot;&quot;">
            <a:extLst>
              <a:ext uri="{FF2B5EF4-FFF2-40B4-BE49-F238E27FC236}">
                <a16:creationId xmlns:a16="http://schemas.microsoft.com/office/drawing/2014/main" id="{B9D6961A-35AB-69C8-5BBC-A3504B9CB01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34647" y="2669563"/>
            <a:ext cx="4492797" cy="2148161"/>
          </a:xfrm>
          <a:prstGeom prst="rect">
            <a:avLst/>
          </a:prstGeom>
          <a:ln>
            <a:solidFill>
              <a:schemeClr val="bg1">
                <a:lumMod val="75000"/>
              </a:schemeClr>
            </a:solid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584465065"/>
      </p:ext>
    </p:extLst>
  </p:cSld>
  <p:clrMapOvr>
    <a:masterClrMapping/>
  </p:clrMapOvr>
  <p:transition spd="slow" advTm="1623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p:txBody>
          <a:bodyPr/>
          <a:lstStyle/>
          <a:p>
            <a:r>
              <a:rPr lang="en-US" altLang="en-US" dirty="0"/>
              <a:t>Printing Test Session Information</a:t>
            </a:r>
          </a:p>
        </p:txBody>
      </p:sp>
      <p:sp>
        <p:nvSpPr>
          <p:cNvPr id="13" name="Slide Number Placeholder 3">
            <a:extLst>
              <a:ext uri="{FF2B5EF4-FFF2-40B4-BE49-F238E27FC236}">
                <a16:creationId xmlns:a16="http://schemas.microsoft.com/office/drawing/2014/main" id="{A50752EB-8EEA-4936-A4D8-EAD2754F8641}"/>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2" name="Picture 1">
            <a:extLst>
              <a:ext uri="{FF2B5EF4-FFF2-40B4-BE49-F238E27FC236}">
                <a16:creationId xmlns:a16="http://schemas.microsoft.com/office/drawing/2014/main" id="{490719B8-DB3D-D106-AF01-041884FA6A72}"/>
              </a:ext>
            </a:extLst>
          </p:cNvPr>
          <p:cNvPicPr>
            <a:picLocks noChangeAspect="1"/>
          </p:cNvPicPr>
          <p:nvPr/>
        </p:nvPicPr>
        <p:blipFill>
          <a:blip r:embed="rId4"/>
          <a:stretch>
            <a:fillRect/>
          </a:stretch>
        </p:blipFill>
        <p:spPr>
          <a:xfrm>
            <a:off x="1643143" y="1078300"/>
            <a:ext cx="5683542" cy="2159111"/>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3" name="Right Arrow 5">
            <a:extLst>
              <a:ext uri="{FF2B5EF4-FFF2-40B4-BE49-F238E27FC236}">
                <a16:creationId xmlns:a16="http://schemas.microsoft.com/office/drawing/2014/main" id="{EB929586-89A0-85EE-BA0A-94578DBB28DD}"/>
              </a:ext>
            </a:extLst>
          </p:cNvPr>
          <p:cNvSpPr/>
          <p:nvPr/>
        </p:nvSpPr>
        <p:spPr>
          <a:xfrm rot="10800000">
            <a:off x="7125835" y="1470225"/>
            <a:ext cx="651785" cy="27882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7" name="Picture 16">
            <a:extLst>
              <a:ext uri="{FF2B5EF4-FFF2-40B4-BE49-F238E27FC236}">
                <a16:creationId xmlns:a16="http://schemas.microsoft.com/office/drawing/2014/main" id="{C1B79FF0-5A52-A7C3-2879-F2E8CBE43FF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742495" y="2535990"/>
            <a:ext cx="4767266" cy="333723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5" name="Right Arrow 5">
            <a:extLst>
              <a:ext uri="{FF2B5EF4-FFF2-40B4-BE49-F238E27FC236}">
                <a16:creationId xmlns:a16="http://schemas.microsoft.com/office/drawing/2014/main" id="{8C5041C8-57B1-81E4-6467-57B2612D2AC7}"/>
              </a:ext>
            </a:extLst>
          </p:cNvPr>
          <p:cNvSpPr/>
          <p:nvPr/>
        </p:nvSpPr>
        <p:spPr>
          <a:xfrm>
            <a:off x="7861709" y="5558197"/>
            <a:ext cx="651785" cy="27882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430063588"/>
      </p:ext>
    </p:extLst>
  </p:cSld>
  <p:clrMapOvr>
    <a:masterClrMapping/>
  </p:clrMapOvr>
  <p:transition spd="slow" advTm="2856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Title 1"/>
          <p:cNvSpPr>
            <a:spLocks noGrp="1"/>
          </p:cNvSpPr>
          <p:nvPr>
            <p:ph type="title"/>
          </p:nvPr>
        </p:nvSpPr>
        <p:spPr/>
        <p:txBody>
          <a:bodyPr/>
          <a:lstStyle/>
          <a:p>
            <a:r>
              <a:rPr altLang="en-US"/>
              <a:t>Pausing and Stopping Sessions</a:t>
            </a:r>
          </a:p>
        </p:txBody>
      </p:sp>
      <p:sp>
        <p:nvSpPr>
          <p:cNvPr id="8" name="Slide Number Placeholder 3">
            <a:extLst>
              <a:ext uri="{FF2B5EF4-FFF2-40B4-BE49-F238E27FC236}">
                <a16:creationId xmlns:a16="http://schemas.microsoft.com/office/drawing/2014/main" id="{489BF6E7-7FE1-4BA0-BC92-4251952C65B6}"/>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51</a:t>
            </a:fld>
            <a:endParaRPr lang="en-US" dirty="0"/>
          </a:p>
        </p:txBody>
      </p:sp>
      <p:pic>
        <p:nvPicPr>
          <p:cNvPr id="5" name="Picture 4">
            <a:extLst>
              <a:ext uri="{FF2B5EF4-FFF2-40B4-BE49-F238E27FC236}">
                <a16:creationId xmlns:a16="http://schemas.microsoft.com/office/drawing/2014/main" id="{D3C26474-D239-4772-97C6-323DDCFF26B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896969" y="1581752"/>
            <a:ext cx="8398060" cy="3694496"/>
          </a:xfrm>
          <a:prstGeom prst="rect">
            <a:avLst/>
          </a:prstGeom>
        </p:spPr>
      </p:pic>
      <p:sp>
        <p:nvSpPr>
          <p:cNvPr id="6" name="Arrow: Left 5">
            <a:extLst>
              <a:ext uri="{FF2B5EF4-FFF2-40B4-BE49-F238E27FC236}">
                <a16:creationId xmlns:a16="http://schemas.microsoft.com/office/drawing/2014/main" id="{A52153D5-BB45-4C16-B365-07788C9BC46D}"/>
              </a:ext>
            </a:extLst>
          </p:cNvPr>
          <p:cNvSpPr/>
          <p:nvPr/>
        </p:nvSpPr>
        <p:spPr>
          <a:xfrm>
            <a:off x="9418320" y="3914503"/>
            <a:ext cx="782320" cy="43688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 12">
            <a:extLst>
              <a:ext uri="{FF2B5EF4-FFF2-40B4-BE49-F238E27FC236}">
                <a16:creationId xmlns:a16="http://schemas.microsoft.com/office/drawing/2014/main" id="{A145E20F-5C29-427C-836A-16125D40ADBD}"/>
              </a:ext>
            </a:extLst>
          </p:cNvPr>
          <p:cNvSpPr/>
          <p:nvPr/>
        </p:nvSpPr>
        <p:spPr>
          <a:xfrm rot="16200000">
            <a:off x="7387009" y="1163865"/>
            <a:ext cx="782320" cy="43688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873402525"/>
      </p:ext>
    </p:extLst>
  </p:cSld>
  <p:clrMapOvr>
    <a:masterClrMapping/>
  </p:clrMapOvr>
  <p:transition spd="slow" advTm="8577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Title 1"/>
          <p:cNvSpPr>
            <a:spLocks noGrp="1"/>
          </p:cNvSpPr>
          <p:nvPr>
            <p:ph type="title"/>
          </p:nvPr>
        </p:nvSpPr>
        <p:spPr/>
        <p:txBody>
          <a:bodyPr/>
          <a:lstStyle/>
          <a:p>
            <a:r>
              <a:rPr altLang="en-US" dirty="0"/>
              <a:t>Pausing and Stopping Sessions</a:t>
            </a:r>
            <a:r>
              <a:rPr lang="en-US" altLang="en-US" dirty="0"/>
              <a:t> (Continued)</a:t>
            </a:r>
            <a:endParaRPr altLang="en-US" dirty="0"/>
          </a:p>
        </p:txBody>
      </p:sp>
      <p:sp>
        <p:nvSpPr>
          <p:cNvPr id="16" name="Content Placeholder 2"/>
          <p:cNvSpPr txBox="1">
            <a:spLocks/>
          </p:cNvSpPr>
          <p:nvPr/>
        </p:nvSpPr>
        <p:spPr>
          <a:xfrm>
            <a:off x="637243" y="1086579"/>
            <a:ext cx="9623097" cy="3852006"/>
          </a:xfrm>
          <a:prstGeom prst="rect">
            <a:avLst/>
          </a:prstGeom>
        </p:spPr>
        <p:txBody>
          <a:bodyPr rtlCol="0">
            <a:normAutofit/>
          </a:bodyPr>
          <a:lstStyle>
            <a:lvl1pPr marL="233363" indent="-233363" algn="l" rtl="0" eaLnBrk="0" fontAlgn="base" hangingPunct="0">
              <a:spcBef>
                <a:spcPts val="600"/>
              </a:spcBef>
              <a:spcAft>
                <a:spcPct val="0"/>
              </a:spcAft>
              <a:buClr>
                <a:srgbClr val="A6A6A6"/>
              </a:buClr>
              <a:buFont typeface="Wingdings" pitchFamily="2" charset="2"/>
              <a:buChar char="§"/>
              <a:defRPr sz="2400" kern="1200">
                <a:solidFill>
                  <a:srgbClr val="3B5978"/>
                </a:solidFill>
                <a:latin typeface="+mn-lt"/>
                <a:ea typeface="Arial" pitchFamily="34" charset="0"/>
                <a:cs typeface="Arial" pitchFamily="34" charset="0"/>
              </a:defRPr>
            </a:lvl1pPr>
            <a:lvl2pPr marL="463550" indent="-233363" algn="l" rtl="0" eaLnBrk="0" fontAlgn="base" hangingPunct="0">
              <a:spcBef>
                <a:spcPts val="600"/>
              </a:spcBef>
              <a:spcAft>
                <a:spcPct val="0"/>
              </a:spcAft>
              <a:buClr>
                <a:srgbClr val="A6A6A6"/>
              </a:buClr>
              <a:buFont typeface="Arial" charset="0"/>
              <a:buChar char="•"/>
              <a:defRPr kern="1200">
                <a:solidFill>
                  <a:srgbClr val="3B5978"/>
                </a:solidFill>
                <a:latin typeface="+mn-lt"/>
                <a:ea typeface="Arial" pitchFamily="34" charset="0"/>
                <a:cs typeface="Arial" pitchFamily="34" charset="0"/>
              </a:defRPr>
            </a:lvl2pPr>
            <a:lvl3pPr marL="687388" indent="-228600" algn="l" rtl="0" eaLnBrk="0" fontAlgn="base" hangingPunct="0">
              <a:spcBef>
                <a:spcPts val="600"/>
              </a:spcBef>
              <a:spcAft>
                <a:spcPct val="0"/>
              </a:spcAft>
              <a:buClr>
                <a:srgbClr val="A6A6A6"/>
              </a:buClr>
              <a:buFont typeface="Franklin Gothic Book" pitchFamily="34" charset="0"/>
              <a:buChar char="–"/>
              <a:defRPr sz="1400" kern="1200">
                <a:solidFill>
                  <a:srgbClr val="3B5978"/>
                </a:solidFill>
                <a:latin typeface="+mn-lt"/>
                <a:ea typeface="Arial" pitchFamily="34" charset="0"/>
                <a:cs typeface="Arial" pitchFamily="34" charset="0"/>
              </a:defRPr>
            </a:lvl3pPr>
            <a:lvl4pPr marL="1600200" indent="-228600" algn="l" rtl="0" eaLnBrk="0" fontAlgn="base" hangingPunct="0">
              <a:spcBef>
                <a:spcPts val="600"/>
              </a:spcBef>
              <a:spcAft>
                <a:spcPct val="0"/>
              </a:spcAft>
              <a:buClr>
                <a:srgbClr val="A6A6A6"/>
              </a:buClr>
              <a:buSzPct val="75000"/>
              <a:buFont typeface="Courier New" pitchFamily="49" charset="0"/>
              <a:buChar char="o"/>
              <a:defRPr sz="1400" kern="1200">
                <a:solidFill>
                  <a:srgbClr val="3B5978"/>
                </a:solidFill>
                <a:latin typeface="+mn-lt"/>
                <a:ea typeface="Arial" pitchFamily="34" charset="0"/>
                <a:cs typeface="Arial" pitchFamily="34" charset="0"/>
              </a:defRPr>
            </a:lvl4pPr>
            <a:lvl5pPr marL="2057400" indent="-228600" algn="l" rtl="0" eaLnBrk="0" fontAlgn="base" hangingPunct="0">
              <a:spcBef>
                <a:spcPts val="600"/>
              </a:spcBef>
              <a:spcAft>
                <a:spcPct val="0"/>
              </a:spcAft>
              <a:buClr>
                <a:srgbClr val="A6A6A6"/>
              </a:buClr>
              <a:buFont typeface="Arial" charset="0"/>
              <a:buChar char="»"/>
              <a:defRPr sz="1400" kern="1200">
                <a:solidFill>
                  <a:srgbClr val="3B5978"/>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a:lstStyle>
          <a:p>
            <a:pPr marL="0" indent="0" eaLnBrk="1" fontAlgn="auto" hangingPunct="1">
              <a:spcAft>
                <a:spcPts val="0"/>
              </a:spcAft>
              <a:buNone/>
              <a:defRPr/>
            </a:pPr>
            <a:r>
              <a:rPr lang="en-US" sz="2000" b="1" dirty="0">
                <a:solidFill>
                  <a:srgbClr val="505A08"/>
                </a:solidFill>
              </a:rPr>
              <a:t>Pause Individual Student’s Test</a:t>
            </a:r>
          </a:p>
          <a:p>
            <a:pPr eaLnBrk="1" fontAlgn="auto" hangingPunct="1">
              <a:spcAft>
                <a:spcPts val="0"/>
              </a:spcAft>
              <a:buFont typeface="Arial" panose="020B0604020202020204" pitchFamily="34" charset="0"/>
              <a:buChar char="•"/>
              <a:defRPr/>
            </a:pPr>
            <a:r>
              <a:rPr lang="en-US" sz="2000" dirty="0">
                <a:solidFill>
                  <a:srgbClr val="505A08"/>
                </a:solidFill>
              </a:rPr>
              <a:t>Affects only one student</a:t>
            </a:r>
          </a:p>
          <a:p>
            <a:pPr eaLnBrk="1" fontAlgn="auto" hangingPunct="1">
              <a:spcAft>
                <a:spcPts val="0"/>
              </a:spcAft>
              <a:buFont typeface="Arial" panose="020B0604020202020204" pitchFamily="34" charset="0"/>
              <a:buChar char="•"/>
              <a:defRPr/>
            </a:pPr>
            <a:r>
              <a:rPr lang="en-US" sz="2000" dirty="0">
                <a:solidFill>
                  <a:srgbClr val="505A08"/>
                </a:solidFill>
              </a:rPr>
              <a:t>Test session continues for all other students in the session</a:t>
            </a:r>
          </a:p>
          <a:p>
            <a:pPr eaLnBrk="1" fontAlgn="auto" hangingPunct="1">
              <a:spcAft>
                <a:spcPts val="0"/>
              </a:spcAft>
              <a:buFont typeface="Arial" panose="020B0604020202020204" pitchFamily="34" charset="0"/>
              <a:buChar char="•"/>
              <a:defRPr/>
            </a:pPr>
            <a:r>
              <a:rPr lang="en-US" sz="2000" dirty="0">
                <a:solidFill>
                  <a:srgbClr val="505A08"/>
                </a:solidFill>
              </a:rPr>
              <a:t>The student whose test is paused may rejoin the test session before it ends</a:t>
            </a:r>
          </a:p>
          <a:p>
            <a:pPr eaLnBrk="1" fontAlgn="auto" hangingPunct="1">
              <a:spcAft>
                <a:spcPts val="0"/>
              </a:spcAft>
              <a:buFont typeface="Arial" panose="020B0604020202020204" pitchFamily="34" charset="0"/>
              <a:buChar char="•"/>
              <a:defRPr/>
            </a:pPr>
            <a:endParaRPr lang="en-US" sz="2000" dirty="0">
              <a:solidFill>
                <a:srgbClr val="505A08"/>
              </a:solidFill>
            </a:endParaRPr>
          </a:p>
          <a:p>
            <a:pPr marL="0" indent="0" eaLnBrk="1" fontAlgn="auto" hangingPunct="1">
              <a:spcAft>
                <a:spcPts val="0"/>
              </a:spcAft>
              <a:buNone/>
              <a:defRPr/>
            </a:pPr>
            <a:r>
              <a:rPr lang="en-US" sz="2000" b="1" dirty="0">
                <a:solidFill>
                  <a:srgbClr val="505A08"/>
                </a:solidFill>
              </a:rPr>
              <a:t>Stop Test Session</a:t>
            </a:r>
          </a:p>
          <a:p>
            <a:pPr eaLnBrk="1" fontAlgn="auto" hangingPunct="1">
              <a:spcAft>
                <a:spcPts val="0"/>
              </a:spcAft>
              <a:buFont typeface="Arial" panose="020B0604020202020204" pitchFamily="34" charset="0"/>
              <a:buChar char="•"/>
              <a:defRPr/>
            </a:pPr>
            <a:r>
              <a:rPr lang="en-US" sz="2000" dirty="0">
                <a:solidFill>
                  <a:srgbClr val="505A08"/>
                </a:solidFill>
              </a:rPr>
              <a:t>Affects </a:t>
            </a:r>
            <a:r>
              <a:rPr lang="en-US" sz="2000" u="sng" dirty="0">
                <a:solidFill>
                  <a:srgbClr val="505A08"/>
                </a:solidFill>
              </a:rPr>
              <a:t>ALL</a:t>
            </a:r>
            <a:r>
              <a:rPr lang="en-US" sz="2000" dirty="0">
                <a:solidFill>
                  <a:srgbClr val="505A08"/>
                </a:solidFill>
              </a:rPr>
              <a:t> students in test session</a:t>
            </a:r>
          </a:p>
          <a:p>
            <a:pPr eaLnBrk="1" fontAlgn="auto" hangingPunct="1">
              <a:spcAft>
                <a:spcPts val="0"/>
              </a:spcAft>
              <a:buFont typeface="Arial" panose="020B0604020202020204" pitchFamily="34" charset="0"/>
              <a:buChar char="•"/>
              <a:defRPr/>
            </a:pPr>
            <a:r>
              <a:rPr lang="en-US" sz="2000" dirty="0">
                <a:solidFill>
                  <a:srgbClr val="505A08"/>
                </a:solidFill>
              </a:rPr>
              <a:t>All unsubmitted tests are automatically paused</a:t>
            </a:r>
          </a:p>
          <a:p>
            <a:pPr eaLnBrk="1" fontAlgn="auto" hangingPunct="1">
              <a:spcAft>
                <a:spcPts val="0"/>
              </a:spcAft>
              <a:buFont typeface="Arial" panose="020B0604020202020204" pitchFamily="34" charset="0"/>
              <a:buChar char="•"/>
              <a:defRPr/>
            </a:pPr>
            <a:r>
              <a:rPr lang="en-US" altLang="ja-JP" sz="2000" dirty="0">
                <a:solidFill>
                  <a:srgbClr val="505A08"/>
                </a:solidFill>
              </a:rPr>
              <a:t>If a session stops, it cannot be resumed. You must start a new session if students need to resume testing</a:t>
            </a:r>
            <a:endParaRPr lang="en-US" sz="2000" dirty="0">
              <a:solidFill>
                <a:srgbClr val="505A08"/>
              </a:solidFill>
            </a:endParaRPr>
          </a:p>
        </p:txBody>
      </p:sp>
      <p:sp>
        <p:nvSpPr>
          <p:cNvPr id="6" name="Slide Number Placeholder 3">
            <a:extLst>
              <a:ext uri="{FF2B5EF4-FFF2-40B4-BE49-F238E27FC236}">
                <a16:creationId xmlns:a16="http://schemas.microsoft.com/office/drawing/2014/main" id="{202A83A3-03DC-46E6-9C6F-ED950134744B}"/>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52</a:t>
            </a:fld>
            <a:endParaRPr lang="en-US" dirty="0"/>
          </a:p>
        </p:txBody>
      </p:sp>
    </p:spTree>
    <p:custDataLst>
      <p:tags r:id="rId1"/>
    </p:custDataLst>
    <p:extLst>
      <p:ext uri="{BB962C8B-B14F-4D97-AF65-F5344CB8AC3E}">
        <p14:creationId xmlns:p14="http://schemas.microsoft.com/office/powerpoint/2010/main" val="3155967412"/>
      </p:ext>
    </p:extLst>
  </p:cSld>
  <p:clrMapOvr>
    <a:masterClrMapping/>
  </p:clrMapOvr>
  <p:transition spd="slow" advTm="1514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231" y="898635"/>
            <a:ext cx="11060413" cy="5060730"/>
          </a:xfrm>
        </p:spPr>
        <p:txBody>
          <a:bodyPr rtlCol="0">
            <a:noAutofit/>
          </a:bodyPr>
          <a:lstStyle/>
          <a:p>
            <a:pPr marL="0" indent="0" eaLnBrk="1" fontAlgn="auto" hangingPunct="1">
              <a:lnSpc>
                <a:spcPct val="100000"/>
              </a:lnSpc>
              <a:spcBef>
                <a:spcPts val="600"/>
              </a:spcBef>
              <a:spcAft>
                <a:spcPts val="0"/>
              </a:spcAft>
              <a:buNone/>
              <a:defRPr/>
            </a:pPr>
            <a:r>
              <a:rPr lang="en-US" sz="2000" b="1" dirty="0">
                <a:solidFill>
                  <a:srgbClr val="505A08"/>
                </a:solidFill>
              </a:rPr>
              <a:t>Pausing a Test</a:t>
            </a:r>
          </a:p>
          <a:p>
            <a:pPr eaLnBrk="1" fontAlgn="auto" hangingPunct="1">
              <a:lnSpc>
                <a:spcPct val="100000"/>
              </a:lnSpc>
              <a:spcBef>
                <a:spcPts val="600"/>
              </a:spcBef>
              <a:spcAft>
                <a:spcPts val="0"/>
              </a:spcAft>
              <a:buFont typeface="Arial" panose="020B0604020202020204" pitchFamily="34" charset="0"/>
              <a:buChar char="•"/>
              <a:defRPr/>
            </a:pPr>
            <a:r>
              <a:rPr lang="en-US" sz="2000" dirty="0">
                <a:solidFill>
                  <a:srgbClr val="505A08"/>
                </a:solidFill>
              </a:rPr>
              <a:t>Students can pause the test at any time and return later to finish their test, revisit any items, and change their answers. </a:t>
            </a:r>
          </a:p>
          <a:p>
            <a:pPr eaLnBrk="1" fontAlgn="auto" hangingPunct="1">
              <a:lnSpc>
                <a:spcPct val="100000"/>
              </a:lnSpc>
              <a:spcBef>
                <a:spcPts val="600"/>
              </a:spcBef>
              <a:spcAft>
                <a:spcPts val="0"/>
              </a:spcAft>
              <a:buFont typeface="Arial" panose="020B0604020202020204" pitchFamily="34" charset="0"/>
              <a:buChar char="•"/>
              <a:defRPr/>
            </a:pPr>
            <a:r>
              <a:rPr lang="en-US" sz="2000" dirty="0">
                <a:solidFill>
                  <a:srgbClr val="505A08"/>
                </a:solidFill>
              </a:rPr>
              <a:t>In Oregon, paused screener tests are auto-submitted after fourteen days of inactivity.</a:t>
            </a:r>
            <a:endParaRPr lang="en-US" sz="2000" b="1" dirty="0">
              <a:solidFill>
                <a:srgbClr val="505A08"/>
              </a:solidFill>
            </a:endParaRPr>
          </a:p>
          <a:p>
            <a:pPr marL="0" indent="0" eaLnBrk="1" fontAlgn="auto" hangingPunct="1">
              <a:lnSpc>
                <a:spcPct val="100000"/>
              </a:lnSpc>
              <a:spcBef>
                <a:spcPts val="600"/>
              </a:spcBef>
              <a:spcAft>
                <a:spcPts val="0"/>
              </a:spcAft>
              <a:buNone/>
              <a:defRPr/>
            </a:pPr>
            <a:endParaRPr lang="en-US" sz="2000" b="1" dirty="0">
              <a:solidFill>
                <a:srgbClr val="505A08"/>
              </a:solidFill>
            </a:endParaRPr>
          </a:p>
          <a:p>
            <a:pPr marL="0" indent="0" eaLnBrk="1" fontAlgn="auto" hangingPunct="1">
              <a:lnSpc>
                <a:spcPct val="100000"/>
              </a:lnSpc>
              <a:spcBef>
                <a:spcPts val="600"/>
              </a:spcBef>
              <a:spcAft>
                <a:spcPts val="0"/>
              </a:spcAft>
              <a:buNone/>
              <a:defRPr/>
            </a:pPr>
            <a:r>
              <a:rPr lang="en-US" sz="2000" b="1" dirty="0">
                <a:solidFill>
                  <a:srgbClr val="505A08"/>
                </a:solidFill>
              </a:rPr>
              <a:t>Test Timeout Due to Inactivity</a:t>
            </a:r>
          </a:p>
          <a:p>
            <a:pPr eaLnBrk="1" fontAlgn="auto" hangingPunct="1">
              <a:lnSpc>
                <a:spcPct val="100000"/>
              </a:lnSpc>
              <a:spcBef>
                <a:spcPts val="600"/>
              </a:spcBef>
              <a:spcAft>
                <a:spcPts val="0"/>
              </a:spcAft>
              <a:buFont typeface="Arial" panose="020B0604020202020204" pitchFamily="34" charset="0"/>
              <a:buChar char="•"/>
              <a:defRPr/>
            </a:pPr>
            <a:r>
              <a:rPr lang="en-US" sz="2000" dirty="0">
                <a:solidFill>
                  <a:srgbClr val="505A08"/>
                </a:solidFill>
              </a:rPr>
              <a:t>As a security measure, after 20 minutes of test inactivity, students are logged out and their tests are paused automatically.</a:t>
            </a:r>
          </a:p>
          <a:p>
            <a:pPr eaLnBrk="1" fontAlgn="auto" hangingPunct="1">
              <a:lnSpc>
                <a:spcPct val="100000"/>
              </a:lnSpc>
              <a:spcBef>
                <a:spcPts val="600"/>
              </a:spcBef>
              <a:spcAft>
                <a:spcPts val="0"/>
              </a:spcAft>
              <a:buFont typeface="Arial" panose="020B0604020202020204" pitchFamily="34" charset="0"/>
              <a:buChar char="•"/>
              <a:defRPr/>
            </a:pPr>
            <a:r>
              <a:rPr lang="en-US" sz="2000" dirty="0">
                <a:solidFill>
                  <a:srgbClr val="505A08"/>
                </a:solidFill>
              </a:rPr>
              <a:t>Inactivity is determined by whether the student is interacting with the test by selecting answers or using navigation tools.</a:t>
            </a:r>
          </a:p>
          <a:p>
            <a:pPr eaLnBrk="1" fontAlgn="auto" hangingPunct="1">
              <a:lnSpc>
                <a:spcPct val="100000"/>
              </a:lnSpc>
              <a:spcBef>
                <a:spcPts val="600"/>
              </a:spcBef>
              <a:spcAft>
                <a:spcPts val="0"/>
              </a:spcAft>
              <a:buFont typeface="Arial" panose="020B0604020202020204" pitchFamily="34" charset="0"/>
              <a:buChar char="•"/>
              <a:defRPr/>
            </a:pPr>
            <a:r>
              <a:rPr lang="en-US" sz="2000" dirty="0">
                <a:solidFill>
                  <a:srgbClr val="505A08"/>
                </a:solidFill>
              </a:rPr>
              <a:t>Students will receive a warning message prior to being logged out and must click </a:t>
            </a:r>
            <a:r>
              <a:rPr lang="en-US" sz="2000" b="1" dirty="0">
                <a:solidFill>
                  <a:srgbClr val="505A08"/>
                </a:solidFill>
              </a:rPr>
              <a:t>OK</a:t>
            </a:r>
            <a:r>
              <a:rPr lang="en-US" sz="2000" dirty="0">
                <a:solidFill>
                  <a:srgbClr val="505A08"/>
                </a:solidFill>
              </a:rPr>
              <a:t> on the pop-up message within 30 seconds in order to avoid automatic logout and pausing of their test.</a:t>
            </a:r>
          </a:p>
        </p:txBody>
      </p:sp>
      <p:sp>
        <p:nvSpPr>
          <p:cNvPr id="2" name="Title 1"/>
          <p:cNvSpPr>
            <a:spLocks noGrp="1"/>
          </p:cNvSpPr>
          <p:nvPr>
            <p:ph type="title"/>
          </p:nvPr>
        </p:nvSpPr>
        <p:spPr/>
        <p:txBody>
          <a:bodyPr/>
          <a:lstStyle/>
          <a:p>
            <a:r>
              <a:rPr lang="en-US" dirty="0"/>
              <a:t>Pause and Test Timeout</a:t>
            </a:r>
          </a:p>
        </p:txBody>
      </p:sp>
      <p:sp>
        <p:nvSpPr>
          <p:cNvPr id="6" name="Slide Number Placeholder 3">
            <a:extLst>
              <a:ext uri="{FF2B5EF4-FFF2-40B4-BE49-F238E27FC236}">
                <a16:creationId xmlns:a16="http://schemas.microsoft.com/office/drawing/2014/main" id="{FB2B2DB6-EC8A-4EDD-8781-7FFD7ACD18EF}"/>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53</a:t>
            </a:fld>
            <a:endParaRPr lang="en-US" dirty="0"/>
          </a:p>
        </p:txBody>
      </p:sp>
    </p:spTree>
    <p:custDataLst>
      <p:tags r:id="rId1"/>
    </p:custDataLst>
    <p:extLst>
      <p:ext uri="{BB962C8B-B14F-4D97-AF65-F5344CB8AC3E}">
        <p14:creationId xmlns:p14="http://schemas.microsoft.com/office/powerpoint/2010/main" val="2083440335"/>
      </p:ext>
    </p:extLst>
  </p:cSld>
  <p:clrMapOvr>
    <a:masterClrMapping/>
  </p:clrMapOvr>
  <p:transition spd="slow" advTm="6434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5BBD09-5183-03C8-1199-4EA65092ECB2}"/>
              </a:ext>
            </a:extLst>
          </p:cNvPr>
          <p:cNvPicPr>
            <a:picLocks noChangeAspect="1"/>
          </p:cNvPicPr>
          <p:nvPr/>
        </p:nvPicPr>
        <p:blipFill>
          <a:blip r:embed="rId4"/>
          <a:stretch>
            <a:fillRect/>
          </a:stretch>
        </p:blipFill>
        <p:spPr>
          <a:xfrm>
            <a:off x="1939468" y="2456712"/>
            <a:ext cx="8313064" cy="1944576"/>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33796" name="Title 1"/>
          <p:cNvSpPr>
            <a:spLocks noGrp="1"/>
          </p:cNvSpPr>
          <p:nvPr>
            <p:ph type="title"/>
          </p:nvPr>
        </p:nvSpPr>
        <p:spPr/>
        <p:txBody>
          <a:bodyPr/>
          <a:lstStyle/>
          <a:p>
            <a:r>
              <a:rPr altLang="en-US" dirty="0"/>
              <a:t>Logging Out of the </a:t>
            </a:r>
            <a:r>
              <a:rPr lang="en-US" altLang="en-US" dirty="0"/>
              <a:t>TA </a:t>
            </a:r>
            <a:r>
              <a:rPr altLang="en-US" dirty="0"/>
              <a:t>Interface</a:t>
            </a:r>
          </a:p>
        </p:txBody>
      </p:sp>
      <p:sp>
        <p:nvSpPr>
          <p:cNvPr id="10" name="Right Arrow 9"/>
          <p:cNvSpPr/>
          <p:nvPr/>
        </p:nvSpPr>
        <p:spPr>
          <a:xfrm>
            <a:off x="7608203" y="3080685"/>
            <a:ext cx="957331" cy="4335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11" name="Slide Number Placeholder 3">
            <a:extLst>
              <a:ext uri="{FF2B5EF4-FFF2-40B4-BE49-F238E27FC236}">
                <a16:creationId xmlns:a16="http://schemas.microsoft.com/office/drawing/2014/main" id="{6488CE3C-81A6-4740-AB3B-8341CE303B1B}"/>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54</a:t>
            </a:fld>
            <a:endParaRPr lang="en-US" dirty="0"/>
          </a:p>
        </p:txBody>
      </p:sp>
    </p:spTree>
    <p:custDataLst>
      <p:tags r:id="rId1"/>
    </p:custDataLst>
    <p:extLst>
      <p:ext uri="{BB962C8B-B14F-4D97-AF65-F5344CB8AC3E}">
        <p14:creationId xmlns:p14="http://schemas.microsoft.com/office/powerpoint/2010/main" val="2975304830"/>
      </p:ext>
    </p:extLst>
  </p:cSld>
  <p:clrMapOvr>
    <a:masterClrMapping/>
  </p:clrMapOvr>
  <p:transition spd="slow" advTm="5667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00530590"/>
              </p:ext>
            </p:extLst>
          </p:nvPr>
        </p:nvGraphicFramePr>
        <p:xfrm>
          <a:off x="2448415" y="1463055"/>
          <a:ext cx="7667625" cy="4175730"/>
        </p:xfrm>
        <a:graphic>
          <a:graphicData uri="http://schemas.openxmlformats.org/drawingml/2006/table">
            <a:tbl>
              <a:tblPr firstRow="1" bandRow="1">
                <a:tableStyleId>{5C22544A-7EE6-4342-B048-85BDC9FD1C3A}</a:tableStyleId>
              </a:tblPr>
              <a:tblGrid>
                <a:gridCol w="3353121">
                  <a:extLst>
                    <a:ext uri="{9D8B030D-6E8A-4147-A177-3AD203B41FA5}">
                      <a16:colId xmlns:a16="http://schemas.microsoft.com/office/drawing/2014/main" val="20000"/>
                    </a:ext>
                  </a:extLst>
                </a:gridCol>
                <a:gridCol w="4314504">
                  <a:extLst>
                    <a:ext uri="{9D8B030D-6E8A-4147-A177-3AD203B41FA5}">
                      <a16:colId xmlns:a16="http://schemas.microsoft.com/office/drawing/2014/main" val="20001"/>
                    </a:ext>
                  </a:extLst>
                </a:gridCol>
              </a:tblGrid>
              <a:tr h="39623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73025" marR="73025" algn="l" defTabSz="914400" rtl="0" eaLnBrk="1" latinLnBrk="0" hangingPunct="1">
                        <a:spcBef>
                          <a:spcPts val="400"/>
                        </a:spcBef>
                        <a:spcAft>
                          <a:spcPts val="400"/>
                        </a:spcAft>
                      </a:pPr>
                      <a:r>
                        <a:rPr lang="en-US" sz="1600" kern="1200" dirty="0">
                          <a:effectLst/>
                        </a:rPr>
                        <a:t>Description</a:t>
                      </a:r>
                      <a:endParaRPr lang="en-US" sz="1600" kern="1200" dirty="0">
                        <a:solidFill>
                          <a:schemeClr val="tx1"/>
                        </a:solidFill>
                        <a:effectLst/>
                        <a:latin typeface="+mn-lt"/>
                        <a:ea typeface="+mn-ea"/>
                        <a:cs typeface="+mn-cs"/>
                      </a:endParaRPr>
                    </a:p>
                  </a:txBody>
                  <a:tcPr marL="91449" marR="91449" marT="45717" marB="45717"/>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73025" marR="73025" algn="l" defTabSz="914400" rtl="0" eaLnBrk="1" latinLnBrk="0" hangingPunct="1">
                        <a:spcBef>
                          <a:spcPts val="400"/>
                        </a:spcBef>
                        <a:spcAft>
                          <a:spcPts val="400"/>
                        </a:spcAft>
                      </a:pPr>
                      <a:r>
                        <a:rPr lang="en-US" sz="1600" kern="1200" dirty="0">
                          <a:effectLst/>
                        </a:rPr>
                        <a:t>What to Do</a:t>
                      </a:r>
                      <a:endParaRPr lang="en-US" sz="1600" kern="1200" dirty="0">
                        <a:solidFill>
                          <a:schemeClr val="tx1"/>
                        </a:solidFill>
                        <a:effectLst/>
                        <a:latin typeface="+mn-lt"/>
                        <a:ea typeface="+mn-ea"/>
                        <a:cs typeface="+mn-cs"/>
                      </a:endParaRPr>
                    </a:p>
                  </a:txBody>
                  <a:tcPr marL="91449" marR="91449" marT="45717" marB="45717"/>
                </a:tc>
                <a:extLst>
                  <a:ext uri="{0D108BD9-81ED-4DB2-BD59-A6C34878D82A}">
                    <a16:rowId xmlns:a16="http://schemas.microsoft.com/office/drawing/2014/main" val="10000"/>
                  </a:ext>
                </a:extLst>
              </a:tr>
              <a:tr h="579114">
                <a:tc>
                  <a:txBody>
                    <a:bodyPr/>
                    <a:lstStyle/>
                    <a:p>
                      <a:pPr marL="73025" marR="73025" algn="l" defTabSz="914400" rtl="0" eaLnBrk="1" latinLnBrk="0" hangingPunct="1">
                        <a:spcBef>
                          <a:spcPts val="400"/>
                        </a:spcBef>
                        <a:spcAft>
                          <a:spcPts val="400"/>
                        </a:spcAft>
                      </a:pPr>
                      <a:r>
                        <a:rPr lang="en-US" sz="1600" b="1" kern="1200" dirty="0">
                          <a:effectLst/>
                        </a:rPr>
                        <a:t>What should I do if a session ends?</a:t>
                      </a:r>
                      <a:endParaRPr lang="en-US" sz="1600" b="1" kern="1200" dirty="0">
                        <a:solidFill>
                          <a:schemeClr val="tx1"/>
                        </a:solidFill>
                        <a:effectLst/>
                        <a:latin typeface="+mn-lt"/>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dirty="0">
                          <a:effectLst/>
                        </a:rPr>
                        <a:t>Log in and start a new session. Provide the students with a new session ID.	</a:t>
                      </a:r>
                      <a:endParaRPr lang="en-US" sz="1600" kern="1200" dirty="0">
                        <a:solidFill>
                          <a:schemeClr val="tx1"/>
                        </a:solidFill>
                        <a:effectLst/>
                        <a:latin typeface="+mn-lt"/>
                        <a:ea typeface="+mn-ea"/>
                        <a:cs typeface="+mn-cs"/>
                      </a:endParaRPr>
                    </a:p>
                  </a:txBody>
                  <a:tcPr marL="91449" marR="91449" marT="45717" marB="45717"/>
                </a:tc>
                <a:extLst>
                  <a:ext uri="{0D108BD9-81ED-4DB2-BD59-A6C34878D82A}">
                    <a16:rowId xmlns:a16="http://schemas.microsoft.com/office/drawing/2014/main" val="10001"/>
                  </a:ext>
                </a:extLst>
              </a:tr>
              <a:tr h="794772">
                <a:tc>
                  <a:txBody>
                    <a:bodyPr/>
                    <a:lstStyle/>
                    <a:p>
                      <a:pPr marL="73025" marR="73025" algn="l" defTabSz="914400" rtl="0" eaLnBrk="1" latinLnBrk="0" hangingPunct="1">
                        <a:spcBef>
                          <a:spcPts val="400"/>
                        </a:spcBef>
                        <a:spcAft>
                          <a:spcPts val="400"/>
                        </a:spcAft>
                      </a:pPr>
                      <a:r>
                        <a:rPr lang="en-US" sz="1600" b="1" kern="1200" dirty="0">
                          <a:effectLst/>
                        </a:rPr>
                        <a:t>What should I do if a student gets logged out of a test while a session is still active?</a:t>
                      </a:r>
                      <a:endParaRPr lang="en-US" sz="1600" b="1" kern="1200" dirty="0">
                        <a:solidFill>
                          <a:schemeClr val="tx1"/>
                        </a:solidFill>
                        <a:effectLst/>
                        <a:latin typeface="+mn-lt"/>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dirty="0">
                          <a:effectLst/>
                        </a:rPr>
                        <a:t>If a student’s test session is interrupted, the student should log back in and rejoin the session. </a:t>
                      </a:r>
                      <a:endParaRPr lang="en-US" sz="1600" kern="1200" dirty="0">
                        <a:solidFill>
                          <a:schemeClr val="tx1"/>
                        </a:solidFill>
                        <a:effectLst/>
                        <a:latin typeface="+mn-lt"/>
                        <a:ea typeface="+mn-ea"/>
                        <a:cs typeface="+mn-cs"/>
                      </a:endParaRPr>
                    </a:p>
                  </a:txBody>
                  <a:tcPr marL="91449" marR="91449" marT="45717" marB="45717"/>
                </a:tc>
                <a:extLst>
                  <a:ext uri="{0D108BD9-81ED-4DB2-BD59-A6C34878D82A}">
                    <a16:rowId xmlns:a16="http://schemas.microsoft.com/office/drawing/2014/main" val="10002"/>
                  </a:ext>
                </a:extLst>
              </a:tr>
              <a:tr h="1265747">
                <a:tc>
                  <a:txBody>
                    <a:bodyPr/>
                    <a:lstStyle/>
                    <a:p>
                      <a:pPr marL="73025" marR="73025" algn="l" defTabSz="914400" rtl="0" eaLnBrk="1" latinLnBrk="0" hangingPunct="1">
                        <a:spcBef>
                          <a:spcPts val="400"/>
                        </a:spcBef>
                        <a:spcAft>
                          <a:spcPts val="400"/>
                        </a:spcAft>
                      </a:pPr>
                      <a:r>
                        <a:rPr lang="en-US" sz="1600" b="1" kern="1200" dirty="0">
                          <a:effectLst/>
                        </a:rPr>
                        <a:t>What should I do if forbidden applications are running?</a:t>
                      </a:r>
                      <a:endParaRPr lang="en-US" sz="1600" b="1" kern="1200" dirty="0">
                        <a:solidFill>
                          <a:schemeClr val="tx1"/>
                        </a:solidFill>
                        <a:effectLst/>
                        <a:latin typeface="+mn-lt"/>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dirty="0">
                          <a:effectLst/>
                        </a:rPr>
                        <a:t>The Secure Browser will not allow the student to begin testing if forbidden applications are running. You will see messages advising you which applications must be closed before testing can begin.</a:t>
                      </a:r>
                      <a:endParaRPr lang="en-US" sz="1600" kern="1200" dirty="0">
                        <a:solidFill>
                          <a:schemeClr val="tx1"/>
                        </a:solidFill>
                        <a:effectLst/>
                        <a:latin typeface="+mn-lt"/>
                        <a:ea typeface="+mn-ea"/>
                        <a:cs typeface="+mn-cs"/>
                      </a:endParaRPr>
                    </a:p>
                  </a:txBody>
                  <a:tcPr marL="91449" marR="91449" marT="45717" marB="45717"/>
                </a:tc>
                <a:extLst>
                  <a:ext uri="{0D108BD9-81ED-4DB2-BD59-A6C34878D82A}">
                    <a16:rowId xmlns:a16="http://schemas.microsoft.com/office/drawing/2014/main" val="10003"/>
                  </a:ext>
                </a:extLst>
              </a:tr>
              <a:tr h="794772">
                <a:tc>
                  <a:txBody>
                    <a:bodyPr/>
                    <a:lstStyle/>
                    <a:p>
                      <a:pPr marL="73025" marR="73025" algn="l" defTabSz="914400" rtl="0" eaLnBrk="1" latinLnBrk="0" hangingPunct="1">
                        <a:spcBef>
                          <a:spcPts val="400"/>
                        </a:spcBef>
                        <a:spcAft>
                          <a:spcPts val="400"/>
                        </a:spcAft>
                      </a:pPr>
                      <a:r>
                        <a:rPr lang="en-US" sz="1600" b="1" kern="1200" dirty="0">
                          <a:effectLst/>
                        </a:rPr>
                        <a:t>What should I do if a student’s test freezes?</a:t>
                      </a:r>
                      <a:endParaRPr lang="en-US" sz="1600" b="1" kern="1200" dirty="0">
                        <a:solidFill>
                          <a:schemeClr val="tx1"/>
                        </a:solidFill>
                        <a:effectLst/>
                        <a:latin typeface="+mn-lt"/>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dirty="0">
                          <a:effectLst/>
                        </a:rPr>
                        <a:t>Force quit the secure browser and log back in. Force quit commands can be found in the TA User Guide. Contact your Regional ESD Partner for further assistance.</a:t>
                      </a:r>
                      <a:endParaRPr lang="en-US" sz="1600" kern="1200" dirty="0">
                        <a:solidFill>
                          <a:schemeClr val="tx1"/>
                        </a:solidFill>
                        <a:effectLst/>
                        <a:latin typeface="+mn-lt"/>
                        <a:ea typeface="+mn-ea"/>
                        <a:cs typeface="+mn-cs"/>
                      </a:endParaRPr>
                    </a:p>
                  </a:txBody>
                  <a:tcPr marL="91449" marR="91449" marT="45717" marB="45717"/>
                </a:tc>
                <a:extLst>
                  <a:ext uri="{0D108BD9-81ED-4DB2-BD59-A6C34878D82A}">
                    <a16:rowId xmlns:a16="http://schemas.microsoft.com/office/drawing/2014/main" val="10004"/>
                  </a:ext>
                </a:extLst>
              </a:tr>
            </a:tbl>
          </a:graphicData>
        </a:graphic>
      </p:graphicFrame>
      <p:sp>
        <p:nvSpPr>
          <p:cNvPr id="34838" name="Title 1"/>
          <p:cNvSpPr>
            <a:spLocks noGrp="1"/>
          </p:cNvSpPr>
          <p:nvPr>
            <p:ph type="title"/>
          </p:nvPr>
        </p:nvSpPr>
        <p:spPr/>
        <p:txBody>
          <a:bodyPr/>
          <a:lstStyle/>
          <a:p>
            <a:r>
              <a:rPr altLang="en-US"/>
              <a:t>Troubleshooting</a:t>
            </a:r>
          </a:p>
        </p:txBody>
      </p:sp>
      <p:sp>
        <p:nvSpPr>
          <p:cNvPr id="7" name="Slide Number Placeholder 3">
            <a:extLst>
              <a:ext uri="{FF2B5EF4-FFF2-40B4-BE49-F238E27FC236}">
                <a16:creationId xmlns:a16="http://schemas.microsoft.com/office/drawing/2014/main" id="{A39BCA57-4429-4979-8B43-5445166D0238}"/>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55</a:t>
            </a:fld>
            <a:endParaRPr lang="en-US" dirty="0"/>
          </a:p>
        </p:txBody>
      </p:sp>
    </p:spTree>
    <p:custDataLst>
      <p:tags r:id="rId1"/>
    </p:custDataLst>
    <p:extLst>
      <p:ext uri="{BB962C8B-B14F-4D97-AF65-F5344CB8AC3E}">
        <p14:creationId xmlns:p14="http://schemas.microsoft.com/office/powerpoint/2010/main" val="3654609452"/>
      </p:ext>
    </p:extLst>
  </p:cSld>
  <p:clrMapOvr>
    <a:masterClrMapping/>
  </p:clrMapOvr>
  <p:transition spd="slow" advTm="1864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Thank You!</a:t>
            </a:r>
          </a:p>
        </p:txBody>
      </p:sp>
      <p:sp>
        <p:nvSpPr>
          <p:cNvPr id="7" name="Content Placeholder 2"/>
          <p:cNvSpPr>
            <a:spLocks noGrp="1"/>
          </p:cNvSpPr>
          <p:nvPr>
            <p:ph idx="1"/>
          </p:nvPr>
        </p:nvSpPr>
        <p:spPr>
          <a:xfrm>
            <a:off x="603103" y="982896"/>
            <a:ext cx="10985793" cy="3852006"/>
          </a:xfrm>
        </p:spPr>
        <p:txBody>
          <a:bodyPr rtlCol="0">
            <a:noAutofit/>
          </a:bodyPr>
          <a:lstStyle/>
          <a:p>
            <a:r>
              <a:rPr lang="en-US" altLang="en-US" sz="2800" dirty="0">
                <a:solidFill>
                  <a:srgbClr val="505A08"/>
                </a:solidFill>
              </a:rPr>
              <a:t>For additional information, consult the </a:t>
            </a:r>
            <a:r>
              <a:rPr lang="en-US" altLang="en-US" sz="2800" dirty="0">
                <a:solidFill>
                  <a:srgbClr val="505A08"/>
                </a:solidFill>
                <a:hlinkClick r:id="rId4"/>
              </a:rPr>
              <a:t>Oregon portal</a:t>
            </a:r>
            <a:r>
              <a:rPr lang="en-US" altLang="en-US" sz="2800" dirty="0">
                <a:solidFill>
                  <a:srgbClr val="505A08"/>
                </a:solidFill>
              </a:rPr>
              <a:t>, which contains:</a:t>
            </a:r>
          </a:p>
          <a:p>
            <a:pPr marL="457200" indent="-457200">
              <a:buFont typeface="Wingdings" panose="05000000000000000000" pitchFamily="2" charset="2"/>
              <a:buChar char="§"/>
            </a:pPr>
            <a:r>
              <a:rPr lang="en-US" altLang="en-US" sz="2800" dirty="0">
                <a:solidFill>
                  <a:srgbClr val="505A08"/>
                </a:solidFill>
              </a:rPr>
              <a:t>Important announcements</a:t>
            </a:r>
          </a:p>
          <a:p>
            <a:pPr marL="457200" indent="-457200">
              <a:buFont typeface="Wingdings" panose="05000000000000000000" pitchFamily="2" charset="2"/>
              <a:buChar char="§"/>
            </a:pPr>
            <a:r>
              <a:rPr lang="en-US" altLang="en-US" sz="2800" i="1" dirty="0">
                <a:solidFill>
                  <a:srgbClr val="505A08"/>
                </a:solidFill>
              </a:rPr>
              <a:t>TA User Guide</a:t>
            </a:r>
          </a:p>
          <a:p>
            <a:pPr marL="457200" indent="-457200">
              <a:buFont typeface="Wingdings" panose="05000000000000000000" pitchFamily="2" charset="2"/>
              <a:buChar char="§"/>
            </a:pPr>
            <a:r>
              <a:rPr lang="en-US" altLang="en-US" sz="2800" i="1" dirty="0">
                <a:solidFill>
                  <a:srgbClr val="505A08"/>
                </a:solidFill>
              </a:rPr>
              <a:t>TIDE User Guide</a:t>
            </a:r>
          </a:p>
          <a:p>
            <a:pPr marL="457200" indent="-457200">
              <a:buFont typeface="Wingdings" panose="05000000000000000000" pitchFamily="2" charset="2"/>
              <a:buChar char="§"/>
            </a:pPr>
            <a:r>
              <a:rPr lang="en-US" altLang="en-US" sz="2800" i="1" dirty="0">
                <a:solidFill>
                  <a:srgbClr val="505A08"/>
                </a:solidFill>
              </a:rPr>
              <a:t>Screener Test Administration Manual (TAM)</a:t>
            </a:r>
          </a:p>
          <a:p>
            <a:r>
              <a:rPr lang="en-US" altLang="en-US" sz="2800" dirty="0">
                <a:solidFill>
                  <a:srgbClr val="505A08"/>
                </a:solidFill>
              </a:rPr>
              <a:t>For further assistance, please consult your state’s Help Desk.</a:t>
            </a:r>
          </a:p>
        </p:txBody>
      </p:sp>
      <p:sp>
        <p:nvSpPr>
          <p:cNvPr id="8" name="Slide Number Placeholder 3">
            <a:extLst>
              <a:ext uri="{FF2B5EF4-FFF2-40B4-BE49-F238E27FC236}">
                <a16:creationId xmlns:a16="http://schemas.microsoft.com/office/drawing/2014/main" id="{2773E4F8-9A4F-4D54-A76E-CB1DCDF4E69C}"/>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56</a:t>
            </a:fld>
            <a:endParaRPr lang="en-US" dirty="0"/>
          </a:p>
        </p:txBody>
      </p:sp>
    </p:spTree>
    <p:custDataLst>
      <p:tags r:id="rId1"/>
    </p:custDataLst>
    <p:extLst>
      <p:ext uri="{BB962C8B-B14F-4D97-AF65-F5344CB8AC3E}">
        <p14:creationId xmlns:p14="http://schemas.microsoft.com/office/powerpoint/2010/main" val="1363368496"/>
      </p:ext>
    </p:extLst>
  </p:cSld>
  <p:clrMapOvr>
    <a:masterClrMapping/>
  </p:clrMapOvr>
  <p:transition spd="slow" advTm="1578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968A2-DB17-446E-A5E3-0F7E5DA6C511}"/>
              </a:ext>
            </a:extLst>
          </p:cNvPr>
          <p:cNvSpPr>
            <a:spLocks noGrp="1"/>
          </p:cNvSpPr>
          <p:nvPr>
            <p:ph type="title"/>
          </p:nvPr>
        </p:nvSpPr>
        <p:spPr/>
        <p:txBody>
          <a:bodyPr/>
          <a:lstStyle/>
          <a:p>
            <a:r>
              <a:rPr lang="en-US" dirty="0"/>
              <a:t>Creating a Test Session</a:t>
            </a:r>
          </a:p>
        </p:txBody>
      </p:sp>
    </p:spTree>
    <p:custDataLst>
      <p:tags r:id="rId1"/>
    </p:custDataLst>
    <p:extLst>
      <p:ext uri="{BB962C8B-B14F-4D97-AF65-F5344CB8AC3E}">
        <p14:creationId xmlns:p14="http://schemas.microsoft.com/office/powerpoint/2010/main" val="2773002042"/>
      </p:ext>
    </p:extLst>
  </p:cSld>
  <p:clrMapOvr>
    <a:masterClrMapping/>
  </p:clrMapOvr>
  <mc:AlternateContent xmlns:mc="http://schemas.openxmlformats.org/markup-compatibility/2006" xmlns:p14="http://schemas.microsoft.com/office/powerpoint/2010/main">
    <mc:Choice Requires="p14">
      <p:transition spd="slow" p14:dur="2000" advTm="6460"/>
    </mc:Choice>
    <mc:Fallback xmlns="">
      <p:transition spd="slow" advTm="646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itle 1"/>
          <p:cNvSpPr>
            <a:spLocks noGrp="1"/>
          </p:cNvSpPr>
          <p:nvPr>
            <p:ph type="title"/>
          </p:nvPr>
        </p:nvSpPr>
        <p:spPr>
          <a:xfrm>
            <a:off x="457200" y="91440"/>
            <a:ext cx="11016200" cy="548640"/>
          </a:xfrm>
        </p:spPr>
        <p:txBody>
          <a:bodyPr/>
          <a:lstStyle/>
          <a:p>
            <a:r>
              <a:rPr lang="en-US" altLang="en-US" dirty="0"/>
              <a:t>TA </a:t>
            </a:r>
            <a:r>
              <a:rPr altLang="en-US" dirty="0"/>
              <a:t>Interface</a:t>
            </a:r>
            <a:r>
              <a:rPr lang="en-US" altLang="en-US" dirty="0"/>
              <a:t> </a:t>
            </a:r>
            <a:r>
              <a:rPr altLang="en-US" dirty="0"/>
              <a:t>Overview</a:t>
            </a:r>
          </a:p>
        </p:txBody>
      </p:sp>
      <p:sp>
        <p:nvSpPr>
          <p:cNvPr id="18" name="Slide Number Placeholder 3">
            <a:extLst>
              <a:ext uri="{FF2B5EF4-FFF2-40B4-BE49-F238E27FC236}">
                <a16:creationId xmlns:a16="http://schemas.microsoft.com/office/drawing/2014/main" id="{D80B0948-6A34-4C17-B99D-2DA8DFEE2A5B}"/>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7</a:t>
            </a:fld>
            <a:endParaRPr lang="en-US" dirty="0"/>
          </a:p>
        </p:txBody>
      </p:sp>
      <p:grpSp>
        <p:nvGrpSpPr>
          <p:cNvPr id="6" name="Group 5">
            <a:extLst>
              <a:ext uri="{FF2B5EF4-FFF2-40B4-BE49-F238E27FC236}">
                <a16:creationId xmlns:a16="http://schemas.microsoft.com/office/drawing/2014/main" id="{59DBB682-B5BD-6D6B-26C0-3CA18861ACE3}"/>
              </a:ext>
            </a:extLst>
          </p:cNvPr>
          <p:cNvGrpSpPr/>
          <p:nvPr/>
        </p:nvGrpSpPr>
        <p:grpSpPr>
          <a:xfrm>
            <a:off x="3269404" y="1394010"/>
            <a:ext cx="6077263" cy="3664138"/>
            <a:chOff x="3269404" y="1394010"/>
            <a:chExt cx="6077263" cy="3664138"/>
          </a:xfrm>
        </p:grpSpPr>
        <p:grpSp>
          <p:nvGrpSpPr>
            <p:cNvPr id="5" name="Group 4">
              <a:extLst>
                <a:ext uri="{FF2B5EF4-FFF2-40B4-BE49-F238E27FC236}">
                  <a16:creationId xmlns:a16="http://schemas.microsoft.com/office/drawing/2014/main" id="{3686FED8-3C7F-D07D-F1C7-3579C70B7072}"/>
                </a:ext>
              </a:extLst>
            </p:cNvPr>
            <p:cNvGrpSpPr/>
            <p:nvPr/>
          </p:nvGrpSpPr>
          <p:grpSpPr>
            <a:xfrm>
              <a:off x="3269404" y="1394010"/>
              <a:ext cx="6077263" cy="3664138"/>
              <a:chOff x="3269404" y="1394010"/>
              <a:chExt cx="6077263" cy="3664138"/>
            </a:xfrm>
          </p:grpSpPr>
          <p:pic>
            <p:nvPicPr>
              <p:cNvPr id="3" name="Picture 2">
                <a:extLst>
                  <a:ext uri="{FF2B5EF4-FFF2-40B4-BE49-F238E27FC236}">
                    <a16:creationId xmlns:a16="http://schemas.microsoft.com/office/drawing/2014/main" id="{48FB5312-9888-D82D-F58A-58169EDCC938}"/>
                  </a:ext>
                </a:extLst>
              </p:cNvPr>
              <p:cNvPicPr>
                <a:picLocks noChangeAspect="1"/>
              </p:cNvPicPr>
              <p:nvPr/>
            </p:nvPicPr>
            <p:blipFill>
              <a:blip r:embed="rId4"/>
              <a:stretch>
                <a:fillRect/>
              </a:stretch>
            </p:blipFill>
            <p:spPr>
              <a:xfrm>
                <a:off x="3269404" y="1394010"/>
                <a:ext cx="6077262" cy="3664138"/>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25" name="Rectangle: Rounded Corners 24">
                <a:extLst>
                  <a:ext uri="{FF2B5EF4-FFF2-40B4-BE49-F238E27FC236}">
                    <a16:creationId xmlns:a16="http://schemas.microsoft.com/office/drawing/2014/main" id="{36A27821-3485-68E4-A946-BF8E3C1725C1}"/>
                  </a:ext>
                </a:extLst>
              </p:cNvPr>
              <p:cNvSpPr/>
              <p:nvPr/>
            </p:nvSpPr>
            <p:spPr>
              <a:xfrm>
                <a:off x="7772401" y="1473532"/>
                <a:ext cx="309716" cy="24898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Rounded Corners 25">
                <a:extLst>
                  <a:ext uri="{FF2B5EF4-FFF2-40B4-BE49-F238E27FC236}">
                    <a16:creationId xmlns:a16="http://schemas.microsoft.com/office/drawing/2014/main" id="{6352A930-2BF7-BEAB-3F11-D9CFCF5F8E0F}"/>
                  </a:ext>
                </a:extLst>
              </p:cNvPr>
              <p:cNvSpPr/>
              <p:nvPr/>
            </p:nvSpPr>
            <p:spPr>
              <a:xfrm>
                <a:off x="8140197" y="1473532"/>
                <a:ext cx="1090562" cy="24898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2" name="Picture 1" descr="The Select Tests tab displaying a set of test categories">
                <a:extLst>
                  <a:ext uri="{FF2B5EF4-FFF2-40B4-BE49-F238E27FC236}">
                    <a16:creationId xmlns:a16="http://schemas.microsoft.com/office/drawing/2014/main" id="{95F8D358-5C48-7EF8-CBCE-4B310F2B4D29}"/>
                  </a:ext>
                </a:extLst>
              </p:cNvPr>
              <p:cNvPicPr>
                <a:picLocks noChangeAspect="1"/>
              </p:cNvPicPr>
              <p:nvPr/>
            </p:nvPicPr>
            <p:blipFill>
              <a:blip r:embed="rId5"/>
              <a:stretch>
                <a:fillRect/>
              </a:stretch>
            </p:blipFill>
            <p:spPr>
              <a:xfrm>
                <a:off x="3269405" y="1782362"/>
                <a:ext cx="6077262" cy="3275786"/>
              </a:xfrm>
              <a:prstGeom prst="rect">
                <a:avLst/>
              </a:prstGeom>
              <a:ln>
                <a:solidFill>
                  <a:schemeClr val="bg2">
                    <a:lumMod val="90000"/>
                  </a:schemeClr>
                </a:solidFill>
              </a:ln>
            </p:spPr>
          </p:pic>
        </p:grpSp>
        <p:sp>
          <p:nvSpPr>
            <p:cNvPr id="24" name="Rectangle: Rounded Corners 23">
              <a:extLst>
                <a:ext uri="{FF2B5EF4-FFF2-40B4-BE49-F238E27FC236}">
                  <a16:creationId xmlns:a16="http://schemas.microsoft.com/office/drawing/2014/main" id="{FD96EB26-CFAD-7EB1-DE53-61F459901EC1}"/>
                </a:ext>
              </a:extLst>
            </p:cNvPr>
            <p:cNvSpPr/>
            <p:nvPr/>
          </p:nvSpPr>
          <p:spPr>
            <a:xfrm>
              <a:off x="3319495" y="1828082"/>
              <a:ext cx="3675665" cy="64008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8" name="Rectangle: Rounded Corners 27">
              <a:extLst>
                <a:ext uri="{FF2B5EF4-FFF2-40B4-BE49-F238E27FC236}">
                  <a16:creationId xmlns:a16="http://schemas.microsoft.com/office/drawing/2014/main" id="{2DB76468-D44E-90B6-6A93-DBE6DDAF1EEF}"/>
                </a:ext>
              </a:extLst>
            </p:cNvPr>
            <p:cNvSpPr/>
            <p:nvPr/>
          </p:nvSpPr>
          <p:spPr>
            <a:xfrm>
              <a:off x="8796306" y="1946941"/>
              <a:ext cx="346587" cy="41928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custDataLst>
      <p:tags r:id="rId1"/>
    </p:custDataLst>
    <p:extLst>
      <p:ext uri="{BB962C8B-B14F-4D97-AF65-F5344CB8AC3E}">
        <p14:creationId xmlns:p14="http://schemas.microsoft.com/office/powerpoint/2010/main" val="2931863257"/>
      </p:ext>
    </p:extLst>
  </p:cSld>
  <p:clrMapOvr>
    <a:masterClrMapping/>
  </p:clrMapOvr>
  <p:transition spd="slow" advTm="5929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232" y="134403"/>
            <a:ext cx="11016200" cy="548640"/>
          </a:xfrm>
        </p:spPr>
        <p:txBody>
          <a:bodyPr/>
          <a:lstStyle/>
          <a:p>
            <a:r>
              <a:rPr lang="en-US" altLang="en-US" dirty="0"/>
              <a:t>Test Selection</a:t>
            </a:r>
            <a:endParaRPr altLang="en-US" dirty="0"/>
          </a:p>
        </p:txBody>
      </p:sp>
      <p:sp>
        <p:nvSpPr>
          <p:cNvPr id="12" name="Slide Number Placeholder 3">
            <a:extLst>
              <a:ext uri="{FF2B5EF4-FFF2-40B4-BE49-F238E27FC236}">
                <a16:creationId xmlns:a16="http://schemas.microsoft.com/office/drawing/2014/main" id="{17AB5B2B-3A56-4851-86BE-5CBA4CC4768D}"/>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8</a:t>
            </a:fld>
            <a:endParaRPr lang="en-US" dirty="0"/>
          </a:p>
        </p:txBody>
      </p:sp>
      <p:grpSp>
        <p:nvGrpSpPr>
          <p:cNvPr id="3" name="Picture 3">
            <a:extLst>
              <a:ext uri="{FF2B5EF4-FFF2-40B4-BE49-F238E27FC236}">
                <a16:creationId xmlns:a16="http://schemas.microsoft.com/office/drawing/2014/main" id="{1422006F-0F49-1AD4-45B9-990E97C697C7}"/>
              </a:ext>
            </a:extLst>
          </p:cNvPr>
          <p:cNvGrpSpPr/>
          <p:nvPr/>
        </p:nvGrpSpPr>
        <p:grpSpPr>
          <a:xfrm>
            <a:off x="3117278" y="1502125"/>
            <a:ext cx="5957443" cy="3853750"/>
            <a:chOff x="3117277" y="1502124"/>
            <a:chExt cx="5957443" cy="3853750"/>
          </a:xfrm>
          <a:noFill/>
        </p:grpSpPr>
        <p:pic>
          <p:nvPicPr>
            <p:cNvPr id="5" name="Picture 4">
              <a:extLst>
                <a:ext uri="{FF2B5EF4-FFF2-40B4-BE49-F238E27FC236}">
                  <a16:creationId xmlns:a16="http://schemas.microsoft.com/office/drawing/2014/main" id="{D5CC8EEE-30EE-6015-7096-C5E7FF1B943F}"/>
                </a:ext>
              </a:extLst>
            </p:cNvPr>
            <p:cNvPicPr>
              <a:picLocks noChangeAspect="1"/>
            </p:cNvPicPr>
            <p:nvPr/>
          </p:nvPicPr>
          <p:blipFill>
            <a:blip r:embed="rId4"/>
            <a:stretch>
              <a:fillRect/>
            </a:stretch>
          </p:blipFill>
          <p:spPr>
            <a:xfrm>
              <a:off x="3121811" y="1506658"/>
              <a:ext cx="5948393" cy="3844687"/>
            </a:xfrm>
            <a:custGeom>
              <a:avLst/>
              <a:gdLst>
                <a:gd name="connsiteX0" fmla="*/ -197 w 5948393"/>
                <a:gd name="connsiteY0" fmla="*/ -86 h 3844687"/>
                <a:gd name="connsiteX1" fmla="*/ 5948197 w 5948393"/>
                <a:gd name="connsiteY1" fmla="*/ -86 h 3844687"/>
                <a:gd name="connsiteX2" fmla="*/ 5948197 w 5948393"/>
                <a:gd name="connsiteY2" fmla="*/ 3844601 h 3844687"/>
                <a:gd name="connsiteX3" fmla="*/ -197 w 5948393"/>
                <a:gd name="connsiteY3" fmla="*/ 3844601 h 3844687"/>
              </a:gdLst>
              <a:ahLst/>
              <a:cxnLst>
                <a:cxn ang="0">
                  <a:pos x="connsiteX0" y="connsiteY0"/>
                </a:cxn>
                <a:cxn ang="0">
                  <a:pos x="connsiteX1" y="connsiteY1"/>
                </a:cxn>
                <a:cxn ang="0">
                  <a:pos x="connsiteX2" y="connsiteY2"/>
                </a:cxn>
                <a:cxn ang="0">
                  <a:pos x="connsiteX3" y="connsiteY3"/>
                </a:cxn>
              </a:cxnLst>
              <a:rect l="l" t="t" r="r" b="b"/>
              <a:pathLst>
                <a:path w="5948393" h="3844687">
                  <a:moveTo>
                    <a:pt x="-197" y="-86"/>
                  </a:moveTo>
                  <a:lnTo>
                    <a:pt x="5948197" y="-86"/>
                  </a:lnTo>
                  <a:lnTo>
                    <a:pt x="5948197" y="3844601"/>
                  </a:lnTo>
                  <a:lnTo>
                    <a:pt x="-197" y="3844601"/>
                  </a:lnTo>
                  <a:close/>
                </a:path>
              </a:pathLst>
            </a:custGeom>
          </p:spPr>
        </p:pic>
        <p:sp>
          <p:nvSpPr>
            <p:cNvPr id="6" name="Freeform: Shape 5">
              <a:extLst>
                <a:ext uri="{FF2B5EF4-FFF2-40B4-BE49-F238E27FC236}">
                  <a16:creationId xmlns:a16="http://schemas.microsoft.com/office/drawing/2014/main" id="{D8004707-35B7-0FE6-260D-37955758BF89}"/>
                </a:ext>
              </a:extLst>
            </p:cNvPr>
            <p:cNvSpPr/>
            <p:nvPr/>
          </p:nvSpPr>
          <p:spPr>
            <a:xfrm>
              <a:off x="3117277" y="1502124"/>
              <a:ext cx="5957443" cy="3853750"/>
            </a:xfrm>
            <a:custGeom>
              <a:avLst/>
              <a:gdLst>
                <a:gd name="connsiteX0" fmla="*/ 2 w 5957443"/>
                <a:gd name="connsiteY0" fmla="*/ 2 h 3853750"/>
                <a:gd name="connsiteX1" fmla="*/ 5957446 w 5957443"/>
                <a:gd name="connsiteY1" fmla="*/ 2 h 3853750"/>
                <a:gd name="connsiteX2" fmla="*/ 5957446 w 5957443"/>
                <a:gd name="connsiteY2" fmla="*/ 3853752 h 3853750"/>
                <a:gd name="connsiteX3" fmla="*/ 2 w 5957443"/>
                <a:gd name="connsiteY3" fmla="*/ 3853752 h 3853750"/>
              </a:gdLst>
              <a:ahLst/>
              <a:cxnLst>
                <a:cxn ang="0">
                  <a:pos x="connsiteX0" y="connsiteY0"/>
                </a:cxn>
                <a:cxn ang="0">
                  <a:pos x="connsiteX1" y="connsiteY1"/>
                </a:cxn>
                <a:cxn ang="0">
                  <a:pos x="connsiteX2" y="connsiteY2"/>
                </a:cxn>
                <a:cxn ang="0">
                  <a:pos x="connsiteX3" y="connsiteY3"/>
                </a:cxn>
              </a:cxnLst>
              <a:rect l="l" t="t" r="r" b="b"/>
              <a:pathLst>
                <a:path w="5957443" h="3853750">
                  <a:moveTo>
                    <a:pt x="2" y="2"/>
                  </a:moveTo>
                  <a:lnTo>
                    <a:pt x="5957446" y="2"/>
                  </a:lnTo>
                  <a:lnTo>
                    <a:pt x="5957446" y="3853752"/>
                  </a:lnTo>
                  <a:lnTo>
                    <a:pt x="2" y="3853752"/>
                  </a:lnTo>
                  <a:close/>
                </a:path>
              </a:pathLst>
            </a:custGeom>
            <a:noFill/>
            <a:ln w="9060" cap="flat">
              <a:solidFill>
                <a:srgbClr val="000000"/>
              </a:solidFill>
              <a:prstDash val="solid"/>
              <a:round/>
            </a:ln>
          </p:spPr>
          <p:txBody>
            <a:bodyPr rtlCol="0" anchor="ctr"/>
            <a:lstStyle/>
            <a:p>
              <a:endParaRPr lang="en-US"/>
            </a:p>
          </p:txBody>
        </p:sp>
        <p:pic>
          <p:nvPicPr>
            <p:cNvPr id="7" name="Picture 6">
              <a:extLst>
                <a:ext uri="{FF2B5EF4-FFF2-40B4-BE49-F238E27FC236}">
                  <a16:creationId xmlns:a16="http://schemas.microsoft.com/office/drawing/2014/main" id="{E2D979CA-5277-FFCE-BB86-E12F4D4B1AF2}"/>
                </a:ext>
              </a:extLst>
            </p:cNvPr>
            <p:cNvPicPr>
              <a:picLocks noChangeAspect="1"/>
            </p:cNvPicPr>
            <p:nvPr/>
          </p:nvPicPr>
          <p:blipFill rotWithShape="1">
            <a:blip r:embed="rId5"/>
            <a:srcRect l="1346" t="27537" r="34606" b="27483"/>
            <a:stretch/>
          </p:blipFill>
          <p:spPr>
            <a:xfrm>
              <a:off x="3137051" y="2893864"/>
              <a:ext cx="3669175" cy="1921397"/>
            </a:xfrm>
            <a:custGeom>
              <a:avLst/>
              <a:gdLst>
                <a:gd name="connsiteX0" fmla="*/ -181 w 5728805"/>
                <a:gd name="connsiteY0" fmla="*/ -115 h 4271640"/>
                <a:gd name="connsiteX1" fmla="*/ 5728625 w 5728805"/>
                <a:gd name="connsiteY1" fmla="*/ -115 h 4271640"/>
                <a:gd name="connsiteX2" fmla="*/ 5728625 w 5728805"/>
                <a:gd name="connsiteY2" fmla="*/ 4271526 h 4271640"/>
                <a:gd name="connsiteX3" fmla="*/ -181 w 5728805"/>
                <a:gd name="connsiteY3" fmla="*/ 4271526 h 4271640"/>
              </a:gdLst>
              <a:ahLst/>
              <a:cxnLst>
                <a:cxn ang="0">
                  <a:pos x="connsiteX0" y="connsiteY0"/>
                </a:cxn>
                <a:cxn ang="0">
                  <a:pos x="connsiteX1" y="connsiteY1"/>
                </a:cxn>
                <a:cxn ang="0">
                  <a:pos x="connsiteX2" y="connsiteY2"/>
                </a:cxn>
                <a:cxn ang="0">
                  <a:pos x="connsiteX3" y="connsiteY3"/>
                </a:cxn>
              </a:cxnLst>
              <a:rect l="l" t="t" r="r" b="b"/>
              <a:pathLst>
                <a:path w="5728805" h="4271640">
                  <a:moveTo>
                    <a:pt x="-181" y="-115"/>
                  </a:moveTo>
                  <a:lnTo>
                    <a:pt x="5728625" y="-115"/>
                  </a:lnTo>
                  <a:lnTo>
                    <a:pt x="5728625" y="4271526"/>
                  </a:lnTo>
                  <a:lnTo>
                    <a:pt x="-181" y="4271526"/>
                  </a:lnTo>
                  <a:close/>
                </a:path>
              </a:pathLst>
            </a:custGeom>
          </p:spPr>
        </p:pic>
      </p:grpSp>
    </p:spTree>
    <p:custDataLst>
      <p:tags r:id="rId1"/>
    </p:custDataLst>
    <p:extLst>
      <p:ext uri="{BB962C8B-B14F-4D97-AF65-F5344CB8AC3E}">
        <p14:creationId xmlns:p14="http://schemas.microsoft.com/office/powerpoint/2010/main" val="2039661077"/>
      </p:ext>
    </p:extLst>
  </p:cSld>
  <p:clrMapOvr>
    <a:masterClrMapping/>
  </p:clrMapOvr>
  <p:transition spd="slow" advTm="8618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11016200" cy="548640"/>
          </a:xfrm>
        </p:spPr>
        <p:txBody>
          <a:bodyPr/>
          <a:lstStyle/>
          <a:p>
            <a:r>
              <a:rPr lang="en-US" altLang="en-US" dirty="0"/>
              <a:t>Test Selection (Continued)</a:t>
            </a:r>
            <a:endParaRPr altLang="en-US" dirty="0"/>
          </a:p>
        </p:txBody>
      </p:sp>
      <p:sp>
        <p:nvSpPr>
          <p:cNvPr id="17" name="Right Arrow 16"/>
          <p:cNvSpPr/>
          <p:nvPr/>
        </p:nvSpPr>
        <p:spPr>
          <a:xfrm rot="16200000" flipH="1">
            <a:off x="7640180" y="2079417"/>
            <a:ext cx="831357" cy="432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14" name="Slide Number Placeholder 3">
            <a:extLst>
              <a:ext uri="{FF2B5EF4-FFF2-40B4-BE49-F238E27FC236}">
                <a16:creationId xmlns:a16="http://schemas.microsoft.com/office/drawing/2014/main" id="{83928F34-B290-4A66-B9F5-F463D9840538}"/>
              </a:ext>
            </a:extLst>
          </p:cNvPr>
          <p:cNvSpPr>
            <a:spLocks noGrp="1"/>
          </p:cNvSpPr>
          <p:nvPr>
            <p:ph type="sldNum" sz="quarter" idx="10"/>
          </p:nvPr>
        </p:nvSpPr>
        <p:spPr>
          <a:xfrm>
            <a:off x="11442432" y="6444777"/>
            <a:ext cx="706657" cy="278820"/>
          </a:xfrm>
        </p:spPr>
        <p:txBody>
          <a:bodyPr/>
          <a:lstStyle/>
          <a:p>
            <a:pPr>
              <a:defRPr/>
            </a:pPr>
            <a:fld id="{8F1302BC-9423-4160-8A3E-D93B1F0A23E5}" type="slidenum">
              <a:rPr lang="en-US" smtClean="0"/>
              <a:pPr>
                <a:defRPr/>
              </a:pPr>
              <a:t>9</a:t>
            </a:fld>
            <a:endParaRPr lang="en-US" dirty="0"/>
          </a:p>
        </p:txBody>
      </p:sp>
      <p:pic>
        <p:nvPicPr>
          <p:cNvPr id="12" name="Picture 11" descr="The Select Tests tab displaying a set of test categories">
            <a:extLst>
              <a:ext uri="{FF2B5EF4-FFF2-40B4-BE49-F238E27FC236}">
                <a16:creationId xmlns:a16="http://schemas.microsoft.com/office/drawing/2014/main" id="{255D89DA-47E6-A066-F63F-7A98E279E524}"/>
              </a:ext>
            </a:extLst>
          </p:cNvPr>
          <p:cNvPicPr>
            <a:picLocks noChangeAspect="1"/>
          </p:cNvPicPr>
          <p:nvPr/>
        </p:nvPicPr>
        <p:blipFill rotWithShape="1">
          <a:blip r:embed="rId4"/>
          <a:srcRect r="37460" b="68082"/>
          <a:stretch/>
        </p:blipFill>
        <p:spPr>
          <a:xfrm>
            <a:off x="7058193" y="2808611"/>
            <a:ext cx="4510266" cy="1240778"/>
          </a:xfrm>
          <a:prstGeom prst="rect">
            <a:avLst/>
          </a:prstGeom>
          <a:ln>
            <a:solidFill>
              <a:schemeClr val="bg2">
                <a:lumMod val="90000"/>
              </a:schemeClr>
            </a:solidFill>
          </a:ln>
        </p:spPr>
      </p:pic>
      <p:grpSp>
        <p:nvGrpSpPr>
          <p:cNvPr id="15" name="Group 14">
            <a:extLst>
              <a:ext uri="{FF2B5EF4-FFF2-40B4-BE49-F238E27FC236}">
                <a16:creationId xmlns:a16="http://schemas.microsoft.com/office/drawing/2014/main" id="{35761537-DFCF-DD9B-D71E-AF6CA756E47F}"/>
              </a:ext>
            </a:extLst>
          </p:cNvPr>
          <p:cNvGrpSpPr/>
          <p:nvPr/>
        </p:nvGrpSpPr>
        <p:grpSpPr>
          <a:xfrm>
            <a:off x="619007" y="1502125"/>
            <a:ext cx="5957443" cy="3853750"/>
            <a:chOff x="3117278" y="1502125"/>
            <a:chExt cx="5957443" cy="3853750"/>
          </a:xfrm>
        </p:grpSpPr>
        <p:grpSp>
          <p:nvGrpSpPr>
            <p:cNvPr id="16" name="Group 15">
              <a:extLst>
                <a:ext uri="{FF2B5EF4-FFF2-40B4-BE49-F238E27FC236}">
                  <a16:creationId xmlns:a16="http://schemas.microsoft.com/office/drawing/2014/main" id="{DB577419-8B61-72AB-1EE9-6221F1AD054E}"/>
                </a:ext>
              </a:extLst>
            </p:cNvPr>
            <p:cNvGrpSpPr/>
            <p:nvPr/>
          </p:nvGrpSpPr>
          <p:grpSpPr>
            <a:xfrm>
              <a:off x="3117278" y="1502125"/>
              <a:ext cx="5957443" cy="3853750"/>
              <a:chOff x="3117278" y="1502125"/>
              <a:chExt cx="5957443" cy="3853750"/>
            </a:xfrm>
          </p:grpSpPr>
          <p:grpSp>
            <p:nvGrpSpPr>
              <p:cNvPr id="19" name="Picture 3">
                <a:extLst>
                  <a:ext uri="{FF2B5EF4-FFF2-40B4-BE49-F238E27FC236}">
                    <a16:creationId xmlns:a16="http://schemas.microsoft.com/office/drawing/2014/main" id="{47A44E29-7AA8-240C-2A84-23AC2E560FFF}"/>
                  </a:ext>
                </a:extLst>
              </p:cNvPr>
              <p:cNvGrpSpPr/>
              <p:nvPr/>
            </p:nvGrpSpPr>
            <p:grpSpPr>
              <a:xfrm>
                <a:off x="3117278" y="1502125"/>
                <a:ext cx="5957443" cy="3853750"/>
                <a:chOff x="3117277" y="1502124"/>
                <a:chExt cx="5957443" cy="3853750"/>
              </a:xfrm>
              <a:noFill/>
            </p:grpSpPr>
            <p:pic>
              <p:nvPicPr>
                <p:cNvPr id="21" name="Picture 20">
                  <a:extLst>
                    <a:ext uri="{FF2B5EF4-FFF2-40B4-BE49-F238E27FC236}">
                      <a16:creationId xmlns:a16="http://schemas.microsoft.com/office/drawing/2014/main" id="{55CD62E3-D493-57FA-1FDC-2DD8F55D5CFA}"/>
                    </a:ext>
                  </a:extLst>
                </p:cNvPr>
                <p:cNvPicPr>
                  <a:picLocks noChangeAspect="1"/>
                </p:cNvPicPr>
                <p:nvPr/>
              </p:nvPicPr>
              <p:blipFill>
                <a:blip r:embed="rId5"/>
                <a:stretch>
                  <a:fillRect/>
                </a:stretch>
              </p:blipFill>
              <p:spPr>
                <a:xfrm>
                  <a:off x="3121811" y="1506658"/>
                  <a:ext cx="5948393" cy="3844687"/>
                </a:xfrm>
                <a:custGeom>
                  <a:avLst/>
                  <a:gdLst>
                    <a:gd name="connsiteX0" fmla="*/ -197 w 5948393"/>
                    <a:gd name="connsiteY0" fmla="*/ -86 h 3844687"/>
                    <a:gd name="connsiteX1" fmla="*/ 5948197 w 5948393"/>
                    <a:gd name="connsiteY1" fmla="*/ -86 h 3844687"/>
                    <a:gd name="connsiteX2" fmla="*/ 5948197 w 5948393"/>
                    <a:gd name="connsiteY2" fmla="*/ 3844601 h 3844687"/>
                    <a:gd name="connsiteX3" fmla="*/ -197 w 5948393"/>
                    <a:gd name="connsiteY3" fmla="*/ 3844601 h 3844687"/>
                  </a:gdLst>
                  <a:ahLst/>
                  <a:cxnLst>
                    <a:cxn ang="0">
                      <a:pos x="connsiteX0" y="connsiteY0"/>
                    </a:cxn>
                    <a:cxn ang="0">
                      <a:pos x="connsiteX1" y="connsiteY1"/>
                    </a:cxn>
                    <a:cxn ang="0">
                      <a:pos x="connsiteX2" y="connsiteY2"/>
                    </a:cxn>
                    <a:cxn ang="0">
                      <a:pos x="connsiteX3" y="connsiteY3"/>
                    </a:cxn>
                  </a:cxnLst>
                  <a:rect l="l" t="t" r="r" b="b"/>
                  <a:pathLst>
                    <a:path w="5948393" h="3844687">
                      <a:moveTo>
                        <a:pt x="-197" y="-86"/>
                      </a:moveTo>
                      <a:lnTo>
                        <a:pt x="5948197" y="-86"/>
                      </a:lnTo>
                      <a:lnTo>
                        <a:pt x="5948197" y="3844601"/>
                      </a:lnTo>
                      <a:lnTo>
                        <a:pt x="-197" y="3844601"/>
                      </a:lnTo>
                      <a:close/>
                    </a:path>
                  </a:pathLst>
                </a:custGeom>
              </p:spPr>
            </p:pic>
            <p:sp>
              <p:nvSpPr>
                <p:cNvPr id="22" name="Freeform: Shape 21">
                  <a:extLst>
                    <a:ext uri="{FF2B5EF4-FFF2-40B4-BE49-F238E27FC236}">
                      <a16:creationId xmlns:a16="http://schemas.microsoft.com/office/drawing/2014/main" id="{6639CEBA-B2C4-CA7C-A791-2A5CE7F2DDE9}"/>
                    </a:ext>
                  </a:extLst>
                </p:cNvPr>
                <p:cNvSpPr/>
                <p:nvPr/>
              </p:nvSpPr>
              <p:spPr>
                <a:xfrm>
                  <a:off x="3117277" y="1502124"/>
                  <a:ext cx="5957443" cy="3853750"/>
                </a:xfrm>
                <a:custGeom>
                  <a:avLst/>
                  <a:gdLst>
                    <a:gd name="connsiteX0" fmla="*/ 2 w 5957443"/>
                    <a:gd name="connsiteY0" fmla="*/ 2 h 3853750"/>
                    <a:gd name="connsiteX1" fmla="*/ 5957446 w 5957443"/>
                    <a:gd name="connsiteY1" fmla="*/ 2 h 3853750"/>
                    <a:gd name="connsiteX2" fmla="*/ 5957446 w 5957443"/>
                    <a:gd name="connsiteY2" fmla="*/ 3853752 h 3853750"/>
                    <a:gd name="connsiteX3" fmla="*/ 2 w 5957443"/>
                    <a:gd name="connsiteY3" fmla="*/ 3853752 h 3853750"/>
                  </a:gdLst>
                  <a:ahLst/>
                  <a:cxnLst>
                    <a:cxn ang="0">
                      <a:pos x="connsiteX0" y="connsiteY0"/>
                    </a:cxn>
                    <a:cxn ang="0">
                      <a:pos x="connsiteX1" y="connsiteY1"/>
                    </a:cxn>
                    <a:cxn ang="0">
                      <a:pos x="connsiteX2" y="connsiteY2"/>
                    </a:cxn>
                    <a:cxn ang="0">
                      <a:pos x="connsiteX3" y="connsiteY3"/>
                    </a:cxn>
                  </a:cxnLst>
                  <a:rect l="l" t="t" r="r" b="b"/>
                  <a:pathLst>
                    <a:path w="5957443" h="3853750">
                      <a:moveTo>
                        <a:pt x="2" y="2"/>
                      </a:moveTo>
                      <a:lnTo>
                        <a:pt x="5957446" y="2"/>
                      </a:lnTo>
                      <a:lnTo>
                        <a:pt x="5957446" y="3853752"/>
                      </a:lnTo>
                      <a:lnTo>
                        <a:pt x="2" y="3853752"/>
                      </a:lnTo>
                      <a:close/>
                    </a:path>
                  </a:pathLst>
                </a:custGeom>
                <a:noFill/>
                <a:ln w="9060" cap="flat">
                  <a:solidFill>
                    <a:srgbClr val="000000"/>
                  </a:solidFill>
                  <a:prstDash val="solid"/>
                  <a:round/>
                </a:ln>
              </p:spPr>
              <p:txBody>
                <a:bodyPr rtlCol="0" anchor="ctr"/>
                <a:lstStyle/>
                <a:p>
                  <a:endParaRPr lang="en-US"/>
                </a:p>
              </p:txBody>
            </p:sp>
            <p:pic>
              <p:nvPicPr>
                <p:cNvPr id="23" name="Picture 22">
                  <a:extLst>
                    <a:ext uri="{FF2B5EF4-FFF2-40B4-BE49-F238E27FC236}">
                      <a16:creationId xmlns:a16="http://schemas.microsoft.com/office/drawing/2014/main" id="{925AC88F-90FA-2F35-75E7-CE9740F49F89}"/>
                    </a:ext>
                  </a:extLst>
                </p:cNvPr>
                <p:cNvPicPr>
                  <a:picLocks noChangeAspect="1"/>
                </p:cNvPicPr>
                <p:nvPr/>
              </p:nvPicPr>
              <p:blipFill rotWithShape="1">
                <a:blip r:embed="rId6"/>
                <a:srcRect l="1346" t="27537" r="34606" b="27483"/>
                <a:stretch/>
              </p:blipFill>
              <p:spPr>
                <a:xfrm>
                  <a:off x="3137051" y="2893864"/>
                  <a:ext cx="3669175" cy="1921397"/>
                </a:xfrm>
                <a:custGeom>
                  <a:avLst/>
                  <a:gdLst>
                    <a:gd name="connsiteX0" fmla="*/ -181 w 5728805"/>
                    <a:gd name="connsiteY0" fmla="*/ -115 h 4271640"/>
                    <a:gd name="connsiteX1" fmla="*/ 5728625 w 5728805"/>
                    <a:gd name="connsiteY1" fmla="*/ -115 h 4271640"/>
                    <a:gd name="connsiteX2" fmla="*/ 5728625 w 5728805"/>
                    <a:gd name="connsiteY2" fmla="*/ 4271526 h 4271640"/>
                    <a:gd name="connsiteX3" fmla="*/ -181 w 5728805"/>
                    <a:gd name="connsiteY3" fmla="*/ 4271526 h 4271640"/>
                  </a:gdLst>
                  <a:ahLst/>
                  <a:cxnLst>
                    <a:cxn ang="0">
                      <a:pos x="connsiteX0" y="connsiteY0"/>
                    </a:cxn>
                    <a:cxn ang="0">
                      <a:pos x="connsiteX1" y="connsiteY1"/>
                    </a:cxn>
                    <a:cxn ang="0">
                      <a:pos x="connsiteX2" y="connsiteY2"/>
                    </a:cxn>
                    <a:cxn ang="0">
                      <a:pos x="connsiteX3" y="connsiteY3"/>
                    </a:cxn>
                  </a:cxnLst>
                  <a:rect l="l" t="t" r="r" b="b"/>
                  <a:pathLst>
                    <a:path w="5728805" h="4271640">
                      <a:moveTo>
                        <a:pt x="-181" y="-115"/>
                      </a:moveTo>
                      <a:lnTo>
                        <a:pt x="5728625" y="-115"/>
                      </a:lnTo>
                      <a:lnTo>
                        <a:pt x="5728625" y="4271526"/>
                      </a:lnTo>
                      <a:lnTo>
                        <a:pt x="-181" y="4271526"/>
                      </a:lnTo>
                      <a:close/>
                    </a:path>
                  </a:pathLst>
                </a:custGeom>
              </p:spPr>
            </p:pic>
          </p:grpSp>
          <p:pic>
            <p:nvPicPr>
              <p:cNvPr id="20" name="Picture 19">
                <a:extLst>
                  <a:ext uri="{FF2B5EF4-FFF2-40B4-BE49-F238E27FC236}">
                    <a16:creationId xmlns:a16="http://schemas.microsoft.com/office/drawing/2014/main" id="{AF79AAE7-062C-0E38-0160-158B5FB92477}"/>
                  </a:ext>
                </a:extLst>
              </p:cNvPr>
              <p:cNvPicPr>
                <a:picLocks noChangeAspect="1"/>
              </p:cNvPicPr>
              <p:nvPr/>
            </p:nvPicPr>
            <p:blipFill>
              <a:blip r:embed="rId7"/>
              <a:stretch>
                <a:fillRect/>
              </a:stretch>
            </p:blipFill>
            <p:spPr>
              <a:xfrm>
                <a:off x="3228387" y="2943767"/>
                <a:ext cx="202205" cy="202205"/>
              </a:xfrm>
              <a:prstGeom prst="rect">
                <a:avLst/>
              </a:prstGeom>
            </p:spPr>
          </p:pic>
        </p:grpSp>
        <p:pic>
          <p:nvPicPr>
            <p:cNvPr id="18" name="Picture 17">
              <a:extLst>
                <a:ext uri="{FF2B5EF4-FFF2-40B4-BE49-F238E27FC236}">
                  <a16:creationId xmlns:a16="http://schemas.microsoft.com/office/drawing/2014/main" id="{9A28DC07-13E3-FD1E-B406-4EDA8D2BC134}"/>
                </a:ext>
              </a:extLst>
            </p:cNvPr>
            <p:cNvPicPr>
              <a:picLocks noChangeAspect="1"/>
            </p:cNvPicPr>
            <p:nvPr/>
          </p:nvPicPr>
          <p:blipFill rotWithShape="1">
            <a:blip r:embed="rId8"/>
            <a:srcRect t="1005"/>
            <a:stretch/>
          </p:blipFill>
          <p:spPr>
            <a:xfrm>
              <a:off x="6951991" y="1808018"/>
              <a:ext cx="2118214" cy="3543323"/>
            </a:xfrm>
            <a:prstGeom prst="rect">
              <a:avLst/>
            </a:prstGeom>
          </p:spPr>
        </p:pic>
      </p:grpSp>
    </p:spTree>
    <p:custDataLst>
      <p:tags r:id="rId1"/>
    </p:custDataLst>
    <p:extLst>
      <p:ext uri="{BB962C8B-B14F-4D97-AF65-F5344CB8AC3E}">
        <p14:creationId xmlns:p14="http://schemas.microsoft.com/office/powerpoint/2010/main" val="4249125407"/>
      </p:ext>
    </p:extLst>
  </p:cSld>
  <p:clrMapOvr>
    <a:masterClrMapping/>
  </p:clrMapOvr>
  <p:transition spd="slow" advTm="59290"/>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826a7eb6-1fc1-4229-aedf-6a10bdcdc31e" xsi:nil="true"/>
    <Remediation_x0020_Date xmlns="826a7eb6-1fc1-4229-aedf-6a10bdcdc31e">2023-09-15T22:12:24+00:00</Remediation_x0020_Date>
    <PublishingExpirationDate xmlns="http://schemas.microsoft.com/sharepoint/v3" xsi:nil="true"/>
    <PublishingStartDate xmlns="http://schemas.microsoft.com/sharepoint/v3" xsi:nil="true"/>
    <Priority xmlns="826a7eb6-1fc1-4229-aedf-6a10bdcdc31e">New</Priority>
  </documentManagement>
</p:properties>
</file>

<file path=customXml/itemProps1.xml><?xml version="1.0" encoding="utf-8"?>
<ds:datastoreItem xmlns:ds="http://schemas.openxmlformats.org/officeDocument/2006/customXml" ds:itemID="{498CFF0F-5EBD-4A61-8452-98CB2696B658}"/>
</file>

<file path=customXml/itemProps2.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3.xml><?xml version="1.0" encoding="utf-8"?>
<ds:datastoreItem xmlns:ds="http://schemas.openxmlformats.org/officeDocument/2006/customXml" ds:itemID="{91EAC94F-0CB7-47E2-B1CC-A0F105248E94}">
  <ds:schemaRefs>
    <ds:schemaRef ds:uri="http://schemas.microsoft.com/office/2006/documentManagement/types"/>
    <ds:schemaRef ds:uri="3c8d6406-deae-4a0d-a95e-fe53ed4a1ace"/>
    <ds:schemaRef ds:uri="http://schemas.openxmlformats.org/package/2006/metadata/core-properties"/>
    <ds:schemaRef ds:uri="60b788f9-dbc8-42fd-99f2-081ed83a52df"/>
    <ds:schemaRef ds:uri="http://www.w3.org/XML/1998/namespace"/>
    <ds:schemaRef ds:uri="http://schemas.microsoft.com/office/2006/metadata/properties"/>
    <ds:schemaRef ds:uri="http://purl.org/dc/terms/"/>
    <ds:schemaRef ds:uri="http://schemas.microsoft.com/office/infopath/2007/PartnerControl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2018 AIR PPT</Template>
  <TotalTime>16870</TotalTime>
  <Words>8078</Words>
  <Application>Microsoft Office PowerPoint</Application>
  <PresentationFormat>Widescreen</PresentationFormat>
  <Paragraphs>514</Paragraphs>
  <Slides>56</Slides>
  <Notes>56</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56</vt:i4>
      </vt:variant>
    </vt:vector>
  </HeadingPairs>
  <TitlesOfParts>
    <vt:vector size="67" baseType="lpstr">
      <vt:lpstr>Arial</vt:lpstr>
      <vt:lpstr>Arial Narrow</vt:lpstr>
      <vt:lpstr>Calibri</vt:lpstr>
      <vt:lpstr>Franklin Gothic Book</vt:lpstr>
      <vt:lpstr>Franklin Gothic Medium</vt:lpstr>
      <vt:lpstr>Gill Sans MT</vt:lpstr>
      <vt:lpstr>ITC Franklin Gothic Std Bk Cd</vt:lpstr>
      <vt:lpstr>Times New Roman</vt:lpstr>
      <vt:lpstr>Wingdings</vt:lpstr>
      <vt:lpstr>Wingdings 3</vt:lpstr>
      <vt:lpstr>Cambium Assessment PPT</vt:lpstr>
      <vt:lpstr>Test Delivery System (TDS) Overview</vt:lpstr>
      <vt:lpstr>Objectives</vt:lpstr>
      <vt:lpstr>Confirming Student Settings in TIDE</vt:lpstr>
      <vt:lpstr>Logging In to the TA Interface</vt:lpstr>
      <vt:lpstr>Logging in to the TA Interface</vt:lpstr>
      <vt:lpstr>Creating a Test Session</vt:lpstr>
      <vt:lpstr>TA Interface Overview</vt:lpstr>
      <vt:lpstr>Test Selection</vt:lpstr>
      <vt:lpstr>Test Selection (Continued)</vt:lpstr>
      <vt:lpstr>TA Interface After Testing Has Begun</vt:lpstr>
      <vt:lpstr>Screensaver Mode</vt:lpstr>
      <vt:lpstr>Student Lookup: Quick Search</vt:lpstr>
      <vt:lpstr>Student Lookup: Advanced Search</vt:lpstr>
      <vt:lpstr>Approving Student Entry</vt:lpstr>
      <vt:lpstr>Editing Student Details: See/Edit Details</vt:lpstr>
      <vt:lpstr>Denying Student Entry</vt:lpstr>
      <vt:lpstr>Logging in to the Student Interface </vt:lpstr>
      <vt:lpstr>Student Login</vt:lpstr>
      <vt:lpstr>Login Errors</vt:lpstr>
      <vt:lpstr>Student Verification</vt:lpstr>
      <vt:lpstr>Student Test Selection</vt:lpstr>
      <vt:lpstr>Recording Device Check</vt:lpstr>
      <vt:lpstr>Sound and Video Playback Check</vt:lpstr>
      <vt:lpstr>Instructions and Help Screen</vt:lpstr>
      <vt:lpstr>Practice Step One</vt:lpstr>
      <vt:lpstr>Practice Step One</vt:lpstr>
      <vt:lpstr>Practice Step One (Continued)</vt:lpstr>
      <vt:lpstr>Practice Step One (Continued)</vt:lpstr>
      <vt:lpstr>Practice Step One (Continued)</vt:lpstr>
      <vt:lpstr>Step Two</vt:lpstr>
      <vt:lpstr>Step Two</vt:lpstr>
      <vt:lpstr>Step Two (Continued)</vt:lpstr>
      <vt:lpstr>Step Two (Continued)</vt:lpstr>
      <vt:lpstr>Step Three</vt:lpstr>
      <vt:lpstr>Review and End Test</vt:lpstr>
      <vt:lpstr>Test Completion Page</vt:lpstr>
      <vt:lpstr>Test Interface</vt:lpstr>
      <vt:lpstr>Global Menu</vt:lpstr>
      <vt:lpstr>Context Menus</vt:lpstr>
      <vt:lpstr>Item Tutorial</vt:lpstr>
      <vt:lpstr>Test Items</vt:lpstr>
      <vt:lpstr>Test Items: Examples</vt:lpstr>
      <vt:lpstr>Mark Items for Review</vt:lpstr>
      <vt:lpstr>Test Items with Audio</vt:lpstr>
      <vt:lpstr>Speaking Items </vt:lpstr>
      <vt:lpstr>Monitoring a Test Session</vt:lpstr>
      <vt:lpstr>Monitoring Student Progress</vt:lpstr>
      <vt:lpstr>Pin Student</vt:lpstr>
      <vt:lpstr>Tests with Potential Issues Table</vt:lpstr>
      <vt:lpstr>Printing Test Session Information</vt:lpstr>
      <vt:lpstr>Pausing and Stopping Sessions</vt:lpstr>
      <vt:lpstr>Pausing and Stopping Sessions (Continued)</vt:lpstr>
      <vt:lpstr>Pause and Test Timeout</vt:lpstr>
      <vt:lpstr>Logging Out of the TA Interface</vt:lpstr>
      <vt:lpstr>Troubleshooting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PLATTNER Crys * ODE</cp:lastModifiedBy>
  <cp:revision>159</cp:revision>
  <cp:lastPrinted>2017-10-19T00:36:21Z</cp:lastPrinted>
  <dcterms:created xsi:type="dcterms:W3CDTF">2020-02-03T21:37:34Z</dcterms:created>
  <dcterms:modified xsi:type="dcterms:W3CDTF">2023-09-15T22:10:25Z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0x010100ACE426A0BE1DCD4282029129806F0353</vt:lpwstr>
  </property>
  <property fmtid="{D5CDD505-2E9C-101B-9397-08002B2CF9AE}" pid="4" name="TaxKeyword">
    <vt:lpwstr>403;#Add appropriate tags for accessibility|eab204ad-ef36-4d01-a7c0-674086fd960c</vt:lpwstr>
  </property>
  <property fmtid="{D5CDD505-2E9C-101B-9397-08002B2CF9AE}" pid="5" name="ArticulateGUID">
    <vt:lpwstr>892380BF-58BD-4FB0-A021-7D6C8C86A213</vt:lpwstr>
  </property>
  <property fmtid="{D5CDD505-2E9C-101B-9397-08002B2CF9AE}" pid="6" name="ArticulatePath">
    <vt:lpwstr>https://cambiumlearning-my.sharepoint.com/personal/jennifer_strittmatter_cambiumassessment_com/Documents/Desktop/Projects/ELPA21/TDS Screener/23-24_Training_Test Delivery System_Screener_no audio_DRAFT</vt:lpwstr>
  </property>
</Properties>
</file>