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Masters/slideMaster2.xml" ContentType="application/vnd.openxmlformats-officedocument.presentationml.slideMaster+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notesSlides/notesSlide18.xml" ContentType="application/vnd.openxmlformats-officedocument.presentationml.notesSlide+xml"/>
  <Override PartName="/ppt/slideLayouts/slideLayout20.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0.xml" ContentType="application/vnd.openxmlformats-officedocument.presentationml.notesSlide+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3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43"/>
  </p:notesMasterIdLst>
  <p:sldIdLst>
    <p:sldId id="260" r:id="rId3"/>
    <p:sldId id="304" r:id="rId4"/>
    <p:sldId id="274" r:id="rId5"/>
    <p:sldId id="275" r:id="rId6"/>
    <p:sldId id="278" r:id="rId7"/>
    <p:sldId id="259" r:id="rId8"/>
    <p:sldId id="305" r:id="rId9"/>
    <p:sldId id="288" r:id="rId10"/>
    <p:sldId id="308" r:id="rId11"/>
    <p:sldId id="314" r:id="rId12"/>
    <p:sldId id="313" r:id="rId13"/>
    <p:sldId id="320" r:id="rId14"/>
    <p:sldId id="289" r:id="rId15"/>
    <p:sldId id="306" r:id="rId16"/>
    <p:sldId id="321" r:id="rId17"/>
    <p:sldId id="267" r:id="rId18"/>
    <p:sldId id="268" r:id="rId19"/>
    <p:sldId id="283" r:id="rId20"/>
    <p:sldId id="319" r:id="rId21"/>
    <p:sldId id="292" r:id="rId22"/>
    <p:sldId id="323" r:id="rId23"/>
    <p:sldId id="339" r:id="rId24"/>
    <p:sldId id="293" r:id="rId25"/>
    <p:sldId id="298" r:id="rId26"/>
    <p:sldId id="299" r:id="rId27"/>
    <p:sldId id="300" r:id="rId28"/>
    <p:sldId id="301" r:id="rId29"/>
    <p:sldId id="324" r:id="rId30"/>
    <p:sldId id="266" r:id="rId31"/>
    <p:sldId id="327" r:id="rId32"/>
    <p:sldId id="328" r:id="rId33"/>
    <p:sldId id="329" r:id="rId34"/>
    <p:sldId id="336" r:id="rId35"/>
    <p:sldId id="335" r:id="rId36"/>
    <p:sldId id="337" r:id="rId37"/>
    <p:sldId id="338" r:id="rId38"/>
    <p:sldId id="334" r:id="rId39"/>
    <p:sldId id="325" r:id="rId40"/>
    <p:sldId id="326" r:id="rId41"/>
    <p:sldId id="290"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ERLEY Andrew - ODE" initials="BA-O" lastIdx="6" clrIdx="0">
    <p:extLst>
      <p:ext uri="{19B8F6BF-5375-455C-9EA6-DF929625EA0E}">
        <p15:presenceInfo xmlns:p15="http://schemas.microsoft.com/office/powerpoint/2012/main" userId="S-1-5-21-2237050375-1962090969-1930583096-48431" providerId="AD"/>
      </p:ext>
    </p:extLst>
  </p:cmAuthor>
  <p:cmAuthor id="2" name="RUMAGE Jamie - ODE" initials="RJ-O" lastIdx="2" clrIdx="1">
    <p:extLst>
      <p:ext uri="{19B8F6BF-5375-455C-9EA6-DF929625EA0E}">
        <p15:presenceInfo xmlns:p15="http://schemas.microsoft.com/office/powerpoint/2012/main" userId="S-1-5-21-2237050375-1962090969-1930583096-25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42144" autoAdjust="0"/>
  </p:normalViewPr>
  <p:slideViewPr>
    <p:cSldViewPr snapToGrid="0">
      <p:cViewPr varScale="1">
        <p:scale>
          <a:sx n="32" d="100"/>
          <a:sy n="32" d="100"/>
        </p:scale>
        <p:origin x="1946" y="46"/>
      </p:cViewPr>
      <p:guideLst>
        <p:guide orient="horz" pos="2160"/>
        <p:guide pos="2880"/>
      </p:guideLst>
    </p:cSldViewPr>
  </p:slideViewPr>
  <p:notesTextViewPr>
    <p:cViewPr>
      <p:scale>
        <a:sx n="1" d="1"/>
        <a:sy n="1" d="1"/>
      </p:scale>
      <p:origin x="0" y="0"/>
    </p:cViewPr>
  </p:notesTextViewPr>
  <p:sorterViewPr>
    <p:cViewPr>
      <p:scale>
        <a:sx n="100" d="100"/>
        <a:sy n="100" d="100"/>
      </p:scale>
      <p:origin x="0" y="-3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8/10/2021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oregon.gov/ode/educator-resources/assessment/Pages/Assessment-Training-Materials.aspx" TargetMode="Externa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ap.edu/read/13165/chapter/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it.ly/ODEDL202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Session 3C of the OSAS Interim Assessment System Professional Learning Series, Using Science Interim Assessments During Instruction</a:t>
            </a:r>
          </a:p>
          <a:p>
            <a:r>
              <a:rPr lang="en-US" baseline="0" dirty="0" smtClean="0"/>
              <a:t>Introductions:  </a:t>
            </a:r>
            <a:endParaRPr lang="en-US" dirty="0"/>
          </a:p>
        </p:txBody>
      </p:sp>
    </p:spTree>
    <p:extLst>
      <p:ext uri="{BB962C8B-B14F-4D97-AF65-F5344CB8AC3E}">
        <p14:creationId xmlns:p14="http://schemas.microsoft.com/office/powerpoint/2010/main" val="16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Framework for K–12 Science Education laid</a:t>
            </a:r>
            <a:r>
              <a:rPr lang="en-US" baseline="0" dirty="0" smtClean="0"/>
              <a:t> the foundation </a:t>
            </a:r>
            <a:r>
              <a:rPr lang="en-US" dirty="0" smtClean="0"/>
              <a:t> for</a:t>
            </a:r>
            <a:r>
              <a:rPr lang="en-US" baseline="0" dirty="0" smtClean="0"/>
              <a:t> a</a:t>
            </a:r>
            <a:r>
              <a:rPr lang="en-US" dirty="0" smtClean="0"/>
              <a:t> vision of science for all students, with a goal of developing a scientifically literate society and preparing students with the skills, habits and understanding to be college, community, and career ready. </a:t>
            </a:r>
          </a:p>
          <a:p>
            <a:endParaRPr lang="en-US" dirty="0" smtClean="0"/>
          </a:p>
          <a:p>
            <a:r>
              <a:rPr lang="en-US" dirty="0" smtClean="0"/>
              <a:t>The Oregon Science Standards are built on the notion of learning as a developmental progression. They</a:t>
            </a:r>
            <a:r>
              <a:rPr lang="en-US" baseline="0" dirty="0" smtClean="0"/>
              <a:t> are </a:t>
            </a:r>
            <a:r>
              <a:rPr lang="en-US" dirty="0" smtClean="0"/>
              <a:t>designed to help student</a:t>
            </a:r>
            <a:r>
              <a:rPr lang="en-US" baseline="0" dirty="0" smtClean="0"/>
              <a:t>s </a:t>
            </a:r>
            <a:r>
              <a:rPr lang="en-US" dirty="0" smtClean="0"/>
              <a:t>continually build on and revise their knowledge through phenomena driven instruction. </a:t>
            </a:r>
          </a:p>
          <a:p>
            <a:endParaRPr lang="en-US" dirty="0" smtClean="0"/>
          </a:p>
          <a:p>
            <a:r>
              <a:rPr lang="en-US" dirty="0" smtClean="0"/>
              <a:t>Consider bundling standards and creating storylines,</a:t>
            </a:r>
            <a:r>
              <a:rPr lang="en-US" baseline="0" dirty="0" smtClean="0"/>
              <a:t> so science teaching and learning can be coherent as student make sense of the world around them.</a:t>
            </a:r>
            <a:endParaRPr lang="en-US" dirty="0" smtClean="0"/>
          </a:p>
          <a:p>
            <a:endParaRPr lang="en-US" dirty="0" smtClean="0"/>
          </a:p>
          <a:p>
            <a:r>
              <a:rPr lang="en-US" dirty="0" smtClean="0"/>
              <a:t>Focus</a:t>
            </a:r>
            <a:r>
              <a:rPr lang="en-US" baseline="0" dirty="0" smtClean="0"/>
              <a:t> on delivering </a:t>
            </a:r>
            <a:r>
              <a:rPr lang="en-US" dirty="0" smtClean="0"/>
              <a:t>grade-level learning</a:t>
            </a:r>
            <a:r>
              <a:rPr lang="en-US" baseline="0" dirty="0" smtClean="0"/>
              <a:t> to address skills and knowledge</a:t>
            </a:r>
            <a:endParaRPr lang="en-US" dirty="0" smtClean="0"/>
          </a:p>
          <a:p>
            <a:endParaRPr lang="en-US" dirty="0" smtClean="0"/>
          </a:p>
          <a:p>
            <a:r>
              <a:rPr lang="en-US" dirty="0" smtClean="0"/>
              <a:t>Finally,</a:t>
            </a:r>
            <a:r>
              <a:rPr lang="en-US" baseline="0" dirty="0" smtClean="0"/>
              <a:t> in </a:t>
            </a:r>
            <a:r>
              <a:rPr lang="en-US" dirty="0" smtClean="0"/>
              <a:t>Chapter 11 of the Framework for K–12 Science Education, it highlights how "all science learning can be understood as a cultural accomplishment." Cultural perspectives can transform learning experiences to make science more engaging and meaningful for learners</a:t>
            </a:r>
            <a:r>
              <a:rPr lang="en-US" baseline="0" dirty="0" smtClean="0"/>
              <a:t> by leveraging agency, interest and identity.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224394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228600" lvl="0" indent="0" algn="l" rtl="0">
              <a:lnSpc>
                <a:spcPct val="100000"/>
              </a:lnSpc>
              <a:spcBef>
                <a:spcPts val="0"/>
              </a:spcBef>
              <a:spcAft>
                <a:spcPts val="0"/>
              </a:spcAft>
              <a:buSzPts val="1400"/>
              <a:buFont typeface="Arial"/>
              <a:buNone/>
            </a:pPr>
            <a:r>
              <a:rPr lang="en-US" sz="1200" b="0" i="0" u="none" strike="noStrike" cap="none" dirty="0" smtClean="0">
                <a:solidFill>
                  <a:schemeClr val="dk1"/>
                </a:solidFill>
                <a:latin typeface="Calibri"/>
                <a:ea typeface="Calibri"/>
                <a:cs typeface="Calibri"/>
                <a:sym typeface="Calibri"/>
              </a:rPr>
              <a:t>So</a:t>
            </a:r>
            <a:r>
              <a:rPr lang="en-US" sz="1200" b="0" i="0" u="none" strike="noStrike" cap="none" baseline="0" dirty="0" smtClean="0">
                <a:solidFill>
                  <a:schemeClr val="dk1"/>
                </a:solidFill>
                <a:latin typeface="Calibri"/>
                <a:ea typeface="Calibri"/>
                <a:cs typeface="Calibri"/>
                <a:sym typeface="Calibri"/>
              </a:rPr>
              <a:t> when we incorporate essential learning with the concept of assessment for learning we are challenging the </a:t>
            </a:r>
            <a:r>
              <a:rPr lang="en-US" sz="1200" b="0" i="0" u="none" strike="noStrike" cap="none" dirty="0" smtClean="0">
                <a:solidFill>
                  <a:schemeClr val="dk1"/>
                </a:solidFill>
                <a:latin typeface="Calibri"/>
                <a:ea typeface="Calibri"/>
                <a:cs typeface="Calibri"/>
                <a:sym typeface="Calibri"/>
              </a:rPr>
              <a:t>common </a:t>
            </a:r>
            <a:r>
              <a:rPr lang="en-US" sz="1200" b="0" i="0" u="none" strike="noStrike" cap="none" dirty="0">
                <a:solidFill>
                  <a:schemeClr val="dk1"/>
                </a:solidFill>
                <a:latin typeface="Calibri"/>
                <a:ea typeface="Calibri"/>
                <a:cs typeface="Calibri"/>
                <a:sym typeface="Calibri"/>
              </a:rPr>
              <a:t>vernacular, </a:t>
            </a:r>
            <a:r>
              <a:rPr lang="en-US" sz="1200" b="0" i="0" u="none" strike="noStrike" cap="none" dirty="0" smtClean="0">
                <a:solidFill>
                  <a:schemeClr val="dk1"/>
                </a:solidFill>
                <a:latin typeface="Calibri"/>
                <a:ea typeface="Calibri"/>
                <a:cs typeface="Calibri"/>
                <a:sym typeface="Calibri"/>
              </a:rPr>
              <a:t>that formative </a:t>
            </a:r>
            <a:r>
              <a:rPr lang="en-US" sz="1200" b="0" i="0" u="none" strike="noStrike" cap="none" dirty="0">
                <a:solidFill>
                  <a:schemeClr val="dk1"/>
                </a:solidFill>
                <a:latin typeface="Calibri"/>
                <a:ea typeface="Calibri"/>
                <a:cs typeface="Calibri"/>
                <a:sym typeface="Calibri"/>
              </a:rPr>
              <a:t>assessment is not a “thing” nor is it accurate to talk about “formative assessments</a:t>
            </a:r>
            <a:r>
              <a:rPr lang="en-US" sz="1200" b="0" i="0" u="none" strike="noStrike" cap="none" dirty="0" smtClean="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Calibri"/>
                <a:cs typeface="Calibri"/>
                <a:sym typeface="Calibri"/>
              </a:rPr>
              <a:t> (as a plural)</a:t>
            </a:r>
            <a:endParaRPr lang="en-US" sz="1200" b="0" i="0" u="none" strike="noStrike" cap="none" dirty="0" smtClean="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Arial"/>
              <a:buNone/>
            </a:pPr>
            <a:endParaRPr lang="en-US" sz="1200" b="0" i="0" u="none" strike="noStrike" cap="none" dirty="0" smtClean="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Arial"/>
              <a:buNone/>
            </a:pPr>
            <a:r>
              <a:rPr lang="en-US" sz="1200" b="0" i="0" u="none" strike="noStrike" cap="none" dirty="0" smtClean="0">
                <a:solidFill>
                  <a:schemeClr val="dk1"/>
                </a:solidFill>
                <a:latin typeface="Calibri"/>
                <a:ea typeface="Calibri"/>
                <a:cs typeface="Calibri"/>
                <a:sym typeface="Calibri"/>
              </a:rPr>
              <a:t>Rather</a:t>
            </a:r>
            <a:r>
              <a:rPr lang="en-US" sz="1200" b="0" i="0" u="none" strike="noStrike" cap="none" dirty="0">
                <a:solidFill>
                  <a:schemeClr val="dk1"/>
                </a:solidFill>
                <a:latin typeface="Calibri"/>
                <a:ea typeface="Calibri"/>
                <a:cs typeface="Calibri"/>
                <a:sym typeface="Calibri"/>
              </a:rPr>
              <a:t>, formative assessment is a planned, ongoing </a:t>
            </a:r>
            <a:r>
              <a:rPr lang="en-US" sz="1200" b="0" i="0" u="none" strike="noStrike" cap="none" dirty="0" smtClean="0">
                <a:solidFill>
                  <a:schemeClr val="dk1"/>
                </a:solidFill>
                <a:latin typeface="Calibri"/>
                <a:ea typeface="Calibri"/>
                <a:cs typeface="Calibri"/>
                <a:sym typeface="Calibri"/>
              </a:rPr>
              <a:t>process.</a:t>
            </a:r>
            <a:r>
              <a:rPr lang="en-US" sz="1200" b="0" i="0" u="none" strike="noStrike" cap="none" baseline="0" dirty="0" smtClean="0">
                <a:solidFill>
                  <a:schemeClr val="dk1"/>
                </a:solidFill>
                <a:latin typeface="Calibri"/>
                <a:ea typeface="Calibri"/>
                <a:cs typeface="Calibri"/>
                <a:sym typeface="Calibri"/>
              </a:rPr>
              <a:t> This is </a:t>
            </a:r>
            <a:r>
              <a:rPr lang="en-US" sz="1200" b="0" i="0" u="none" strike="noStrike" cap="none" dirty="0" smtClean="0">
                <a:solidFill>
                  <a:schemeClr val="dk1"/>
                </a:solidFill>
                <a:latin typeface="Calibri"/>
                <a:ea typeface="Calibri"/>
                <a:cs typeface="Calibri"/>
                <a:sym typeface="Calibri"/>
              </a:rPr>
              <a:t>used </a:t>
            </a:r>
            <a:r>
              <a:rPr lang="en-US" sz="1200" b="0" i="0" u="none" strike="noStrike" cap="none" dirty="0">
                <a:solidFill>
                  <a:schemeClr val="dk1"/>
                </a:solidFill>
                <a:latin typeface="Calibri"/>
                <a:ea typeface="Calibri"/>
                <a:cs typeface="Calibri"/>
                <a:sym typeface="Calibri"/>
              </a:rPr>
              <a:t>by all students and educators during learning and teaching to elicit and use evidence of student </a:t>
            </a:r>
            <a:r>
              <a:rPr lang="en-US" sz="1200" b="0" i="0" u="none" strike="noStrike" cap="none" dirty="0" smtClean="0">
                <a:solidFill>
                  <a:schemeClr val="dk1"/>
                </a:solidFill>
                <a:latin typeface="Calibri"/>
                <a:ea typeface="Calibri"/>
                <a:cs typeface="Calibri"/>
                <a:sym typeface="Calibri"/>
              </a:rPr>
              <a:t>knowledge. With</a:t>
            </a:r>
            <a:r>
              <a:rPr lang="en-US" sz="1200" b="0" i="0" u="none" strike="noStrike" cap="none" baseline="0" dirty="0" smtClean="0">
                <a:solidFill>
                  <a:schemeClr val="dk1"/>
                </a:solidFill>
                <a:latin typeface="Calibri"/>
                <a:ea typeface="Calibri"/>
                <a:cs typeface="Calibri"/>
                <a:sym typeface="Calibri"/>
              </a:rPr>
              <a:t> the </a:t>
            </a:r>
            <a:r>
              <a:rPr lang="en-US" sz="1200" b="0" i="0" u="none" strike="noStrike" cap="none" dirty="0" smtClean="0">
                <a:solidFill>
                  <a:schemeClr val="dk1"/>
                </a:solidFill>
                <a:latin typeface="Calibri"/>
                <a:ea typeface="Calibri"/>
                <a:cs typeface="Calibri"/>
                <a:sym typeface="Calibri"/>
              </a:rPr>
              <a:t>intended outcomes to </a:t>
            </a:r>
            <a:r>
              <a:rPr lang="en-US" sz="1200" b="0" i="0" u="none" strike="noStrike" cap="none" dirty="0">
                <a:solidFill>
                  <a:schemeClr val="dk1"/>
                </a:solidFill>
                <a:latin typeface="Calibri"/>
                <a:ea typeface="Calibri"/>
                <a:cs typeface="Calibri"/>
                <a:sym typeface="Calibri"/>
              </a:rPr>
              <a:t>support students to </a:t>
            </a:r>
            <a:r>
              <a:rPr lang="en-US" sz="1200" b="0" i="0" u="none" strike="noStrike" cap="none" dirty="0" smtClean="0">
                <a:solidFill>
                  <a:schemeClr val="dk1"/>
                </a:solidFill>
                <a:latin typeface="Calibri"/>
                <a:ea typeface="Calibri"/>
                <a:cs typeface="Calibri"/>
                <a:sym typeface="Calibri"/>
              </a:rPr>
              <a:t>deepen their</a:t>
            </a:r>
            <a:r>
              <a:rPr lang="en-US" sz="1200" b="0" i="0" u="none" strike="noStrike" cap="none" baseline="0" dirty="0" smtClean="0">
                <a:solidFill>
                  <a:schemeClr val="dk1"/>
                </a:solidFill>
                <a:latin typeface="Calibri"/>
                <a:ea typeface="Calibri"/>
                <a:cs typeface="Calibri"/>
                <a:sym typeface="Calibri"/>
              </a:rPr>
              <a:t> understandings and </a:t>
            </a:r>
            <a:r>
              <a:rPr lang="en-US" sz="1200" b="0" i="0" u="none" strike="noStrike" cap="none" dirty="0" smtClean="0">
                <a:solidFill>
                  <a:schemeClr val="dk1"/>
                </a:solidFill>
                <a:latin typeface="Calibri"/>
                <a:ea typeface="Calibri"/>
                <a:cs typeface="Calibri"/>
                <a:sym typeface="Calibri"/>
              </a:rPr>
              <a:t>become </a:t>
            </a:r>
            <a:r>
              <a:rPr lang="en-US" sz="1200" b="0" i="0" u="none" strike="noStrike" cap="none" dirty="0">
                <a:solidFill>
                  <a:schemeClr val="dk1"/>
                </a:solidFill>
                <a:latin typeface="Calibri"/>
                <a:ea typeface="Calibri"/>
                <a:cs typeface="Calibri"/>
                <a:sym typeface="Calibri"/>
              </a:rPr>
              <a:t>self-directed learners. </a:t>
            </a:r>
            <a:endParaRPr b="0" dirty="0"/>
          </a:p>
          <a:p>
            <a:pPr marL="400050" lvl="0" indent="-82550" algn="l" rtl="0">
              <a:lnSpc>
                <a:spcPct val="100000"/>
              </a:lnSpc>
              <a:spcBef>
                <a:spcPts val="0"/>
              </a:spcBef>
              <a:spcAft>
                <a:spcPts val="0"/>
              </a:spcAft>
              <a:buSzPts val="1400"/>
              <a:buFont typeface="Arial"/>
              <a:buNone/>
            </a:pPr>
            <a:endParaRPr b="0" dirty="0"/>
          </a:p>
          <a:p>
            <a:pPr marL="4000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A high-quality formative assessment process is built on the foundation of a collaborative and respectful learning </a:t>
            </a:r>
            <a:r>
              <a:rPr lang="en-US" sz="1200" b="0" i="0" u="none" strike="noStrike" cap="none" dirty="0" smtClean="0">
                <a:solidFill>
                  <a:schemeClr val="dk1"/>
                </a:solidFill>
                <a:latin typeface="Calibri"/>
                <a:ea typeface="Calibri"/>
                <a:cs typeface="Calibri"/>
                <a:sym typeface="Calibri"/>
              </a:rPr>
              <a:t>environment.</a:t>
            </a:r>
            <a:r>
              <a:rPr lang="en-US" sz="1200" b="0" i="0" u="none" strike="noStrike" cap="none" baseline="0" dirty="0" smtClean="0">
                <a:solidFill>
                  <a:schemeClr val="dk1"/>
                </a:solidFill>
                <a:latin typeface="Calibri"/>
                <a:ea typeface="Calibri"/>
                <a:cs typeface="Calibri"/>
                <a:sym typeface="Calibri"/>
              </a:rPr>
              <a:t> This </a:t>
            </a:r>
            <a:r>
              <a:rPr lang="en-US" sz="1200" b="0" i="0" u="none" strike="noStrike" cap="none" dirty="0" smtClean="0">
                <a:solidFill>
                  <a:schemeClr val="dk1"/>
                </a:solidFill>
                <a:latin typeface="Calibri"/>
                <a:ea typeface="Calibri"/>
                <a:cs typeface="Calibri"/>
                <a:sym typeface="Calibri"/>
              </a:rPr>
              <a:t>requires </a:t>
            </a:r>
            <a:r>
              <a:rPr lang="en-US" sz="1200" b="0" i="0" u="none" strike="noStrike" cap="none" dirty="0">
                <a:solidFill>
                  <a:schemeClr val="dk1"/>
                </a:solidFill>
                <a:latin typeface="Calibri"/>
                <a:ea typeface="Calibri"/>
                <a:cs typeface="Calibri"/>
                <a:sym typeface="Calibri"/>
              </a:rPr>
              <a:t>the ownership of both students </a:t>
            </a:r>
            <a:r>
              <a:rPr lang="en-US" sz="1200" b="1" i="0" u="sng" strike="noStrike" cap="none" dirty="0">
                <a:solidFill>
                  <a:schemeClr val="dk1"/>
                </a:solidFill>
                <a:latin typeface="Calibri"/>
                <a:ea typeface="Calibri"/>
                <a:cs typeface="Calibri"/>
                <a:sym typeface="Calibri"/>
              </a:rPr>
              <a:t>and</a:t>
            </a:r>
            <a:r>
              <a:rPr lang="en-US" sz="1200" b="0" i="0" u="none" strike="noStrike" cap="none" dirty="0">
                <a:solidFill>
                  <a:schemeClr val="dk1"/>
                </a:solidFill>
                <a:latin typeface="Calibri"/>
                <a:ea typeface="Calibri"/>
                <a:cs typeface="Calibri"/>
                <a:sym typeface="Calibri"/>
              </a:rPr>
              <a:t> educators. </a:t>
            </a:r>
            <a:endParaRPr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1" u="none" dirty="0"/>
              <a:t>[Click Animation]</a:t>
            </a:r>
            <a:endParaRPr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clover image works well to illustrate the process:</a:t>
            </a:r>
            <a:endParaRPr b="0"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dirty="0" smtClean="0">
                <a:solidFill>
                  <a:schemeClr val="dk1"/>
                </a:solidFill>
                <a:latin typeface="Calibri"/>
                <a:ea typeface="Calibri"/>
                <a:cs typeface="Calibri"/>
                <a:sym typeface="Calibri"/>
              </a:rPr>
              <a:t>Starting in the upper left corner</a:t>
            </a:r>
            <a:r>
              <a:rPr lang="en-US" sz="1200" b="0" i="0" u="none" strike="noStrike" cap="none" baseline="0" dirty="0" smtClean="0">
                <a:solidFill>
                  <a:schemeClr val="dk1"/>
                </a:solidFill>
                <a:latin typeface="Calibri"/>
                <a:ea typeface="Calibri"/>
                <a:cs typeface="Calibri"/>
                <a:sym typeface="Calibri"/>
              </a:rPr>
              <a:t> of the clover, f</a:t>
            </a:r>
            <a:r>
              <a:rPr lang="en-US" sz="1200" b="0" i="0" u="none" strike="noStrike" cap="none" dirty="0" smtClean="0">
                <a:solidFill>
                  <a:schemeClr val="dk1"/>
                </a:solidFill>
                <a:latin typeface="Calibri"/>
                <a:ea typeface="Calibri"/>
                <a:cs typeface="Calibri"/>
                <a:sym typeface="Calibri"/>
              </a:rPr>
              <a:t>irst</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learning </a:t>
            </a:r>
            <a:r>
              <a:rPr lang="en-US" sz="1200" b="0" i="0" u="none" strike="noStrike" cap="none" dirty="0">
                <a:solidFill>
                  <a:schemeClr val="dk1"/>
                </a:solidFill>
                <a:latin typeface="Calibri"/>
                <a:ea typeface="Calibri"/>
                <a:cs typeface="Calibri"/>
                <a:sym typeface="Calibri"/>
              </a:rPr>
              <a:t>goals and success criteria must be clarified</a:t>
            </a:r>
            <a:r>
              <a:rPr lang="en-US" sz="1200" b="0" i="0" u="none" strike="noStrike" cap="none" dirty="0" smtClean="0">
                <a:solidFill>
                  <a:schemeClr val="dk1"/>
                </a:solidFill>
                <a:latin typeface="Calibri"/>
                <a:ea typeface="Calibri"/>
                <a:cs typeface="Calibri"/>
                <a:sym typeface="Calibri"/>
              </a:rPr>
              <a:t>; (moving clockwise)</a:t>
            </a: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Second, activities and instructional strategies must be designed or selected to elicit evidence of student thinking;</a:t>
            </a: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Third, this evidence is interpreted - often in the moment - to provide actionable feedback;</a:t>
            </a: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Finally, this feedback is acted upon and instruction is adjusted as needed.</a:t>
            </a:r>
            <a:endParaRPr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Throughout the process, students must not only be engaged with their teacher, but also with peers and given the opportunity to self-reflect on their learning progress.</a:t>
            </a:r>
            <a:endParaRPr b="0" dirty="0"/>
          </a:p>
          <a:p>
            <a:pPr marL="457200" marR="0" lvl="0" indent="-228600" algn="l" rtl="0">
              <a:lnSpc>
                <a:spcPct val="100000"/>
              </a:lnSpc>
              <a:spcBef>
                <a:spcPts val="0"/>
              </a:spcBef>
              <a:spcAft>
                <a:spcPts val="0"/>
              </a:spcAft>
              <a:buSzPts val="1400"/>
              <a:buNone/>
            </a:pPr>
            <a:r>
              <a:rPr lang="en-US" dirty="0"/>
              <a:t/>
            </a:r>
            <a:br>
              <a:rPr lang="en-US" dirty="0"/>
            </a:br>
            <a:endParaRPr dirty="0"/>
          </a:p>
        </p:txBody>
      </p:sp>
      <p:sp>
        <p:nvSpPr>
          <p:cNvPr id="232" name="Google Shape;232;p1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84843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14: Using Interim Assessments</a:t>
            </a:r>
            <a:r>
              <a:rPr lang="en-US" baseline="0" dirty="0" smtClean="0"/>
              <a:t> – </a:t>
            </a:r>
          </a:p>
          <a:p>
            <a:r>
              <a:rPr lang="en-US" baseline="0" dirty="0" smtClean="0"/>
              <a:t>And now we’ll talk a little bit about ways you can use interim assessments.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170283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This slide provides different ways in which the Interim Assessment System can be utilized: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1</a:t>
            </a:r>
            <a:r>
              <a:rPr lang="en-US" sz="1200" b="0" i="0" u="none" strike="noStrike" cap="none" dirty="0" err="1" smtClean="0">
                <a:solidFill>
                  <a:schemeClr val="dk1"/>
                </a:solidFill>
                <a:effectLst/>
                <a:latin typeface="Calibri"/>
                <a:ea typeface="Calibri"/>
                <a:cs typeface="Calibri"/>
                <a:sym typeface="Calibri"/>
              </a:rPr>
              <a:t>A</a:t>
            </a:r>
            <a:r>
              <a:rPr lang="en-US" sz="1200" b="0" i="0" u="none" strike="noStrike" cap="none" dirty="0" smtClean="0">
                <a:solidFill>
                  <a:schemeClr val="dk1"/>
                </a:solidFill>
                <a:effectLst/>
                <a:latin typeface="Calibri"/>
                <a:ea typeface="Calibri"/>
                <a:cs typeface="Calibri"/>
                <a:sym typeface="Calibri"/>
              </a:rPr>
              <a:t> quick check around a specific concept or standard.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 The teacher logs into the Assessment Viewing Application platform and projects the stimulus to ask for student response to one of the interactions (perhaps Part A) to gather evidence of what student understand about that concept in a informal way to guide instructional decisions about what their next teacher move will be in the lesson.  </a:t>
            </a:r>
          </a:p>
          <a:p>
            <a:pPr lvl="0"/>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#2 A non-standardized administration as part of an instructional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effectLst/>
                <a:latin typeface="Calibri"/>
                <a:ea typeface="Calibri"/>
                <a:cs typeface="Calibri"/>
                <a:sym typeface="Calibri"/>
              </a:rPr>
              <a:t>Example:</a:t>
            </a:r>
            <a:r>
              <a:rPr lang="en-US" sz="1200" b="0" i="0" u="none" strike="noStrike" cap="none" baseline="0" dirty="0" smtClean="0">
                <a:solidFill>
                  <a:schemeClr val="dk1"/>
                </a:solidFill>
                <a:effectLst/>
                <a:latin typeface="Calibri"/>
                <a:ea typeface="Calibri"/>
                <a:cs typeface="Calibri"/>
                <a:sym typeface="Calibri"/>
              </a:rPr>
              <a:t> </a:t>
            </a:r>
            <a:r>
              <a:rPr lang="en-US" dirty="0" smtClean="0"/>
              <a:t>The teacher prints or projects an item including the stimulus and interactions and allows students to work together to complete all of the interactions. The teacher analyzes student responses to guide their next teaching move. </a:t>
            </a:r>
          </a:p>
          <a:p>
            <a:pPr lvl="0"/>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#3 A tool to clarify expectations around concepts, standards, specific item designs, complexities, and scoring criteria as part of formative assessment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effectLst/>
                <a:latin typeface="Calibri"/>
                <a:ea typeface="Calibri"/>
                <a:cs typeface="Calibri"/>
                <a:sym typeface="Calibri"/>
              </a:rPr>
              <a:t>Example: </a:t>
            </a:r>
            <a:r>
              <a:rPr lang="en-US" dirty="0" smtClean="0"/>
              <a:t>After students complete an item either alone or in groups, the teacher reviews the interaction prompts and correct </a:t>
            </a:r>
            <a:r>
              <a:rPr lang="en-US" dirty="0" err="1" smtClean="0"/>
              <a:t>respons</a:t>
            </a:r>
            <a:r>
              <a:rPr lang="en-US" dirty="0" smtClean="0"/>
              <a:t>(</a:t>
            </a:r>
            <a:r>
              <a:rPr lang="en-US" dirty="0" err="1" smtClean="0"/>
              <a:t>es</a:t>
            </a:r>
            <a:r>
              <a:rPr lang="en-US" dirty="0" smtClean="0"/>
              <a:t>) with students (in large or small groups). Students can reflect on their performance and identify what they know and are able to do. In this way they better understand expectations for the standard being assessed. </a:t>
            </a:r>
          </a:p>
          <a:p>
            <a:pPr lvl="0"/>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Or a #4 a formal assessment to measure or collect evidence around student learning specific to taught content to determine additional instructional decisions.</a:t>
            </a:r>
          </a:p>
          <a:p>
            <a:r>
              <a:rPr lang="en-US" sz="1200" b="0" i="0" u="none" strike="noStrike" cap="none" dirty="0" smtClean="0">
                <a:solidFill>
                  <a:schemeClr val="dk1"/>
                </a:solidFill>
                <a:effectLst/>
                <a:latin typeface="Calibri"/>
                <a:ea typeface="Calibri"/>
                <a:cs typeface="Calibri"/>
                <a:sym typeface="Calibri"/>
              </a:rPr>
              <a:t> Example: </a:t>
            </a:r>
            <a:r>
              <a:rPr lang="en-US" dirty="0" smtClean="0"/>
              <a:t>The teacher assigns appropriate tests to students at the end of instruction. This provides feedback to students as well as the teacher and may provide insight for instructional improvement.</a:t>
            </a:r>
          </a:p>
          <a:p>
            <a:endParaRPr lang="en-US" dirty="0" smtClean="0"/>
          </a:p>
          <a:p>
            <a:r>
              <a:rPr lang="en-US" dirty="0" smtClean="0"/>
              <a:t>Remember</a:t>
            </a:r>
            <a:r>
              <a:rPr lang="en-US" baseline="0" dirty="0" smtClean="0"/>
              <a:t> that you are still able to review the item with students and provide feedback even if the assessment is delivered in a standardized, secure manner. </a:t>
            </a:r>
          </a:p>
          <a:p>
            <a:endParaRPr lang="en-US" baseline="0" dirty="0" smtClean="0"/>
          </a:p>
          <a:p>
            <a:endParaRPr lang="en-US" sz="1200" b="0"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025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b="1" dirty="0" smtClean="0"/>
          </a:p>
          <a:p>
            <a:pPr marL="0" marR="0" lvl="0" indent="0" algn="l" rtl="0">
              <a:lnSpc>
                <a:spcPct val="100000"/>
              </a:lnSpc>
              <a:spcBef>
                <a:spcPts val="0"/>
              </a:spcBef>
              <a:spcAft>
                <a:spcPts val="0"/>
              </a:spcAft>
              <a:buClr>
                <a:srgbClr val="000000"/>
              </a:buClr>
              <a:buSzPts val="1400"/>
              <a:buFont typeface="Arial"/>
              <a:buNone/>
            </a:pPr>
            <a:r>
              <a:rPr lang="en-US" b="0" dirty="0" smtClean="0"/>
              <a:t>So quick check, looking</a:t>
            </a:r>
            <a:r>
              <a:rPr lang="en-US" b="0" baseline="0" dirty="0" smtClean="0"/>
              <a:t> at the different ways of using the Science Interim Assessment bank,</a:t>
            </a:r>
          </a:p>
          <a:p>
            <a:pPr marL="0" marR="0" lvl="0" indent="0" algn="l" rtl="0">
              <a:lnSpc>
                <a:spcPct val="100000"/>
              </a:lnSpc>
              <a:spcBef>
                <a:spcPts val="0"/>
              </a:spcBef>
              <a:spcAft>
                <a:spcPts val="0"/>
              </a:spcAft>
              <a:buClr>
                <a:srgbClr val="000000"/>
              </a:buClr>
              <a:buSzPts val="1400"/>
              <a:buFont typeface="Arial"/>
              <a:buNone/>
            </a:pPr>
            <a:r>
              <a:rPr lang="en-US" b="0" baseline="0" dirty="0" smtClean="0"/>
              <a:t>(click)</a:t>
            </a:r>
          </a:p>
          <a:p>
            <a:pPr marL="0" marR="0" lvl="0" indent="0" algn="l" rtl="0">
              <a:lnSpc>
                <a:spcPct val="100000"/>
              </a:lnSpc>
              <a:spcBef>
                <a:spcPts val="0"/>
              </a:spcBef>
              <a:spcAft>
                <a:spcPts val="0"/>
              </a:spcAft>
              <a:buClr>
                <a:srgbClr val="000000"/>
              </a:buClr>
              <a:buSzPts val="1400"/>
              <a:buFont typeface="Arial"/>
              <a:buNone/>
            </a:pPr>
            <a:r>
              <a:rPr lang="en-US" b="0" baseline="0" dirty="0" smtClean="0"/>
              <a:t>which use is an assessment for learning and which is an assessment of learning?</a:t>
            </a:r>
          </a:p>
          <a:p>
            <a:pPr marL="0" marR="0" lvl="0" indent="0" algn="l" rtl="0">
              <a:lnSpc>
                <a:spcPct val="100000"/>
              </a:lnSpc>
              <a:spcBef>
                <a:spcPts val="0"/>
              </a:spcBef>
              <a:spcAft>
                <a:spcPts val="0"/>
              </a:spcAft>
              <a:buClr>
                <a:srgbClr val="000000"/>
              </a:buClr>
              <a:buSzPts val="1400"/>
              <a:buFont typeface="Arial"/>
              <a:buNone/>
            </a:pPr>
            <a:endParaRPr lang="en-US" b="0" baseline="0" dirty="0" smtClean="0"/>
          </a:p>
          <a:p>
            <a:pPr marL="0" marR="0" lvl="0" indent="0" algn="l" rtl="0">
              <a:lnSpc>
                <a:spcPct val="100000"/>
              </a:lnSpc>
              <a:spcBef>
                <a:spcPts val="0"/>
              </a:spcBef>
              <a:spcAft>
                <a:spcPts val="0"/>
              </a:spcAft>
              <a:buClr>
                <a:srgbClr val="000000"/>
              </a:buClr>
              <a:buSzPts val="1400"/>
              <a:buFont typeface="Arial"/>
              <a:buNone/>
            </a:pPr>
            <a:r>
              <a:rPr lang="en-US" b="0" baseline="0" dirty="0" smtClean="0"/>
              <a:t>This scale shows an estimate of the amount of each type of assessment in a school year. It’s important to think about this scale in your instructional planning. </a:t>
            </a:r>
          </a:p>
          <a:p>
            <a:pPr marL="0" marR="0" lvl="0" indent="0" algn="l" rtl="0">
              <a:lnSpc>
                <a:spcPct val="100000"/>
              </a:lnSpc>
              <a:spcBef>
                <a:spcPts val="0"/>
              </a:spcBef>
              <a:spcAft>
                <a:spcPts val="0"/>
              </a:spcAft>
              <a:buClr>
                <a:srgbClr val="000000"/>
              </a:buClr>
              <a:buSzPts val="1400"/>
              <a:buFont typeface="Arial"/>
              <a:buNone/>
            </a:pPr>
            <a:endParaRPr lang="en-US" b="0" baseline="0" dirty="0" smtClean="0"/>
          </a:p>
        </p:txBody>
      </p:sp>
      <p:sp>
        <p:nvSpPr>
          <p:cNvPr id="188" name="Google Shape;188;p1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217088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Now we’re going to talk about the content and structure of the science interim bank.</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19069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Within the bank, each cluster/task item is aligned to only 1 Oregon Science Standard (NGSS).</a:t>
            </a:r>
          </a:p>
          <a:p>
            <a:endParaRPr lang="en-US" baseline="0" dirty="0" smtClean="0"/>
          </a:p>
          <a:p>
            <a:r>
              <a:rPr lang="en-US" baseline="0" dirty="0" smtClean="0"/>
              <a:t>Items are arranged within the bank by disciplinary core idea. </a:t>
            </a:r>
          </a:p>
          <a:p>
            <a:endParaRPr lang="en-US" baseline="0" dirty="0" smtClean="0"/>
          </a:p>
          <a:p>
            <a:r>
              <a:rPr lang="en-US" baseline="0" dirty="0" smtClean="0"/>
              <a:t>Currently there are 14 elementary school science standards, 20 middle school standards, and 20 high school science standards for which there are items provided in the science interim assessment system. </a:t>
            </a:r>
          </a:p>
          <a:p>
            <a:endParaRPr lang="en-US" baseline="0" dirty="0" smtClean="0"/>
          </a:p>
          <a:p>
            <a:r>
              <a:rPr lang="en-US" baseline="0" dirty="0" smtClean="0"/>
              <a:t>Item development for the Science Interim Assessment Bank is ongoing; we expect an update sometime during the 21-22 school year. For a complete list of item bank standards, please see the science interim </a:t>
            </a:r>
            <a:r>
              <a:rPr lang="en-US" baseline="0" dirty="0" err="1" smtClean="0"/>
              <a:t>interim</a:t>
            </a:r>
            <a:r>
              <a:rPr lang="en-US" baseline="0" dirty="0" smtClean="0"/>
              <a:t> assessment information sheet on the ODE Interim Assessment web page.  </a:t>
            </a:r>
          </a:p>
          <a:p>
            <a:r>
              <a:rPr lang="en-US" dirty="0" smtClean="0"/>
              <a:t>https://www.oregon.gov/ode/educator-resources/assessment/Pages/Interim_Assessments.aspx</a:t>
            </a:r>
          </a:p>
          <a:p>
            <a:endParaRPr lang="en-US" dirty="0" smtClean="0"/>
          </a:p>
          <a:p>
            <a:r>
              <a:rPr lang="en-US" dirty="0" smtClean="0"/>
              <a:t>For this</a:t>
            </a:r>
            <a:r>
              <a:rPr lang="en-US" baseline="0" dirty="0" smtClean="0"/>
              <a:t> year, the Oregon Department of Education has purchased the science interim bank. All Oregon school may use it free of charge.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1981715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All items in the Science Interim Assessment bank are machine scored after the student has submitted their assessment; meaning that teachers will not need to hand score any of the items. </a:t>
            </a:r>
          </a:p>
          <a:p>
            <a:endParaRPr lang="en-US" baseline="0" dirty="0" smtClean="0"/>
          </a:p>
          <a:p>
            <a:r>
              <a:rPr lang="en-US" baseline="0" dirty="0" smtClean="0"/>
              <a:t>All of the same embedded supports that are available in the state-wide summative science assessment are available in the online test delivery system for the science interim assessment. </a:t>
            </a:r>
          </a:p>
          <a:p>
            <a:endParaRPr lang="en-US" baseline="0" dirty="0" smtClean="0"/>
          </a:p>
          <a:p>
            <a:r>
              <a:rPr lang="en-US" baseline="0" dirty="0" smtClean="0"/>
              <a:t>Teachers can securely log into the Assessment Viewing Application to preview the items without having to take the test using the test delivery system browser. </a:t>
            </a:r>
          </a:p>
          <a:p>
            <a:endParaRPr lang="en-US" baseline="0" dirty="0" smtClean="0"/>
          </a:p>
          <a:p>
            <a:r>
              <a:rPr lang="en-US" baseline="0" dirty="0" smtClean="0"/>
              <a:t>Links to the Assessment Viewing Application, Test Administration Application, Remote Interim Testing Site, and Centralized Reporting System are all located on the </a:t>
            </a:r>
            <a:r>
              <a:rPr lang="en-US" baseline="0" dirty="0" err="1" smtClean="0"/>
              <a:t>OSASPortal</a:t>
            </a:r>
            <a:r>
              <a:rPr lang="en-US" baseline="0" dirty="0" smtClean="0"/>
              <a:t> Interim Assessments page. </a:t>
            </a:r>
          </a:p>
          <a:p>
            <a:endParaRPr lang="en-US" baseline="0" dirty="0" smtClean="0"/>
          </a:p>
          <a:p>
            <a:r>
              <a:rPr lang="en-US" baseline="0" dirty="0" smtClean="0"/>
              <a:t>The Science Interim Assessments Quick Guide and Remote Administration Guide can be found on the </a:t>
            </a:r>
            <a:r>
              <a:rPr lang="en-US" baseline="0" dirty="0" err="1" smtClean="0"/>
              <a:t>OSASportal</a:t>
            </a:r>
            <a:r>
              <a:rPr lang="en-US" baseline="0" dirty="0" smtClean="0"/>
              <a:t> Interim Resources webpage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1070381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endParaRPr lang="en-US" dirty="0" smtClean="0">
              <a:latin typeface="Arial" panose="020B0604020202020204" pitchFamily="34" charset="0"/>
              <a:cs typeface="Arial" panose="020B0604020202020204" pitchFamily="34" charset="0"/>
            </a:endParaRPr>
          </a:p>
          <a:p>
            <a:pPr defTabSz="950793">
              <a:defRPr/>
            </a:pPr>
            <a:r>
              <a:rPr lang="en-US" dirty="0" smtClean="0">
                <a:latin typeface="Arial" panose="020B0604020202020204" pitchFamily="34" charset="0"/>
                <a:cs typeface="Arial" panose="020B0604020202020204" pitchFamily="34" charset="0"/>
              </a:rPr>
              <a:t>The Assessment Viewing</a:t>
            </a:r>
            <a:r>
              <a:rPr lang="en-US" baseline="0" dirty="0" smtClean="0">
                <a:latin typeface="Arial" panose="020B0604020202020204" pitchFamily="34" charset="0"/>
                <a:cs typeface="Arial" panose="020B0604020202020204" pitchFamily="34" charset="0"/>
              </a:rPr>
              <a:t> Application, also known as AVA, allows educators to view the science interim assessment items without opening a test session. </a:t>
            </a:r>
            <a:endParaRPr lang="en-US" dirty="0" smtClean="0">
              <a:latin typeface="Arial" panose="020B0604020202020204" pitchFamily="34" charset="0"/>
              <a:cs typeface="Arial" panose="020B0604020202020204" pitchFamily="34" charset="0"/>
            </a:endParaRPr>
          </a:p>
          <a:p>
            <a:pPr defTabSz="950793">
              <a:defRPr/>
            </a:pPr>
            <a:endParaRPr lang="en-US" dirty="0" smtClean="0">
              <a:latin typeface="Arial" panose="020B0604020202020204" pitchFamily="34" charset="0"/>
              <a:cs typeface="Arial" panose="020B0604020202020204" pitchFamily="34" charset="0"/>
            </a:endParaRPr>
          </a:p>
          <a:p>
            <a:pPr defTabSz="950793">
              <a:defRPr/>
            </a:pPr>
            <a:r>
              <a:rPr lang="en-US" dirty="0" smtClean="0">
                <a:latin typeface="Arial" panose="020B0604020202020204" pitchFamily="34" charset="0"/>
                <a:cs typeface="Arial" panose="020B0604020202020204" pitchFamily="34" charset="0"/>
              </a:rPr>
              <a:t>To log in to AVA, you must have an authorized email address and password, </a:t>
            </a:r>
            <a:r>
              <a:rPr lang="en-US" dirty="0" smtClean="0">
                <a:solidFill>
                  <a:srgbClr val="FF0000"/>
                </a:solidFill>
                <a:latin typeface="Arial" panose="020B0604020202020204" pitchFamily="34" charset="0"/>
                <a:cs typeface="Arial" panose="020B0604020202020204" pitchFamily="34" charset="0"/>
              </a:rPr>
              <a:t>which are the same as the ones </a:t>
            </a:r>
            <a:r>
              <a:rPr lang="en-US" dirty="0" smtClean="0">
                <a:latin typeface="Arial" panose="020B0604020202020204" pitchFamily="34" charset="0"/>
                <a:cs typeface="Arial" panose="020B0604020202020204" pitchFamily="34" charset="0"/>
              </a:rPr>
              <a:t>you use for the Test Information Distribution Engine (TIDE) and the Test Administrator (TA) Interface. Contact your District Test Coordinator if you do not have an</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account. </a:t>
            </a:r>
          </a:p>
          <a:p>
            <a:pPr defTabSz="950793">
              <a:defRPr/>
            </a:pPr>
            <a:endParaRPr lang="en-US" dirty="0" smtClean="0">
              <a:latin typeface="Arial" panose="020B0604020202020204" pitchFamily="34" charset="0"/>
              <a:cs typeface="Arial" panose="020B0604020202020204" pitchFamily="34" charset="0"/>
            </a:endParaRPr>
          </a:p>
          <a:p>
            <a:pPr defTabSz="950793">
              <a:defRPr/>
            </a:pPr>
            <a:r>
              <a:rPr lang="en-US" dirty="0" smtClean="0">
                <a:latin typeface="Arial" panose="020B0604020202020204" pitchFamily="34" charset="0"/>
                <a:cs typeface="Arial" panose="020B0604020202020204" pitchFamily="34" charset="0"/>
              </a:rPr>
              <a:t>To log in to AVA and go to the OSAS Portal, click the Interim Assessments card. On the next page, click the </a:t>
            </a:r>
            <a:r>
              <a:rPr lang="en-US" b="1" dirty="0" smtClean="0">
                <a:latin typeface="Arial" panose="020B0604020202020204" pitchFamily="34" charset="0"/>
                <a:cs typeface="Arial" panose="020B0604020202020204" pitchFamily="34" charset="0"/>
              </a:rPr>
              <a:t>Assessment Viewing Application </a:t>
            </a:r>
            <a:r>
              <a:rPr lang="en-US" dirty="0" smtClean="0">
                <a:latin typeface="Arial" panose="020B0604020202020204" pitchFamily="34" charset="0"/>
                <a:cs typeface="Arial" panose="020B0604020202020204" pitchFamily="34" charset="0"/>
              </a:rPr>
              <a:t>card. Enter your email address and password,</a:t>
            </a:r>
            <a:r>
              <a:rPr lang="en-US" baseline="0" dirty="0" smtClean="0">
                <a:latin typeface="Arial" panose="020B0604020202020204" pitchFamily="34" charset="0"/>
                <a:cs typeface="Arial" panose="020B0604020202020204" pitchFamily="34" charset="0"/>
              </a:rPr>
              <a:t> and then </a:t>
            </a:r>
            <a:r>
              <a:rPr lang="en-US" dirty="0" smtClean="0">
                <a:latin typeface="Arial" panose="020B0604020202020204" pitchFamily="34" charset="0"/>
                <a:cs typeface="Arial" panose="020B0604020202020204" pitchFamily="34" charset="0"/>
              </a:rPr>
              <a:t>click </a:t>
            </a:r>
            <a:r>
              <a:rPr lang="en-US" b="1" dirty="0" smtClean="0">
                <a:latin typeface="Arial" panose="020B0604020202020204" pitchFamily="34" charset="0"/>
                <a:cs typeface="Arial" panose="020B0604020202020204" pitchFamily="34" charset="0"/>
              </a:rPr>
              <a:t>Secure Login</a:t>
            </a:r>
            <a:r>
              <a:rPr lang="en-US" dirty="0" smtClean="0">
                <a:latin typeface="Arial" panose="020B0604020202020204" pitchFamily="34" charset="0"/>
                <a:cs typeface="Arial" panose="020B0604020202020204" pitchFamily="34" charset="0"/>
              </a:rPr>
              <a:t>.</a:t>
            </a:r>
          </a:p>
          <a:p>
            <a:pPr defTabSz="950793">
              <a:defRPr/>
            </a:pPr>
            <a:endParaRPr lang="en-US" b="1" dirty="0" smtClean="0">
              <a:latin typeface="Arial" panose="020B0604020202020204" pitchFamily="34" charset="0"/>
              <a:cs typeface="Arial" panose="020B0604020202020204" pitchFamily="34" charset="0"/>
            </a:endParaRPr>
          </a:p>
          <a:p>
            <a:pPr defTabSz="950793">
              <a:defRPr/>
            </a:pPr>
            <a:r>
              <a:rPr lang="en-US" b="1" dirty="0" smtClean="0">
                <a:latin typeface="Arial" panose="020B0604020202020204" pitchFamily="34" charset="0"/>
                <a:cs typeface="Arial" panose="020B0604020202020204" pitchFamily="34" charset="0"/>
              </a:rPr>
              <a:t>If it is your first time logging in (ever or for the year),</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you log into AVA from a new device, or you have cleared the cache on your computer,</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you may be asked</a:t>
            </a:r>
            <a:r>
              <a:rPr lang="en-US" b="1" baseline="0" dirty="0" smtClean="0">
                <a:latin typeface="Arial" panose="020B0604020202020204" pitchFamily="34" charset="0"/>
                <a:cs typeface="Arial" panose="020B0604020202020204" pitchFamily="34" charset="0"/>
              </a:rPr>
              <a:t> to enter a code which will be sent to you via email. Under circumstances other than those we have just listed you should not be asked for a code and the available tests page will appear. </a:t>
            </a:r>
            <a:endParaRPr lang="en-US" b="1" dirty="0" smtClean="0">
              <a:latin typeface="Arial" panose="020B0604020202020204" pitchFamily="34" charset="0"/>
              <a:cs typeface="Arial" panose="020B0604020202020204" pitchFamily="34" charset="0"/>
            </a:endParaRPr>
          </a:p>
          <a:p>
            <a:endParaRPr lang="en-US" dirty="0" smtClean="0"/>
          </a:p>
          <a:p>
            <a:endParaRPr lang="en-US" dirty="0" smtClean="0"/>
          </a:p>
          <a:p>
            <a:r>
              <a:rPr lang="en-US" dirty="0" smtClean="0"/>
              <a:t>An Assessment Viewing Application User Guide and training module can be found on the </a:t>
            </a:r>
            <a:r>
              <a:rPr lang="en-US" dirty="0" err="1" smtClean="0"/>
              <a:t>OSASPortal</a:t>
            </a:r>
            <a:r>
              <a:rPr lang="en-US" baseline="0" dirty="0" smtClean="0"/>
              <a:t> in the Interim Assessment Resources This guide is more detailed than the Science Quick Guide AVA information.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380841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logging in to the </a:t>
            </a:r>
            <a:r>
              <a:rPr lang="en-US" dirty="0" smtClean="0"/>
              <a:t>Assessment Viewing</a:t>
            </a:r>
            <a:r>
              <a:rPr lang="en-US" baseline="0" dirty="0" smtClean="0"/>
              <a:t> Application  you will see the Available Tests Screen. All available science interim tests will be listed on the screen by standard.  By clicking on the name of the test you will be able to see the contents of the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Remember that the Oregon Science standards</a:t>
            </a:r>
            <a:r>
              <a:rPr lang="en-US" baseline="0" dirty="0" smtClean="0"/>
              <a:t> are 3-dimensional. By referring to the text of the Oregon Science Standards found on the Oregon Department of Education standards page or on the NGSS website, teachers can identify the specific dimensions found within the standard. </a:t>
            </a:r>
          </a:p>
          <a:p>
            <a:endParaRPr lang="en-US" baseline="0" dirty="0" smtClean="0"/>
          </a:p>
          <a:p>
            <a:r>
              <a:rPr lang="en-US" baseline="0" dirty="0" smtClean="0"/>
              <a:t>By clicking on the test that you want, you will be able to see and interact with the item the same way the student would.</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190649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dirty="0" smtClean="0"/>
              <a:t>We all know the extraordinary challenges communities, families, students, and educators are continuing to face this academic year and we are navigating conversations and emotions around </a:t>
            </a:r>
            <a:r>
              <a:rPr lang="en-US" baseline="0" dirty="0" smtClean="0"/>
              <a:t>the wildfires that have impacted many communities across Oregon, and </a:t>
            </a:r>
            <a:r>
              <a:rPr lang="en-US" dirty="0" smtClean="0"/>
              <a:t>COVID-19 pandemic.</a:t>
            </a:r>
            <a:r>
              <a:rPr lang="en-US" baseline="0" dirty="0" smtClean="0"/>
              <a:t> W</a:t>
            </a:r>
            <a:r>
              <a:rPr lang="en-US" dirty="0" smtClean="0"/>
              <a:t>e’re also aware that the families and students most affected by COVID-19 pandemic are often those who are historically underserved by our systems. Today,</a:t>
            </a:r>
            <a:r>
              <a:rPr lang="en-US" baseline="0" dirty="0" smtClean="0"/>
              <a:t> we join </a:t>
            </a:r>
            <a:r>
              <a:rPr lang="en-US" dirty="0" smtClean="0"/>
              <a:t>you in thinking deeply about how we can adapt to this year.</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 On</a:t>
            </a:r>
            <a:r>
              <a:rPr lang="en-US" baseline="0" dirty="0" smtClean="0"/>
              <a:t> the screen are t</a:t>
            </a:r>
            <a:r>
              <a:rPr lang="en-US" dirty="0" smtClean="0"/>
              <a:t>he</a:t>
            </a:r>
            <a:r>
              <a:rPr lang="en-US" baseline="0" dirty="0" smtClean="0"/>
              <a:t> guiding principles of</a:t>
            </a:r>
            <a:r>
              <a:rPr lang="en-US" dirty="0" smtClean="0"/>
              <a:t> our statewide assessment system. These are grounded</a:t>
            </a:r>
            <a:r>
              <a:rPr lang="en-US" baseline="0" dirty="0" smtClean="0"/>
              <a:t> in</a:t>
            </a:r>
            <a:r>
              <a:rPr lang="en-US" dirty="0" smtClean="0"/>
              <a:t> the same principles as ODE’s </a:t>
            </a:r>
            <a:r>
              <a:rPr lang="en-US" i="1" dirty="0" smtClean="0"/>
              <a:t>Ready Schools, Safe Learners</a:t>
            </a:r>
            <a:r>
              <a:rPr lang="en-US" dirty="0" smtClean="0"/>
              <a:t> Resiliency Framework. </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Namely, we are centering in equity. We’ve worked hard to provide an interim assessment system that can help in</a:t>
            </a:r>
            <a:r>
              <a:rPr lang="en-US" baseline="0" dirty="0" smtClean="0"/>
              <a:t> understanding</a:t>
            </a:r>
            <a:r>
              <a:rPr lang="en-US" dirty="0" smtClean="0"/>
              <a:t> student learning. </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Cultivating connections to and relationships with our students is vital for any learning environment, It’s also vital that we stay connected to our professional community and colleagues who can support and encourage us.</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The</a:t>
            </a:r>
            <a:r>
              <a:rPr lang="en-US" baseline="0" dirty="0" smtClean="0"/>
              <a:t> Office of Teaching Learning and Assessment utilizing the document </a:t>
            </a:r>
            <a:r>
              <a:rPr lang="en-US" dirty="0" smtClean="0"/>
              <a:t> “The Right Assessment for the Right Purpose,” and this principle drives our work and frames our conversations. We’ll go</a:t>
            </a:r>
            <a:r>
              <a:rPr lang="en-US" baseline="0" dirty="0" smtClean="0"/>
              <a:t> into a few more detail on this document later in this presentation.</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And finally, being transparent. </a:t>
            </a:r>
            <a:r>
              <a:rPr lang="en-US" smtClean="0"/>
              <a:t>We support an assessment system that is designed to provide evidence of student thinking all the way up to data on system-level indicators, and  a set of tools that can demystify the process of assessment and enhance student learning.</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endParaRPr dirty="0"/>
          </a:p>
        </p:txBody>
      </p:sp>
      <p:sp>
        <p:nvSpPr>
          <p:cNvPr id="143" name="Google Shape;143;p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24201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test in the science interim bank contains a task item. The tasks were developed with the same specifications as the cluster/task items developed for the OSAS Science Assessment. Unlike the state-wide summative assessment, there are no independent/stand-alone items in the interim science assessment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tasks in the interim bank are comprised of a stimulus section on the left and a scored student interaction section on the right. In the stimulus, students are presented with a phenomena, background information, and a task statement. The student interactions assess the combined disciplinary core ideas, science and engineering practices and cross-cutting concepts. You will notice that the tasks are somewhat </a:t>
            </a:r>
            <a:r>
              <a:rPr lang="en-US" baseline="0" dirty="0" err="1" smtClean="0"/>
              <a:t>scaffolded</a:t>
            </a:r>
            <a:r>
              <a:rPr lang="en-US" baseline="0" dirty="0" smtClean="0"/>
              <a:t> and contain the same interaction types as the state-wide summative OSAS Science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we stated previously, you will notice that the interim assessment tests contain the same accessibility features that are present in the state-wide summative OSAS Science Assessment. Students should consistently use the same accessibility supports throughout instruction and assessment.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379466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143554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ODE has worked to reduce the work of our district testing coordinators.</a:t>
            </a:r>
            <a:r>
              <a:rPr lang="en-US" sz="1200" b="0" i="0" u="none" strike="noStrike" cap="none" baseline="0" dirty="0" smtClean="0">
                <a:solidFill>
                  <a:schemeClr val="dk1"/>
                </a:solidFill>
                <a:effectLst/>
                <a:latin typeface="Calibri"/>
                <a:ea typeface="Calibri"/>
                <a:cs typeface="Calibri"/>
                <a:sym typeface="Calibri"/>
              </a:rPr>
              <a:t> W</a:t>
            </a:r>
            <a:r>
              <a:rPr lang="en-US" sz="1200" b="0" i="0" u="none" strike="noStrike" cap="none" dirty="0" smtClean="0">
                <a:solidFill>
                  <a:schemeClr val="dk1"/>
                </a:solidFill>
                <a:effectLst/>
                <a:latin typeface="Calibri"/>
                <a:ea typeface="Calibri"/>
                <a:cs typeface="Calibri"/>
                <a:sym typeface="Calibri"/>
              </a:rPr>
              <a:t>e have implemented a roll-over process where educators from last year have already been populated in the OSAS Portal TIDE Account and will automatically have access to the ELA and Math Tools for Teachers resources.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Therefore, [</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if you were an educators who completed  previous</a:t>
            </a:r>
            <a:r>
              <a:rPr lang="en-US" sz="1200" b="0" i="0" u="none" strike="noStrike" cap="none" baseline="0" dirty="0" smtClean="0">
                <a:solidFill>
                  <a:schemeClr val="dk1"/>
                </a:solidFill>
                <a:effectLst/>
                <a:latin typeface="Calibri"/>
                <a:ea typeface="Calibri"/>
                <a:cs typeface="Calibri"/>
                <a:sym typeface="Calibri"/>
              </a:rPr>
              <a:t> school year </a:t>
            </a:r>
            <a:r>
              <a:rPr lang="en-US" sz="1200" b="0" i="0" u="none" strike="noStrike" cap="none" dirty="0" smtClean="0">
                <a:solidFill>
                  <a:schemeClr val="dk1"/>
                </a:solidFill>
                <a:effectLst/>
                <a:latin typeface="Calibri"/>
                <a:ea typeface="Calibri"/>
                <a:cs typeface="Calibri"/>
                <a:sym typeface="Calibri"/>
              </a:rPr>
              <a:t>TA requirements, you would only need to provide evidence you have completed Module 8 - Interim Assessment Remote Administration and Test Security in order for the Interim Assessment test group to be assigned.</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However, [</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if an educator did not have a TA user account in</a:t>
            </a:r>
            <a:r>
              <a:rPr lang="en-US" sz="1200" b="0" i="0" u="none" strike="noStrike" cap="none" baseline="0" dirty="0" smtClean="0">
                <a:solidFill>
                  <a:schemeClr val="dk1"/>
                </a:solidFill>
                <a:effectLst/>
                <a:latin typeface="Calibri"/>
                <a:ea typeface="Calibri"/>
                <a:cs typeface="Calibri"/>
                <a:sym typeface="Calibri"/>
              </a:rPr>
              <a:t> that district during the previous </a:t>
            </a:r>
            <a:r>
              <a:rPr lang="en-US" sz="1200" b="0" i="0" u="none" strike="noStrike" cap="none" dirty="0" smtClean="0">
                <a:solidFill>
                  <a:schemeClr val="dk1"/>
                </a:solidFill>
                <a:effectLst/>
                <a:latin typeface="Calibri"/>
                <a:ea typeface="Calibri"/>
                <a:cs typeface="Calibri"/>
                <a:sym typeface="Calibri"/>
              </a:rPr>
              <a:t>instructional year</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they must complete the reading requirements in Table 5 of the Test Administration Manual and also complete training modules 2, 3, and 4 on the Assessment</a:t>
            </a:r>
            <a:r>
              <a:rPr lang="en-US" sz="1200" b="0" i="0" u="none" strike="noStrike" cap="none" baseline="0" dirty="0" smtClean="0">
                <a:solidFill>
                  <a:schemeClr val="dk1"/>
                </a:solidFill>
                <a:effectLst/>
                <a:latin typeface="Calibri"/>
                <a:ea typeface="Calibri"/>
                <a:cs typeface="Calibri"/>
                <a:sym typeface="Calibri"/>
              </a:rPr>
              <a:t> Training Materials Webpage</a:t>
            </a:r>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Once</a:t>
            </a:r>
            <a:r>
              <a:rPr lang="en-US" sz="1200" b="0" i="0" u="none" strike="noStrike" cap="none" baseline="0" dirty="0" smtClean="0">
                <a:solidFill>
                  <a:schemeClr val="dk1"/>
                </a:solidFill>
                <a:effectLst/>
                <a:latin typeface="Calibri"/>
                <a:ea typeface="Calibri"/>
                <a:cs typeface="Calibri"/>
                <a:sym typeface="Calibri"/>
              </a:rPr>
              <a:t> these requirements had been fulfilled </a:t>
            </a:r>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Calibri"/>
              </a:rPr>
              <a:t> the final step would be </a:t>
            </a:r>
            <a:r>
              <a:rPr lang="en-US" sz="1200" b="0" i="0" u="none" strike="noStrike" cap="none" dirty="0" smtClean="0">
                <a:solidFill>
                  <a:schemeClr val="dk1"/>
                </a:solidFill>
                <a:effectLst/>
                <a:latin typeface="Calibri"/>
                <a:ea typeface="Calibri"/>
                <a:cs typeface="Calibri"/>
                <a:sym typeface="Calibri"/>
              </a:rPr>
              <a:t>completing Module 8</a:t>
            </a:r>
            <a:r>
              <a:rPr lang="en-US" sz="1200" b="0" i="0" u="none" strike="noStrike" cap="none" baseline="0" dirty="0" smtClean="0">
                <a:solidFill>
                  <a:schemeClr val="dk1"/>
                </a:solidFill>
                <a:effectLst/>
                <a:latin typeface="Calibri"/>
                <a:ea typeface="Calibri"/>
                <a:cs typeface="Calibri"/>
                <a:sym typeface="Calibri"/>
              </a:rPr>
              <a:t> to have the interim assessment test group assigned. </a:t>
            </a:r>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a:t>
            </a:r>
            <a:r>
              <a:rPr lang="en-US" sz="1200" b="0" i="0" u="none" strike="noStrike" cap="none" dirty="0" smtClean="0">
                <a:solidFill>
                  <a:schemeClr val="dk1"/>
                </a:solidFill>
                <a:effectLst/>
                <a:latin typeface="Calibri"/>
                <a:ea typeface="Calibri"/>
                <a:cs typeface="Calibri"/>
                <a:sym typeface="Calibri"/>
              </a:rPr>
              <a:t> These training modules have been posted to the ODE Training web</a:t>
            </a:r>
            <a:r>
              <a:rPr lang="en-US" sz="1200" b="0" i="0" u="none" strike="noStrike" cap="none" baseline="0" dirty="0" smtClean="0">
                <a:solidFill>
                  <a:schemeClr val="dk1"/>
                </a:solidFill>
                <a:effectLst/>
                <a:latin typeface="Calibri"/>
                <a:ea typeface="Calibri"/>
                <a:cs typeface="Calibri"/>
                <a:sym typeface="Calibri"/>
              </a:rPr>
              <a:t> page.</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6"/>
              </a:rPr>
              <a:t>Assessment Training Materials</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467898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Test</a:t>
            </a:r>
            <a:r>
              <a:rPr lang="en-US" baseline="0" dirty="0" smtClean="0"/>
              <a:t> administration for interim assessments looks very similar to test administration for summative assessments. </a:t>
            </a:r>
          </a:p>
          <a:p>
            <a:endParaRPr lang="en-US" baseline="0" dirty="0" smtClean="0"/>
          </a:p>
          <a:p>
            <a:pPr defTabSz="950793">
              <a:defRPr/>
            </a:pPr>
            <a:r>
              <a:rPr lang="en-US" baseline="0" dirty="0" smtClean="0"/>
              <a:t>By clicking on the Test Administration link on the OSAS Portal Interim Assessment webpage, the teacher will be prompted to log into the test administration or TA interface. Again, </a:t>
            </a:r>
            <a:r>
              <a:rPr lang="en-US" b="1" dirty="0" smtClean="0">
                <a:latin typeface="Arial" panose="020B0604020202020204" pitchFamily="34" charset="0"/>
                <a:cs typeface="Arial" panose="020B0604020202020204" pitchFamily="34" charset="0"/>
              </a:rPr>
              <a:t>If it is your first time logging in (ever or for the year),</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you log into the TA</a:t>
            </a:r>
            <a:r>
              <a:rPr lang="en-US" b="1" baseline="0" dirty="0" smtClean="0">
                <a:latin typeface="Arial" panose="020B0604020202020204" pitchFamily="34" charset="0"/>
                <a:cs typeface="Arial" panose="020B0604020202020204" pitchFamily="34" charset="0"/>
              </a:rPr>
              <a:t> interface</a:t>
            </a:r>
            <a:r>
              <a:rPr lang="en-US" b="1" dirty="0" smtClean="0">
                <a:latin typeface="Arial" panose="020B0604020202020204" pitchFamily="34" charset="0"/>
                <a:cs typeface="Arial" panose="020B0604020202020204" pitchFamily="34" charset="0"/>
              </a:rPr>
              <a:t> from a new device, or you have cleared the cache on your computer,</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you may be asked</a:t>
            </a:r>
            <a:r>
              <a:rPr lang="en-US" b="1" baseline="0" dirty="0" smtClean="0">
                <a:latin typeface="Arial" panose="020B0604020202020204" pitchFamily="34" charset="0"/>
                <a:cs typeface="Arial" panose="020B0604020202020204" pitchFamily="34" charset="0"/>
              </a:rPr>
              <a:t> to enter a code which will be sent to you via email. Under circumstances other than those we have just listed you should not be asked for a code and test selection window in the TA interface will appear. </a:t>
            </a:r>
            <a:endParaRPr lang="en-US"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300048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dirty="0" smtClean="0"/>
              <a:t>Once you are logged into the TA Interface, you will be able to select an interim assessment from those available to you. Science</a:t>
            </a:r>
            <a:r>
              <a:rPr lang="en-US" baseline="0" dirty="0" smtClean="0"/>
              <a:t> Interim assessments are only available to districts who have purchased the science interim assessment bank.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968170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To select a Science Interim Assessment, click on the Science Interims test category. This will display</a:t>
            </a:r>
            <a:r>
              <a:rPr lang="en-US" baseline="0" dirty="0" smtClean="0"/>
              <a:t> the grade band groups available for the Science Interim assessments. </a:t>
            </a:r>
          </a:p>
          <a:p>
            <a:endParaRPr lang="en-US" baseline="0" dirty="0" smtClean="0"/>
          </a:p>
          <a:p>
            <a:r>
              <a:rPr lang="en-US" baseline="0" dirty="0" smtClean="0"/>
              <a:t>To select a test, click on the plus sign to expand the grade band group and then the Science discipline test group. Select the test you want to administer. You may select more than one assessment to include in a test session. </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534904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smtClean="0"/>
          </a:p>
          <a:p>
            <a:r>
              <a:rPr lang="en-US" baseline="0" dirty="0" smtClean="0"/>
              <a:t>Once you have started the test session and students have logged in, you must approve their test settings before they can access their tests. A list of students awaiting approval will display, organized by test name. </a:t>
            </a:r>
          </a:p>
          <a:p>
            <a:endParaRPr lang="en-US" baseline="0" dirty="0" smtClean="0"/>
          </a:p>
          <a:p>
            <a:r>
              <a:rPr lang="en-US" baseline="0" dirty="0" smtClean="0"/>
              <a:t>If you are administering multiple tests, it is very important that you pay close attention to the test name prior to approving to be sure that students have selected the appropriate test. If a student has selected an incorrect test, you must deny that student entry to the test session by clicking on the red x.</a:t>
            </a:r>
          </a:p>
          <a:p>
            <a:endParaRPr lang="en-US" baseline="0" dirty="0" smtClean="0"/>
          </a:p>
          <a:p>
            <a:r>
              <a:rPr lang="en-US" baseline="0" dirty="0" smtClean="0"/>
              <a:t>You should also ensure that all the settings the student should have are correct. You can review and confirm a student’s test settings and accommodations by clicking on the eye icon under the See Details section for that student. Verify that all test settings are correct before the test begins. If the test settings are not correct, please have the school test coordinator or district test coordinator update the student settings in TIDE before proceeding with the test. </a:t>
            </a:r>
          </a:p>
          <a:p>
            <a:endParaRPr lang="en-US" baseline="0" dirty="0" smtClean="0"/>
          </a:p>
          <a:p>
            <a:r>
              <a:rPr lang="en-US" baseline="0" dirty="0" smtClean="0"/>
              <a:t>To confirm the selected test settings and return to the list of students awaiting approval click set. To confirm the settings and approve the student for testing click set and approve. Once you click set and approve the student is permitted into the test session and no longer appears in the approvals and student test settings window. </a:t>
            </a:r>
          </a:p>
          <a:p>
            <a:endParaRPr lang="en-US" baseline="0" dirty="0" smtClean="0"/>
          </a:p>
          <a:p>
            <a:r>
              <a:rPr lang="en-US" baseline="0" dirty="0" smtClean="0"/>
              <a:t>If no changes are need to student test settings or test selections, click approve all students to admit all students to the session. </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265800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Once students have been approved for entry into the test session</a:t>
            </a:r>
            <a:r>
              <a:rPr lang="en-US" baseline="0" dirty="0" smtClean="0"/>
              <a:t>, you can monitor each student’s test progress in the Test Session table. </a:t>
            </a:r>
          </a:p>
          <a:p>
            <a:endParaRPr lang="en-US" baseline="0" dirty="0" smtClean="0"/>
          </a:p>
          <a:p>
            <a:r>
              <a:rPr lang="en-US" baseline="0" dirty="0" smtClean="0"/>
              <a:t>Please note that if there should be a need for a student to take the same test over again, that students may only take each test 1 time per day. They would have to wait at least until the next day before they could retake it. </a:t>
            </a:r>
          </a:p>
          <a:p>
            <a:endParaRPr lang="en-US" baseline="0" dirty="0" smtClean="0"/>
          </a:p>
          <a:p>
            <a:r>
              <a:rPr lang="en-US" baseline="0" dirty="0" smtClean="0"/>
              <a:t>More information about interim assessment administration, including secure and remote browser information will be provided in Interim Assessment Series Session 4: How to Administer Interim Assessments and can be found in the Quick Guide to Administering Science Interim Assessments and the Quick Guide to Administering Interim Assessments Remotely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461329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2939841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Using the Centralized Reporting System on the </a:t>
            </a:r>
            <a:r>
              <a:rPr lang="en-US" baseline="0" dirty="0" err="1" smtClean="0"/>
              <a:t>OSASportal</a:t>
            </a:r>
            <a:r>
              <a:rPr lang="en-US" baseline="0" dirty="0" smtClean="0"/>
              <a:t> Interim Assessment page, teachers will be able to securely log in to see the Centralized Reporting System Dashboard. Within the dashboard, select interim science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166198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3ce3ff203_0_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93ce3ff203_0_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0" i="0" u="none" strike="noStrike" cap="none" dirty="0" smtClean="0">
                <a:solidFill>
                  <a:schemeClr val="dk1"/>
                </a:solidFill>
                <a:effectLst/>
                <a:latin typeface="+mn-lt"/>
                <a:ea typeface="Calibri"/>
                <a:cs typeface="Calibri"/>
                <a:sym typeface="Calibri"/>
              </a:rPr>
              <a:t>The purpose of this series is to help district and school-based teams improve their systems of teaching and learning using an approach inclusive to a balanced assessment system</a:t>
            </a:r>
            <a:r>
              <a:rPr lang="en-US" sz="1200" b="0" i="0" u="none" strike="noStrike" cap="none" baseline="0" dirty="0" smtClean="0">
                <a:solidFill>
                  <a:schemeClr val="dk1"/>
                </a:solidFill>
                <a:effectLst/>
                <a:latin typeface="+mn-lt"/>
                <a:ea typeface="Calibri"/>
                <a:cs typeface="Calibri"/>
                <a:sym typeface="Calibri"/>
              </a:rPr>
              <a:t>. This image should have a picture of students at the center as this balance assessment system is truly student-centered.</a:t>
            </a:r>
            <a:endParaRPr lang="en-US" sz="1200" b="0" i="0" u="none" strike="noStrike" cap="none" dirty="0" smtClean="0">
              <a:solidFill>
                <a:schemeClr val="dk1"/>
              </a:solidFill>
              <a:effectLst/>
              <a:latin typeface="+mn-lt"/>
              <a:ea typeface="Calibri"/>
              <a:cs typeface="Calibri"/>
              <a:sym typeface="Calibri"/>
            </a:endParaRPr>
          </a:p>
          <a:p>
            <a:r>
              <a:rPr lang="en-US" sz="1200" b="0" i="0" u="none" strike="noStrike" cap="none" dirty="0" smtClean="0">
                <a:solidFill>
                  <a:schemeClr val="dk1"/>
                </a:solidFill>
                <a:effectLst/>
                <a:latin typeface="+mn-lt"/>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b="0" u="none" dirty="0" smtClean="0"/>
              <a:t>Here we see a diagram</a:t>
            </a:r>
            <a:r>
              <a:rPr lang="en-US" sz="1200" b="0" u="none" baseline="0" dirty="0" smtClean="0"/>
              <a:t> of the balanced assessment system with students at the center through teaching and learning.</a:t>
            </a:r>
            <a:endParaRPr lang="en-US" sz="1200" b="0" u="none" dirty="0" smtClean="0"/>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Today,</a:t>
            </a:r>
            <a:r>
              <a:rPr lang="en-US" sz="1200" b="0" u="none" baseline="0" dirty="0" smtClean="0"/>
              <a:t> we will help you </a:t>
            </a:r>
            <a:r>
              <a:rPr lang="en-US" sz="1200" b="0" u="none" dirty="0" smtClean="0"/>
              <a:t>build assessment literacy </a:t>
            </a:r>
            <a:r>
              <a:rPr lang="en-US" sz="1200" b="0" u="none" baseline="0" dirty="0" smtClean="0"/>
              <a:t>by </a:t>
            </a:r>
            <a:r>
              <a:rPr lang="en-US" sz="1200" b="0" u="none" dirty="0" smtClean="0"/>
              <a:t>connecting formative assessment practices (green triangle), Oregon’s Statewide Interim Assessment System (grey triangle), and the Oregon Statewide Summative Assessments (blue triangle) as a means to continually improve access and outcomes for each and every learner in their classroom, school, and district.</a:t>
            </a:r>
          </a:p>
        </p:txBody>
      </p:sp>
      <p:sp>
        <p:nvSpPr>
          <p:cNvPr id="101" name="Google Shape;101;g93ce3ff203_0_2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96986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 the Performance on Tests screen, educators will be able to select from</a:t>
            </a:r>
            <a:r>
              <a:rPr lang="en-US" baseline="0" dirty="0" smtClean="0"/>
              <a:t> a list of assessments they have given to see student performance. Teachers may use the buttons on the left hand side of the screen to filter and narrow the assessment data to populate. </a:t>
            </a:r>
          </a:p>
          <a:p>
            <a:endParaRPr lang="en-US" baseline="0" dirty="0" smtClean="0"/>
          </a:p>
          <a:p>
            <a:r>
              <a:rPr lang="en-US" baseline="0" dirty="0" smtClean="0"/>
              <a:t>Within the table educators can </a:t>
            </a:r>
            <a:endParaRPr lang="en-US" dirty="0" smtClean="0"/>
          </a:p>
          <a:p>
            <a:r>
              <a:rPr lang="en-US" dirty="0" smtClean="0"/>
              <a:t>-Export a report</a:t>
            </a:r>
          </a:p>
          <a:p>
            <a:r>
              <a:rPr lang="en-US" dirty="0" smtClean="0"/>
              <a:t>-compare data with state and district level data</a:t>
            </a:r>
          </a:p>
          <a:p>
            <a:r>
              <a:rPr lang="en-US" dirty="0" smtClean="0"/>
              <a:t>-see a score description</a:t>
            </a:r>
            <a:r>
              <a:rPr lang="en-US" baseline="0" dirty="0" smtClean="0"/>
              <a:t> for average score</a:t>
            </a:r>
          </a:p>
          <a:p>
            <a:r>
              <a:rPr lang="en-US" baseline="0" dirty="0" smtClean="0"/>
              <a:t>Or look more closely at the test and data</a:t>
            </a:r>
          </a:p>
          <a:p>
            <a:endParaRPr lang="en-US" baseline="0" dirty="0" smtClean="0"/>
          </a:p>
          <a:p>
            <a:r>
              <a:rPr lang="en-US" baseline="0" dirty="0" smtClean="0"/>
              <a:t>Please note that science provides an average score rather than performance distribution. Science Interim items provide raw scores rather than scaled scores, therefore a performance distribution is not yet available. </a:t>
            </a:r>
          </a:p>
          <a:p>
            <a:endParaRPr lang="en-US" dirty="0" smtClean="0"/>
          </a:p>
          <a:p>
            <a:r>
              <a:rPr lang="en-US" dirty="0" smtClean="0"/>
              <a:t>Because no hand scoring is required for the Science Interim Assessments, results of the assessments will be available in real time in the Centralized Reporting</a:t>
            </a:r>
            <a:r>
              <a:rPr lang="en-US" baseline="0" dirty="0" smtClean="0"/>
              <a:t> System as soon as the student submits the test. Teachers can view scores for the students who were included in a test session that they proctored or for students that they are associated with by a roster. Raw scores for the item cluster/task are reported. It is possible that scale scores may be made available for interim science assessments at some point in the future.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1050923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District Performance on Test Screen educators can see data for state, district, and school level such as the number of students who took the test, the average score, the number of interactions on the test and average points earned for each interaction.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clicking on their school name, they can drill down further to roster level data (please note that rosters must be set up in TIDE, otherwise all students will be grouped by school). Teachers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raw scores, teachers are able to access the scoring rubrics for each item cluster/task to see how the item was scored. Teachers can view the scoring assertion for each student response and the outcome of the student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clicking on the name of the roster or Performance by student, educators will drill down to student level data.</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119440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each roster you will find individual student scores for this assessment. By clicking on the breakdown button, teachers can filter the list by student grade and/or race/ethnicity. Educators can download reports, including individual student reports. The downloaded reports will appear in the account inbox</a:t>
            </a:r>
          </a:p>
          <a:p>
            <a:endParaRPr lang="en-US" baseline="0" dirty="0" smtClean="0"/>
          </a:p>
          <a:p>
            <a:r>
              <a:rPr lang="en-US" baseline="0" dirty="0" smtClean="0"/>
              <a:t>We can see here that Inez has taken this assessment twice, the clock indicating with assessment is more recent. If we click on the number of points earned in the entire task, the item information will appear. Within the item and score tab an image of the interim assessment, the accompanying scoring assertions and Inez’s answers can be found. We’re not showing this information here, but we can show you the rubric and resources tab which provides educators with information about the standard being assessed and how points are earned.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239800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now that you have the</a:t>
            </a:r>
            <a:r>
              <a:rPr lang="en-US" baseline="0" dirty="0" smtClean="0"/>
              <a:t> student data from the interim assessment, how can this inform your instruction?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1382800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smtClean="0">
                <a:hlinkClick r:id="rId3"/>
              </a:rPr>
              <a:t>Framework for K–12 Science Education </a:t>
            </a:r>
            <a:r>
              <a:rPr lang="en-US" sz="1200" dirty="0" smtClean="0"/>
              <a:t>establishes a vision of science for all students, with a goal of developing a scientifically literate society and preparing students with the skills, habits and understanding to be college, community, and career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The</a:t>
            </a:r>
            <a:r>
              <a:rPr lang="en-US" sz="1200" i="0" baseline="0" dirty="0" smtClean="0"/>
              <a:t> </a:t>
            </a:r>
            <a:r>
              <a:rPr lang="en-US" sz="1200" b="0" i="0" kern="1200" dirty="0" smtClean="0">
                <a:solidFill>
                  <a:schemeClr val="tx1"/>
                </a:solidFill>
                <a:effectLst/>
                <a:latin typeface="+mn-lt"/>
                <a:ea typeface="+mn-ea"/>
                <a:cs typeface="+mn-cs"/>
              </a:rPr>
              <a:t>NGSS Evidence Statements provide educators with additional detail on what students should know and be able to do at each level and each standard/performance</a:t>
            </a:r>
            <a:r>
              <a:rPr lang="en-US" sz="1200" b="0" i="0" kern="1200" baseline="0" dirty="0" smtClean="0">
                <a:solidFill>
                  <a:schemeClr val="tx1"/>
                </a:solidFill>
                <a:effectLst/>
                <a:latin typeface="+mn-lt"/>
                <a:ea typeface="+mn-ea"/>
                <a:cs typeface="+mn-cs"/>
              </a:rPr>
              <a:t> expectations</a:t>
            </a:r>
            <a:r>
              <a:rPr lang="en-US" sz="1200" b="0" i="0" kern="1200" dirty="0" smtClean="0">
                <a:solidFill>
                  <a:schemeClr val="tx1"/>
                </a:solidFill>
                <a:effectLst/>
                <a:latin typeface="+mn-lt"/>
                <a:ea typeface="+mn-ea"/>
                <a:cs typeface="+mn-cs"/>
              </a:rPr>
              <a:t>. These are statements of observable and measureable components that, if met, will satisfy NGSS performance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STEM Teaching Tool site has targeted</a:t>
            </a:r>
            <a:r>
              <a:rPr lang="en-US" sz="1200" b="0" i="0" kern="1200" baseline="0" dirty="0" smtClean="0">
                <a:solidFill>
                  <a:schemeClr val="tx1"/>
                </a:solidFill>
                <a:effectLst/>
                <a:latin typeface="+mn-lt"/>
                <a:ea typeface="+mn-ea"/>
                <a:cs typeface="+mn-cs"/>
              </a:rPr>
              <a:t> resources that help implement high quality instruction and the implementation of NGSS. Each tool focuses on a specific issue and leverages the best knowledge from the collaboration between practitioner and research.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1529543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OOL Hub is a newly launched platform that hosts a collection of NGSS supported materials and can be searched by grade band and often specific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NGSS Storylines, Open </a:t>
            </a:r>
            <a:r>
              <a:rPr lang="en-US" baseline="0" dirty="0" err="1" smtClean="0"/>
              <a:t>Sci</a:t>
            </a:r>
            <a:r>
              <a:rPr lang="en-US" baseline="0" dirty="0" smtClean="0"/>
              <a:t> Ed, NEXT Gen </a:t>
            </a:r>
            <a:r>
              <a:rPr lang="en-US" baseline="0" dirty="0" err="1" smtClean="0"/>
              <a:t>Sci</a:t>
            </a:r>
            <a:r>
              <a:rPr lang="en-US" baseline="0" dirty="0" smtClean="0"/>
              <a:t> and Going 3d with GRC are developed in collaboration with specific resources that provide specific examples of units/lessons that are sometimes stand alone or an integration of standards.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927835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a few resources of professional learning that may help elevate</a:t>
            </a:r>
            <a:r>
              <a:rPr lang="en-US" baseline="0" dirty="0" smtClean="0"/>
              <a:t> your science instruction and provide some videos of difference approaches to implementing NGSS.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2932085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Interim assessments should be used periodically throughout the school year as students engage with content standards. This interim assessment bank can be used in a formatively in a non-standardized way, or as a true interim benchmark assessment. Interim assessment helps students and teachers better understand state content standards and can help support students in their preparation toward college and career readiness.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37</a:t>
            </a:fld>
            <a:endParaRPr lang="en-US"/>
          </a:p>
        </p:txBody>
      </p:sp>
    </p:spTree>
    <p:extLst>
      <p:ext uri="{BB962C8B-B14F-4D97-AF65-F5344CB8AC3E}">
        <p14:creationId xmlns:p14="http://schemas.microsoft.com/office/powerpoint/2010/main" val="754730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a:t>
            </a:r>
            <a:r>
              <a:rPr lang="en-US" baseline="0" dirty="0" smtClean="0"/>
              <a:t> just went through a lot of information very quickly and I want to revisit our learning goals. </a:t>
            </a:r>
          </a:p>
          <a:p>
            <a:r>
              <a:rPr lang="en-US" baseline="0" dirty="0" smtClean="0"/>
              <a:t>What have you learned about the interim system? What are you still wondering? </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a:p>
        </p:txBody>
      </p:sp>
    </p:spTree>
    <p:extLst>
      <p:ext uri="{BB962C8B-B14F-4D97-AF65-F5344CB8AC3E}">
        <p14:creationId xmlns:p14="http://schemas.microsoft.com/office/powerpoint/2010/main" val="1438709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access</a:t>
            </a:r>
            <a:r>
              <a:rPr lang="en-US" altLang="en-US" baseline="0" dirty="0" smtClean="0"/>
              <a:t> to any of the interim assessment resources discussed in this session or past sessions, please navigate to ODE Interim Assessment webpage or the Resources section of the OSAS Portal webpage.</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413174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Our goal for this professional learning series is that all participants will build assessment literacy and connect the three components of a balance assessment system through formative assessment practices, Oregon’s Statewide Interim Assessment System, and the Oregon Statewide Summative Assessments to continually improve access and outcomes for each and every learner in their classroom, school, and district.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mn-lt"/>
                <a:ea typeface="Calibri"/>
                <a:cs typeface="Calibri"/>
                <a:sym typeface="Calibri"/>
              </a:rPr>
              <a:t>Today,</a:t>
            </a:r>
            <a:r>
              <a:rPr lang="en-US" sz="1200" b="0" i="0" u="none" strike="noStrike" cap="none" baseline="0" dirty="0" smtClean="0">
                <a:solidFill>
                  <a:schemeClr val="dk1"/>
                </a:solidFill>
                <a:effectLst/>
                <a:latin typeface="+mn-lt"/>
                <a:ea typeface="Calibri"/>
                <a:cs typeface="Calibri"/>
                <a:sym typeface="Calibri"/>
              </a:rPr>
              <a:t> we will be</a:t>
            </a:r>
            <a:r>
              <a:rPr lang="en-US" sz="1200" b="0" i="0" u="none" strike="noStrike" cap="none" dirty="0" smtClean="0">
                <a:solidFill>
                  <a:schemeClr val="dk1"/>
                </a:solidFill>
                <a:effectLst/>
                <a:latin typeface="+mn-lt"/>
                <a:ea typeface="Calibri"/>
                <a:cs typeface="Calibri"/>
                <a:sym typeface="Calibri"/>
              </a:rPr>
              <a:t> focusing primarily on the new interim assessment system for science and other supporting resources connected to both formative assessment practices and the Oregon Summative Assessment.</a:t>
            </a:r>
          </a:p>
          <a:p>
            <a:endParaRPr lang="en-US" sz="1200" b="0" i="0" u="none" strike="noStrike" cap="none" dirty="0" smtClean="0">
              <a:solidFill>
                <a:schemeClr val="dk1"/>
              </a:solidFill>
              <a:effectLst/>
              <a:latin typeface="+mn-lt"/>
              <a:ea typeface="Calibri"/>
              <a:cs typeface="Calibri"/>
              <a:sym typeface="Calibri"/>
            </a:endParaRPr>
          </a:p>
          <a:p>
            <a:r>
              <a:rPr lang="en-US" sz="1200" b="0" i="0" u="none" strike="noStrike" cap="none" dirty="0" smtClean="0">
                <a:solidFill>
                  <a:schemeClr val="dk1"/>
                </a:solidFill>
                <a:effectLst/>
                <a:latin typeface="+mn-lt"/>
                <a:ea typeface="Calibri"/>
                <a:cs typeface="Calibri"/>
                <a:sym typeface="Calibri"/>
              </a:rPr>
              <a:t>.</a:t>
            </a:r>
          </a:p>
        </p:txBody>
      </p:sp>
      <p:sp>
        <p:nvSpPr>
          <p:cNvPr id="110" name="Google Shape;110;p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332090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effectLst/>
                <a:latin typeface="Calibri"/>
                <a:ea typeface="Calibri"/>
                <a:cs typeface="Calibri"/>
                <a:sym typeface="Calibri"/>
              </a:rPr>
              <a:t> </a:t>
            </a:r>
            <a:r>
              <a:rPr lang="en-US" baseline="0" dirty="0" smtClean="0"/>
              <a:t>In addition to this slide deck and the resources we have provided today, please feel free to reach out to me and Jamie with any instructional or technical questions you have. </a:t>
            </a:r>
            <a:endParaRPr lang="en-US" dirty="0" smtClean="0"/>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ODE team is available to support districts and schools with general or content specific assessment questions.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To find additional contact information for other members of our team, please visit the ODE Assessment homepage and select the Assessment Contact button.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p:txBody>
      </p:sp>
      <p:sp>
        <p:nvSpPr>
          <p:cNvPr id="330" name="Google Shape;330;p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45652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effectLst/>
                <a:latin typeface="Calibri"/>
                <a:ea typeface="Calibri"/>
                <a:cs typeface="Calibri"/>
                <a:sym typeface="Calibri"/>
              </a:rPr>
              <a:t>This session</a:t>
            </a:r>
            <a:r>
              <a:rPr lang="en-US" sz="1200" b="0" i="0" u="none" strike="noStrike" cap="none" baseline="0" dirty="0" smtClean="0">
                <a:solidFill>
                  <a:schemeClr val="dk1"/>
                </a:solidFill>
                <a:effectLst/>
                <a:latin typeface="Calibri"/>
                <a:ea typeface="Calibri"/>
                <a:cs typeface="Calibri"/>
                <a:sym typeface="Calibri"/>
              </a:rPr>
              <a:t> is one of several learning sessions being provided this Fall by the Oregon Department of Education. Today we are taking a deeper </a:t>
            </a:r>
            <a:r>
              <a:rPr lang="en-US" sz="1200" b="0" i="0" u="none" strike="noStrike" cap="none" dirty="0" smtClean="0">
                <a:solidFill>
                  <a:schemeClr val="dk1"/>
                </a:solidFill>
                <a:effectLst/>
                <a:latin typeface="Calibri"/>
                <a:ea typeface="Calibri"/>
                <a:cs typeface="Calibri"/>
                <a:sym typeface="Calibri"/>
              </a:rPr>
              <a:t>dive into the Interim Assessment System;</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focusing on the Science components. </a:t>
            </a:r>
            <a:r>
              <a:rPr lang="en-US" sz="1200" b="0" i="0" u="none" strike="noStrike" cap="none" dirty="0" smtClean="0">
                <a:solidFill>
                  <a:schemeClr val="dk1"/>
                </a:solidFill>
                <a:effectLst/>
                <a:latin typeface="+mn-lt"/>
                <a:ea typeface="Calibri"/>
                <a:cs typeface="Calibri"/>
                <a:sym typeface="Calibri"/>
              </a:rPr>
              <a:t>Sessions 1 and 2 provided an overview of a Balanced Assessment System and the Interim Assessment System</a:t>
            </a:r>
            <a:r>
              <a:rPr lang="en-US" sz="1200" b="0" i="0" u="none" strike="noStrike" cap="none" baseline="0" dirty="0" smtClean="0">
                <a:solidFill>
                  <a:schemeClr val="dk1"/>
                </a:solidFill>
                <a:effectLst/>
                <a:latin typeface="+mn-lt"/>
                <a:ea typeface="Calibri"/>
                <a:cs typeface="Calibri"/>
                <a:sym typeface="Calibri"/>
              </a:rPr>
              <a:t>. This is Session </a:t>
            </a:r>
            <a:r>
              <a:rPr lang="en-US" sz="1200" b="0" i="0" u="none" strike="noStrike" cap="none" baseline="0" dirty="0" err="1" smtClean="0">
                <a:solidFill>
                  <a:schemeClr val="dk1"/>
                </a:solidFill>
                <a:effectLst/>
                <a:latin typeface="+mn-lt"/>
                <a:ea typeface="Calibri"/>
                <a:cs typeface="Calibri"/>
                <a:sym typeface="Calibri"/>
              </a:rPr>
              <a:t>3C</a:t>
            </a:r>
            <a:r>
              <a:rPr lang="en-US" sz="1200" b="0" i="0" u="none" strike="noStrike" cap="none" baseline="0" dirty="0" smtClean="0">
                <a:solidFill>
                  <a:schemeClr val="dk1"/>
                </a:solidFill>
                <a:effectLst/>
                <a:latin typeface="+mn-lt"/>
                <a:ea typeface="Calibri"/>
                <a:cs typeface="Calibri"/>
                <a:sym typeface="Calibri"/>
              </a:rPr>
              <a:t>, focusing on the Science Interim assessment bank. Sessions </a:t>
            </a:r>
            <a:r>
              <a:rPr lang="en-US" sz="1200" b="0" i="0" u="none" strike="noStrike" cap="none" baseline="0" dirty="0" err="1" smtClean="0">
                <a:solidFill>
                  <a:schemeClr val="dk1"/>
                </a:solidFill>
                <a:effectLst/>
                <a:latin typeface="+mn-lt"/>
                <a:ea typeface="Calibri"/>
                <a:cs typeface="Calibri"/>
                <a:sym typeface="Calibri"/>
              </a:rPr>
              <a:t>3A</a:t>
            </a:r>
            <a:r>
              <a:rPr lang="en-US" sz="1200" b="0" i="0" u="none" strike="noStrike" cap="none" baseline="0" dirty="0" smtClean="0">
                <a:solidFill>
                  <a:schemeClr val="dk1"/>
                </a:solidFill>
                <a:effectLst/>
                <a:latin typeface="+mn-lt"/>
                <a:ea typeface="Calibri"/>
                <a:cs typeface="Calibri"/>
                <a:sym typeface="Calibri"/>
              </a:rPr>
              <a:t> and B focus on ELA and Math. Session 4 provided Interim Assessment Administration guidance, session 5, provided information about the centralized reporting system and session six focuses on the tools for teachers resource available for ELA and Math.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effectLst/>
              <a:latin typeface="+mn-lt"/>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Please refer to the Interim</a:t>
            </a:r>
            <a:r>
              <a:rPr lang="en-US" sz="1200" b="0" i="0" u="none" strike="noStrike" cap="none" baseline="0" dirty="0" smtClean="0">
                <a:solidFill>
                  <a:schemeClr val="dk1"/>
                </a:solidFill>
                <a:effectLst/>
                <a:latin typeface="Calibri"/>
                <a:ea typeface="Calibri"/>
                <a:cs typeface="Calibri"/>
                <a:sym typeface="Calibri"/>
              </a:rPr>
              <a:t> Assessment webpage for facilitator notes and </a:t>
            </a:r>
            <a:r>
              <a:rPr lang="en-US" sz="1200" b="0" i="0" u="none" strike="noStrike" cap="none" baseline="0" dirty="0" err="1" smtClean="0">
                <a:solidFill>
                  <a:schemeClr val="dk1"/>
                </a:solidFill>
                <a:effectLst/>
                <a:latin typeface="Calibri"/>
                <a:ea typeface="Calibri"/>
                <a:cs typeface="Calibri"/>
                <a:sym typeface="Calibri"/>
              </a:rPr>
              <a:t>powerpoint</a:t>
            </a:r>
            <a:r>
              <a:rPr lang="en-US" sz="1200" b="0" i="0" u="none" strike="noStrike" cap="none" baseline="0" dirty="0" smtClean="0">
                <a:solidFill>
                  <a:schemeClr val="dk1"/>
                </a:solidFill>
                <a:effectLst/>
                <a:latin typeface="Calibri"/>
                <a:ea typeface="Calibri"/>
                <a:cs typeface="Calibri"/>
                <a:sym typeface="Calibri"/>
              </a:rPr>
              <a:t> presentations from those sessions.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endParaRPr lang="en-US" sz="1200" b="1" i="0" u="none" strike="noStrike" cap="none" dirty="0">
              <a:solidFill>
                <a:schemeClr val="dk1"/>
              </a:solidFill>
              <a:effectLst/>
              <a:latin typeface="Calibri"/>
              <a:ea typeface="Calibri"/>
              <a:cs typeface="Calibri"/>
              <a:sym typeface="Calibri"/>
            </a:endParaRPr>
          </a:p>
        </p:txBody>
      </p:sp>
      <p:sp>
        <p:nvSpPr>
          <p:cNvPr id="119" name="Google Shape;119;p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94389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a:t>
            </a:r>
            <a:r>
              <a:rPr lang="en-US" baseline="0" dirty="0" smtClean="0"/>
              <a:t> of this session, educators will be able to: </a:t>
            </a:r>
          </a:p>
          <a:p>
            <a:pPr marL="342900" indent="-342900">
              <a:buFont typeface="Arial" panose="020B0604020202020204" pitchFamily="34" charset="0"/>
              <a:buChar char="•"/>
              <a:defRPr/>
            </a:pPr>
            <a:r>
              <a:rPr lang="en-US" sz="1200" dirty="0" smtClean="0">
                <a:solidFill>
                  <a:prstClr val="black"/>
                </a:solidFill>
              </a:rPr>
              <a:t>Describe how to use interim assessments instructionally</a:t>
            </a:r>
          </a:p>
          <a:p>
            <a:pPr marL="342900" indent="-342900">
              <a:buFont typeface="Arial" panose="020B0604020202020204" pitchFamily="34" charset="0"/>
              <a:buChar char="•"/>
              <a:defRPr/>
            </a:pPr>
            <a:r>
              <a:rPr lang="en-US" sz="1200" dirty="0" smtClean="0">
                <a:solidFill>
                  <a:prstClr val="black"/>
                </a:solidFill>
              </a:rPr>
              <a:t>Describe the content and structure of Science Interims in the OSAS Interim Assessment System</a:t>
            </a:r>
            <a:endParaRPr lang="en-US" sz="200" dirty="0" smtClean="0">
              <a:solidFill>
                <a:prstClr val="black"/>
              </a:solidFill>
            </a:endParaRPr>
          </a:p>
          <a:p>
            <a:pPr marL="342900" indent="-342900">
              <a:buFont typeface="Arial" panose="020B0604020202020204" pitchFamily="34" charset="0"/>
              <a:buChar char="•"/>
              <a:defRPr/>
            </a:pPr>
            <a:r>
              <a:rPr lang="en-US" sz="1200" dirty="0" smtClean="0">
                <a:solidFill>
                  <a:prstClr val="black"/>
                </a:solidFill>
              </a:rPr>
              <a:t>Know how to use the Assessment Viewing Application, and Test Administration Interface to administer assessments through the secure or online browser and view the results in the Centralized Reporting System</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210439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400" dirty="0">
                <a:solidFill>
                  <a:srgbClr val="000000"/>
                </a:solidFill>
              </a:rPr>
              <a:t>The Oregon Statewide Assessment System has three components: </a:t>
            </a:r>
            <a:endParaRPr sz="1400" dirty="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summative assessments, designed for program evaluation and accountability;</a:t>
            </a:r>
            <a:endParaRPr sz="1400" dirty="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interim assessments, designed to support teaching and learning throughout the year; and</a:t>
            </a:r>
            <a:endParaRPr sz="1400" dirty="0">
              <a:solidFill>
                <a:srgbClr val="000000"/>
              </a:solidFill>
            </a:endParaRPr>
          </a:p>
          <a:p>
            <a:pPr marL="457200" lvl="0" indent="-317500" algn="l" rtl="0">
              <a:lnSpc>
                <a:spcPct val="100000"/>
              </a:lnSpc>
              <a:spcBef>
                <a:spcPts val="0"/>
              </a:spcBef>
              <a:spcAft>
                <a:spcPts val="0"/>
              </a:spcAft>
              <a:buClr>
                <a:srgbClr val="000000"/>
              </a:buClr>
              <a:buSzPts val="1400"/>
              <a:buChar char="●"/>
            </a:pPr>
            <a:r>
              <a:rPr lang="en-US" sz="1400" dirty="0">
                <a:solidFill>
                  <a:srgbClr val="000000"/>
                </a:solidFill>
              </a:rPr>
              <a:t>formative assessment practices, which support students’ learning in day-to-day instruction</a:t>
            </a:r>
            <a:r>
              <a:rPr lang="en-US" sz="1400" dirty="0" smtClean="0">
                <a:solidFill>
                  <a:srgbClr val="000000"/>
                </a:solidFill>
              </a:rPr>
              <a:t>.</a:t>
            </a:r>
          </a:p>
          <a:p>
            <a:pPr marL="139700" lvl="0" indent="0" algn="l" rtl="0">
              <a:lnSpc>
                <a:spcPct val="100000"/>
              </a:lnSpc>
              <a:spcBef>
                <a:spcPts val="0"/>
              </a:spcBef>
              <a:spcAft>
                <a:spcPts val="0"/>
              </a:spcAft>
              <a:buClr>
                <a:srgbClr val="000000"/>
              </a:buClr>
              <a:buSzPts val="1400"/>
              <a:buNone/>
            </a:pPr>
            <a:endParaRPr lang="en-US" sz="1400" dirty="0" smtClean="0">
              <a:solidFill>
                <a:srgbClr val="000000"/>
              </a:solidFill>
            </a:endParaRPr>
          </a:p>
          <a:p>
            <a:pPr marL="139700" lvl="0" indent="0" algn="l" rtl="0">
              <a:lnSpc>
                <a:spcPct val="100000"/>
              </a:lnSpc>
              <a:spcBef>
                <a:spcPts val="0"/>
              </a:spcBef>
              <a:spcAft>
                <a:spcPts val="0"/>
              </a:spcAft>
              <a:buClr>
                <a:srgbClr val="000000"/>
              </a:buClr>
              <a:buSzPts val="1400"/>
              <a:buNone/>
            </a:pPr>
            <a:r>
              <a:rPr lang="en-US" sz="1400" dirty="0" smtClean="0">
                <a:solidFill>
                  <a:srgbClr val="000000"/>
                </a:solidFill>
              </a:rPr>
              <a:t>(click)</a:t>
            </a:r>
          </a:p>
          <a:p>
            <a:pPr marL="139700" lvl="0" indent="0" algn="l" rtl="0">
              <a:lnSpc>
                <a:spcPct val="100000"/>
              </a:lnSpc>
              <a:spcBef>
                <a:spcPts val="0"/>
              </a:spcBef>
              <a:spcAft>
                <a:spcPts val="0"/>
              </a:spcAft>
              <a:buClr>
                <a:srgbClr val="000000"/>
              </a:buClr>
              <a:buSzPts val="1400"/>
              <a:buNone/>
            </a:pPr>
            <a:r>
              <a:rPr lang="en-US" sz="1400" dirty="0" smtClean="0">
                <a:solidFill>
                  <a:srgbClr val="000000"/>
                </a:solidFill>
              </a:rPr>
              <a:t>Our system is balanced and note that</a:t>
            </a:r>
            <a:r>
              <a:rPr lang="en-US" sz="1400" baseline="0" dirty="0" smtClean="0">
                <a:solidFill>
                  <a:srgbClr val="000000"/>
                </a:solidFill>
              </a:rPr>
              <a:t> each type of assessment provides a different lens. </a:t>
            </a:r>
          </a:p>
          <a:p>
            <a:pPr marL="139700" lvl="0" indent="0" algn="l" rtl="0">
              <a:lnSpc>
                <a:spcPct val="100000"/>
              </a:lnSpc>
              <a:spcBef>
                <a:spcPts val="0"/>
              </a:spcBef>
              <a:spcAft>
                <a:spcPts val="0"/>
              </a:spcAft>
              <a:buClr>
                <a:srgbClr val="000000"/>
              </a:buClr>
              <a:buSzPts val="1400"/>
              <a:buNone/>
            </a:pPr>
            <a:r>
              <a:rPr lang="en-US" sz="1400" baseline="0" dirty="0" smtClean="0">
                <a:solidFill>
                  <a:srgbClr val="000000"/>
                </a:solidFill>
              </a:rPr>
              <a:t>(Click)</a:t>
            </a:r>
          </a:p>
          <a:p>
            <a:pPr marL="139700" lvl="0" indent="0" algn="l" rtl="0">
              <a:lnSpc>
                <a:spcPct val="100000"/>
              </a:lnSpc>
              <a:spcBef>
                <a:spcPts val="0"/>
              </a:spcBef>
              <a:spcAft>
                <a:spcPts val="0"/>
              </a:spcAft>
              <a:buClr>
                <a:srgbClr val="000000"/>
              </a:buClr>
              <a:buSzPts val="1400"/>
              <a:buNone/>
            </a:pPr>
            <a:r>
              <a:rPr lang="en-US" sz="1400" baseline="0" dirty="0" smtClean="0">
                <a:solidFill>
                  <a:srgbClr val="000000"/>
                </a:solidFill>
              </a:rPr>
              <a:t>The microscope represents the close look at student learning, the binoculars look at a larger group of students, and the telescope can look at an even larger group. </a:t>
            </a:r>
          </a:p>
          <a:p>
            <a:pPr marL="139700" lvl="0" indent="0" algn="l" rtl="0">
              <a:lnSpc>
                <a:spcPct val="100000"/>
              </a:lnSpc>
              <a:spcBef>
                <a:spcPts val="0"/>
              </a:spcBef>
              <a:spcAft>
                <a:spcPts val="0"/>
              </a:spcAft>
              <a:buClr>
                <a:srgbClr val="000000"/>
              </a:buClr>
              <a:buSzPts val="1400"/>
              <a:buNone/>
            </a:pPr>
            <a:r>
              <a:rPr lang="en-US" sz="1400" baseline="0" dirty="0" smtClean="0">
                <a:solidFill>
                  <a:srgbClr val="000000"/>
                </a:solidFill>
              </a:rPr>
              <a:t>(click)</a:t>
            </a:r>
          </a:p>
          <a:p>
            <a:pPr marL="139700" lvl="0" indent="0" algn="l" rtl="0">
              <a:lnSpc>
                <a:spcPct val="100000"/>
              </a:lnSpc>
              <a:spcBef>
                <a:spcPts val="0"/>
              </a:spcBef>
              <a:spcAft>
                <a:spcPts val="0"/>
              </a:spcAft>
              <a:buClr>
                <a:srgbClr val="000000"/>
              </a:buClr>
              <a:buSzPts val="1400"/>
              <a:buNone/>
            </a:pPr>
            <a:r>
              <a:rPr lang="en-US" sz="1400" baseline="0" dirty="0" smtClean="0">
                <a:solidFill>
                  <a:srgbClr val="000000"/>
                </a:solidFill>
              </a:rPr>
              <a:t>We can use interims as assessments for learning to help us with instructional decision making, or of learning. </a:t>
            </a:r>
          </a:p>
          <a:p>
            <a:pPr marL="139700" lvl="0" indent="0" algn="l" rtl="0">
              <a:lnSpc>
                <a:spcPct val="100000"/>
              </a:lnSpc>
              <a:spcBef>
                <a:spcPts val="0"/>
              </a:spcBef>
              <a:spcAft>
                <a:spcPts val="0"/>
              </a:spcAft>
              <a:buClr>
                <a:srgbClr val="000000"/>
              </a:buClr>
              <a:buSzPts val="1400"/>
              <a:buNone/>
            </a:pPr>
            <a:r>
              <a:rPr lang="en-US" sz="1400" baseline="0" dirty="0" smtClean="0">
                <a:solidFill>
                  <a:srgbClr val="000000"/>
                </a:solidFill>
              </a:rPr>
              <a:t>(click)</a:t>
            </a:r>
          </a:p>
          <a:p>
            <a:pPr marL="139700" lvl="0" indent="0" algn="l" rtl="0">
              <a:lnSpc>
                <a:spcPct val="100000"/>
              </a:lnSpc>
              <a:spcBef>
                <a:spcPts val="0"/>
              </a:spcBef>
              <a:spcAft>
                <a:spcPts val="0"/>
              </a:spcAft>
              <a:buClr>
                <a:srgbClr val="000000"/>
              </a:buClr>
              <a:buSzPts val="1400"/>
              <a:buNone/>
            </a:pPr>
            <a:r>
              <a:rPr lang="en-US" sz="1400" baseline="0" dirty="0" smtClean="0">
                <a:solidFill>
                  <a:srgbClr val="000000"/>
                </a:solidFill>
              </a:rPr>
              <a:t>When we select an assessment, we must ask ourselves, does this assessment help us understand student learning or system health in the way we are using it ? </a:t>
            </a:r>
          </a:p>
          <a:p>
            <a:pPr marL="139700" lvl="0" indent="0" algn="l" rtl="0">
              <a:lnSpc>
                <a:spcPct val="100000"/>
              </a:lnSpc>
              <a:spcBef>
                <a:spcPts val="0"/>
              </a:spcBef>
              <a:spcAft>
                <a:spcPts val="0"/>
              </a:spcAft>
              <a:buClr>
                <a:srgbClr val="000000"/>
              </a:buClr>
              <a:buSzPts val="1400"/>
              <a:buNone/>
            </a:pPr>
            <a:endParaRPr lang="en-US" sz="1400" baseline="0" dirty="0" smtClean="0">
              <a:solidFill>
                <a:srgbClr val="000000"/>
              </a:solidFill>
            </a:endParaRPr>
          </a:p>
          <a:p>
            <a:pPr marL="139700" lvl="0" indent="0" algn="l" rtl="0">
              <a:lnSpc>
                <a:spcPct val="100000"/>
              </a:lnSpc>
              <a:spcBef>
                <a:spcPts val="0"/>
              </a:spcBef>
              <a:spcAft>
                <a:spcPts val="0"/>
              </a:spcAft>
              <a:buClr>
                <a:srgbClr val="000000"/>
              </a:buClr>
              <a:buSzPts val="1400"/>
              <a:buNone/>
            </a:pPr>
            <a:r>
              <a:rPr lang="en-US" sz="1400" baseline="0" dirty="0" smtClean="0">
                <a:solidFill>
                  <a:srgbClr val="000000"/>
                </a:solidFill>
              </a:rPr>
              <a:t>More information about balanced assessment can be found in the document “The Right Assessment for the Right Purpose” on the ODE webpage. The link is in your resource document provided in the chat.</a:t>
            </a:r>
            <a:endParaRPr dirty="0"/>
          </a:p>
        </p:txBody>
      </p:sp>
      <p:sp>
        <p:nvSpPr>
          <p:cNvPr id="188" name="Google Shape;188;p1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extLst>
      <p:ext uri="{BB962C8B-B14F-4D97-AF65-F5344CB8AC3E}">
        <p14:creationId xmlns:p14="http://schemas.microsoft.com/office/powerpoint/2010/main" val="290420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In session 2 we talked about standardized and non-standardized instruction. Educators may administer the Interim Assessments in both a standardized, on-demand format similar to the summative assessment, or in a non-standardized administration allowing for flexibility of use during instruction.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In</a:t>
            </a:r>
            <a:r>
              <a:rPr lang="en-US" sz="1200" b="0" i="0" u="none" strike="noStrike" cap="none" baseline="0" dirty="0" smtClean="0">
                <a:solidFill>
                  <a:schemeClr val="dk1"/>
                </a:solidFill>
                <a:effectLst/>
                <a:latin typeface="Calibri"/>
                <a:ea typeface="Calibri"/>
                <a:cs typeface="Calibri"/>
                <a:sym typeface="Calibri"/>
              </a:rPr>
              <a:t> a standardized approach, the assessments are used within the test delivery browser by individual students as a spot check of student learning at a point in time in a secure environment. </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In a non-standardized approach, the assessments can be used more creatively. The items can be used outside of the test delivery browser during instruction in whole group or small group with students working through the items together. Students can use resources to help them answer questions and the environment is not expected to be secure in the same manner that it would be for a summative assessment.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It is important</a:t>
            </a:r>
            <a:r>
              <a:rPr lang="en-US" sz="1200" b="0" i="0" u="none" strike="noStrike" cap="none" baseline="0" dirty="0" smtClean="0">
                <a:solidFill>
                  <a:schemeClr val="dk1"/>
                </a:solidFill>
                <a:effectLst/>
                <a:latin typeface="Calibri"/>
                <a:ea typeface="Calibri"/>
                <a:cs typeface="Calibri"/>
                <a:sym typeface="Calibri"/>
              </a:rPr>
              <a:t> to note that </a:t>
            </a:r>
            <a:r>
              <a:rPr lang="en-US" sz="1200" b="0" i="0" u="none" strike="noStrike" cap="none" dirty="0" smtClean="0">
                <a:solidFill>
                  <a:schemeClr val="dk1"/>
                </a:solidFill>
                <a:effectLst/>
                <a:latin typeface="Calibri"/>
                <a:ea typeface="Calibri"/>
                <a:cs typeface="Calibri"/>
                <a:sym typeface="Calibri"/>
              </a:rPr>
              <a:t>if an educator provides the interim assessments in a non-standardized approach, they must ensure they meet the test security requirements outlined in the ODE Assessment Module 8 Interim Training Resource. ODE further discusses remote administration requirements in Interim Professional</a:t>
            </a:r>
            <a:r>
              <a:rPr lang="en-US" sz="1200" b="0" i="0" u="none" strike="noStrike" cap="none" baseline="0" dirty="0" smtClean="0">
                <a:solidFill>
                  <a:schemeClr val="dk1"/>
                </a:solidFill>
                <a:effectLst/>
                <a:latin typeface="Calibri"/>
                <a:ea typeface="Calibri"/>
                <a:cs typeface="Calibri"/>
                <a:sym typeface="Calibri"/>
              </a:rPr>
              <a:t> Learning </a:t>
            </a:r>
            <a:r>
              <a:rPr lang="en-US" sz="1200" b="0" i="0" u="none" strike="noStrike" cap="none" dirty="0" smtClean="0">
                <a:solidFill>
                  <a:schemeClr val="dk1"/>
                </a:solidFill>
                <a:effectLst/>
                <a:latin typeface="Calibri"/>
                <a:ea typeface="Calibri"/>
                <a:cs typeface="Calibri"/>
                <a:sym typeface="Calibri"/>
              </a:rPr>
              <a:t>Session 4 - </a:t>
            </a:r>
            <a:r>
              <a:rPr lang="en-US" sz="1200" b="0" i="1" u="none" strike="noStrike" cap="none" dirty="0" smtClean="0">
                <a:solidFill>
                  <a:schemeClr val="dk1"/>
                </a:solidFill>
                <a:effectLst/>
                <a:latin typeface="Calibri"/>
                <a:ea typeface="Calibri"/>
                <a:cs typeface="Calibri"/>
                <a:sym typeface="Calibri"/>
              </a:rPr>
              <a:t>Interim Assessment Administration: Guidance and Support. These items</a:t>
            </a:r>
            <a:r>
              <a:rPr lang="en-US" sz="1200" b="0" i="1" u="none" strike="noStrike" cap="none" baseline="0" dirty="0" smtClean="0">
                <a:solidFill>
                  <a:schemeClr val="dk1"/>
                </a:solidFill>
                <a:effectLst/>
                <a:latin typeface="Calibri"/>
                <a:ea typeface="Calibri"/>
                <a:cs typeface="Calibri"/>
                <a:sym typeface="Calibri"/>
              </a:rPr>
              <a:t> are semi-secure which means that they may be shared for classroom discussion and teacher professional learning and discussion, but they may not be publicly posted on social media or other public platform.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260461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3ce3ff203_0_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3ce3ff203_0_1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smtClean="0"/>
              <a:t>We </a:t>
            </a:r>
            <a:r>
              <a:rPr lang="en-US" dirty="0"/>
              <a:t>wanted to </a:t>
            </a:r>
            <a:r>
              <a:rPr lang="en-US" dirty="0" smtClean="0"/>
              <a:t>call</a:t>
            </a:r>
            <a:r>
              <a:rPr lang="en-US" baseline="0" dirty="0" smtClean="0"/>
              <a:t> attention to the </a:t>
            </a:r>
            <a:r>
              <a:rPr lang="en-US" dirty="0" smtClean="0"/>
              <a:t>“Designing </a:t>
            </a:r>
            <a:r>
              <a:rPr lang="en-US" dirty="0"/>
              <a:t>Learning for 2020-21” </a:t>
            </a:r>
            <a:r>
              <a:rPr lang="en-US" dirty="0" smtClean="0"/>
              <a:t>documents </a:t>
            </a:r>
            <a:r>
              <a:rPr lang="en-US" dirty="0"/>
              <a:t>that </a:t>
            </a:r>
            <a:r>
              <a:rPr lang="en-US" dirty="0" smtClean="0"/>
              <a:t>were</a:t>
            </a:r>
            <a:r>
              <a:rPr lang="en-US" baseline="0" dirty="0" smtClean="0"/>
              <a:t> published in response to the needs of the 20-21 school year</a:t>
            </a:r>
            <a:r>
              <a:rPr lang="en-US" dirty="0" smtClean="0"/>
              <a:t>.  We</a:t>
            </a:r>
            <a:r>
              <a:rPr lang="en-US" baseline="0" dirty="0" smtClean="0"/>
              <a:t> collaboratively worked with our national partners and utilized </a:t>
            </a:r>
            <a:r>
              <a:rPr lang="en-US" dirty="0" smtClean="0"/>
              <a:t>national </a:t>
            </a:r>
            <a:r>
              <a:rPr lang="en-US" dirty="0"/>
              <a:t>guidance, </a:t>
            </a:r>
            <a:r>
              <a:rPr lang="en-US" dirty="0" smtClean="0"/>
              <a:t>resources from other states, and received input from educators to put forth our best current thinking on how to design learning this year The link on the screen will take you to the webpage where you’ll see a link to download the document in its entirety, as well as supplements for each content area.</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paste</a:t>
            </a:r>
            <a:r>
              <a:rPr lang="en-US" baseline="0" dirty="0" smtClean="0"/>
              <a:t> in chat: </a:t>
            </a:r>
            <a:r>
              <a:rPr lang="en-US" sz="1200" u="sng" dirty="0" smtClean="0">
                <a:solidFill>
                  <a:schemeClr val="hlink"/>
                </a:solidFill>
                <a:latin typeface="+mn-lt"/>
                <a:ea typeface="Calibri"/>
                <a:cs typeface="Calibri"/>
                <a:sym typeface="Calibri"/>
                <a:hlinkClick r:id="rId3"/>
              </a:rPr>
              <a:t>bit.ly/ODEDL2021</a:t>
            </a:r>
            <a:r>
              <a:rPr lang="en-US" sz="1200" u="sng" dirty="0" smtClean="0">
                <a:solidFill>
                  <a:schemeClr val="hlink"/>
                </a:solidFill>
                <a:latin typeface="+mn-lt"/>
                <a:ea typeface="Calibri"/>
                <a:cs typeface="Calibri"/>
                <a:sym typeface="Calibri"/>
              </a:rPr>
              <a:t>]</a:t>
            </a:r>
            <a:endParaRPr lang="en-US" dirty="0" smtClean="0"/>
          </a:p>
          <a:p>
            <a:pPr marL="0" lvl="0" indent="0" algn="l" rtl="0">
              <a:spcBef>
                <a:spcPts val="0"/>
              </a:spcBef>
              <a:spcAft>
                <a:spcPts val="0"/>
              </a:spcAft>
              <a:buNone/>
            </a:pPr>
            <a:endParaRPr dirty="0"/>
          </a:p>
        </p:txBody>
      </p:sp>
      <p:sp>
        <p:nvSpPr>
          <p:cNvPr id="133" name="Google Shape;133;g93ce3ff203_0_13: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9</a:t>
            </a:fld>
            <a:endParaRPr/>
          </a:p>
        </p:txBody>
      </p:sp>
    </p:spTree>
    <p:extLst>
      <p:ext uri="{BB962C8B-B14F-4D97-AF65-F5344CB8AC3E}">
        <p14:creationId xmlns:p14="http://schemas.microsoft.com/office/powerpoint/2010/main" val="3865941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3"/>
        <p:cNvGrpSpPr/>
        <p:nvPr/>
      </p:nvGrpSpPr>
      <p:grpSpPr>
        <a:xfrm>
          <a:off x="0" y="0"/>
          <a:ext cx="0" cy="0"/>
          <a:chOff x="0" y="0"/>
          <a:chExt cx="0" cy="0"/>
        </a:xfrm>
      </p:grpSpPr>
      <p:sp>
        <p:nvSpPr>
          <p:cNvPr id="64" name="Google Shape;64;g61d6a94471_0_362"/>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61d6a94471_0_362"/>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3749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0612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75"/>
        <p:cNvGrpSpPr/>
        <p:nvPr/>
      </p:nvGrpSpPr>
      <p:grpSpPr>
        <a:xfrm>
          <a:off x="0" y="0"/>
          <a:ext cx="0" cy="0"/>
          <a:chOff x="0" y="0"/>
          <a:chExt cx="0" cy="0"/>
        </a:xfrm>
      </p:grpSpPr>
      <p:sp>
        <p:nvSpPr>
          <p:cNvPr id="76" name="Google Shape;76;g61d6a94471_0_369"/>
          <p:cNvSpPr txBox="1">
            <a:spLocks noGrp="1"/>
          </p:cNvSpPr>
          <p:nvPr>
            <p:ph type="ctrTitle"/>
          </p:nvPr>
        </p:nvSpPr>
        <p:spPr>
          <a:xfrm>
            <a:off x="1143000" y="1982367"/>
            <a:ext cx="6858000" cy="2274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61d6a94471_0_369"/>
          <p:cNvSpPr txBox="1">
            <a:spLocks noGrp="1"/>
          </p:cNvSpPr>
          <p:nvPr>
            <p:ph type="subTitle" idx="1"/>
          </p:nvPr>
        </p:nvSpPr>
        <p:spPr>
          <a:xfrm>
            <a:off x="1143000" y="4348915"/>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53523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2_Blank">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4" name="Google Shape;24;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5" name="Google Shape;25;p22"/>
          <p:cNvPicPr preferRelativeResize="0"/>
          <p:nvPr/>
        </p:nvPicPr>
        <p:blipFill rotWithShape="1">
          <a:blip r:embed="rId3">
            <a:alphaModFix/>
          </a:blip>
          <a:srcRect/>
          <a:stretch/>
        </p:blipFill>
        <p:spPr>
          <a:xfrm>
            <a:off x="-1" y="111581"/>
            <a:ext cx="1714500" cy="669486"/>
          </a:xfrm>
          <a:prstGeom prst="rect">
            <a:avLst/>
          </a:prstGeom>
          <a:noFill/>
          <a:ln>
            <a:noFill/>
          </a:ln>
        </p:spPr>
      </p:pic>
    </p:spTree>
    <p:extLst>
      <p:ext uri="{BB962C8B-B14F-4D97-AF65-F5344CB8AC3E}">
        <p14:creationId xmlns:p14="http://schemas.microsoft.com/office/powerpoint/2010/main" val="109861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7" name="Google Shape;27;p2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9" name="Google Shape;29;p2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549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 id="2147483721" r:id="rId11"/>
    <p:sldLayoutId id="2147483722" r:id="rId12"/>
    <p:sldLayoutId id="2147483723" r:id="rId13"/>
    <p:sldLayoutId id="2147483727" r:id="rId14"/>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4"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hyperlink" Target="http://www.oregon.gov/ode/educator-resources/assessment/Pages/Assessment-Training-Materials.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nap.edu/read/13165/chapter/1"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3.JPG"/><Relationship Id="rId5" Type="http://schemas.openxmlformats.org/officeDocument/2006/relationships/hyperlink" Target="http://stemteachingtools.org/" TargetMode="External"/><Relationship Id="rId4" Type="http://schemas.openxmlformats.org/officeDocument/2006/relationships/hyperlink" Target="https://www.nextgenscience.org/resources/evidence-statements"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hyperlink" Target="https://www.oercommons.org/hubs/oregon" TargetMode="External"/><Relationship Id="rId7" Type="http://schemas.openxmlformats.org/officeDocument/2006/relationships/hyperlink" Target="https://sites.google.com/3d-grcscience.org/going3d/home"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s://www.nextgenscience.org/resources/examples-quality-ngss-design" TargetMode="External"/><Relationship Id="rId5" Type="http://schemas.openxmlformats.org/officeDocument/2006/relationships/hyperlink" Target="https://www.openscied.org/" TargetMode="External"/><Relationship Id="rId4" Type="http://schemas.openxmlformats.org/officeDocument/2006/relationships/hyperlink" Target="https://www.nextgenstorylines.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ambitiousscienceteaching.org/"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53.JPG"/><Relationship Id="rId5" Type="http://schemas.openxmlformats.org/officeDocument/2006/relationships/hyperlink" Target="https://www.nextgenscience.org/video-hub/video-hub" TargetMode="External"/><Relationship Id="rId4" Type="http://schemas.openxmlformats.org/officeDocument/2006/relationships/hyperlink" Target="http://stemteachingtools.org/p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hyperlink" Target="https://osasportal.org/" TargetMode="Externa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unsplash.com/s/photos/connecting?utm_source=unsplash&amp;utm_medium=referral&amp;utm_content=creditCopyText" TargetMode="External"/><Relationship Id="rId4" Type="http://schemas.openxmlformats.org/officeDocument/2006/relationships/hyperlink" Target="https://unsplash.com/@tomas_nz?utm_source=unsplash&amp;utm_medium=referral&amp;utm_content=creditCopyText"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7.png"/><Relationship Id="rId7" Type="http://schemas.openxmlformats.org/officeDocument/2006/relationships/hyperlink" Target="https://unsplash.com/s/photos/contact?utm_source=unsplash&amp;utm_medium=referral&amp;utm_content=creditCopyText"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hyperlink" Target="https://unsplash.com/@lunarts?utm_source=unsplash&amp;utm_medium=referral&amp;utm_content=creditCopyText" TargetMode="External"/><Relationship Id="rId5" Type="http://schemas.openxmlformats.org/officeDocument/2006/relationships/hyperlink" Target="mailto:noelle.gorbett@state.or.us" TargetMode="External"/><Relationship Id="rId4" Type="http://schemas.openxmlformats.org/officeDocument/2006/relationships/hyperlink" Target="mailto:dan.farley@state.or.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bit.ly/ODEDL2021"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6518" y="3669553"/>
            <a:ext cx="8486588" cy="591992"/>
          </a:xfrm>
        </p:spPr>
        <p:txBody>
          <a:bodyPr>
            <a:normAutofit fontScale="90000"/>
          </a:bodyPr>
          <a:lstStyle/>
          <a:p>
            <a:pPr lvl="0" algn="ctr" defTabSz="914400">
              <a:lnSpc>
                <a:spcPct val="100000"/>
              </a:lnSpc>
              <a:spcBef>
                <a:spcPts val="0"/>
              </a:spcBef>
            </a:pPr>
            <a:r>
              <a:rPr lang="en-US" altLang="en-US" sz="4000" dirty="0" smtClean="0">
                <a:solidFill>
                  <a:prstClr val="black"/>
                </a:solidFill>
                <a:ea typeface="+mn-ea"/>
                <a:cs typeface="+mn-cs"/>
              </a:rPr>
              <a:t>Oregon Statewide Assessment System</a:t>
            </a:r>
            <a:br>
              <a:rPr lang="en-US" altLang="en-US" sz="4000" dirty="0" smtClean="0">
                <a:solidFill>
                  <a:prstClr val="black"/>
                </a:solidFill>
                <a:ea typeface="+mn-ea"/>
                <a:cs typeface="+mn-cs"/>
              </a:rPr>
            </a:br>
            <a:r>
              <a:rPr lang="en-US" altLang="en-US" sz="4000" dirty="0" smtClean="0">
                <a:solidFill>
                  <a:prstClr val="black"/>
                </a:solidFill>
                <a:ea typeface="+mn-ea"/>
                <a:cs typeface="+mn-cs"/>
              </a:rPr>
              <a:t/>
            </a:r>
            <a:br>
              <a:rPr lang="en-US" altLang="en-US" sz="4000" dirty="0" smtClean="0">
                <a:solidFill>
                  <a:prstClr val="black"/>
                </a:solidFill>
                <a:ea typeface="+mn-ea"/>
                <a:cs typeface="+mn-cs"/>
              </a:rPr>
            </a:br>
            <a:r>
              <a:rPr lang="en-US" altLang="en-US" sz="4000" dirty="0" smtClean="0">
                <a:solidFill>
                  <a:schemeClr val="accent1"/>
                </a:solidFill>
                <a:ea typeface="+mn-ea"/>
                <a:cs typeface="+mn-cs"/>
              </a:rPr>
              <a:t>Session </a:t>
            </a:r>
            <a:r>
              <a:rPr lang="en-US" altLang="en-US" sz="4000" dirty="0" err="1" smtClean="0">
                <a:solidFill>
                  <a:schemeClr val="accent1"/>
                </a:solidFill>
                <a:ea typeface="+mn-ea"/>
                <a:cs typeface="+mn-cs"/>
              </a:rPr>
              <a:t>3C</a:t>
            </a:r>
            <a:r>
              <a:rPr lang="en-US" altLang="en-US" sz="4000" dirty="0" smtClean="0">
                <a:solidFill>
                  <a:schemeClr val="accent1"/>
                </a:solidFill>
                <a:ea typeface="+mn-ea"/>
                <a:cs typeface="+mn-cs"/>
              </a:rPr>
              <a:t> (Science) – Using Interim Assessments During Instruction</a:t>
            </a:r>
            <a:endParaRPr lang="en-US" altLang="en-US" sz="4000" dirty="0">
              <a:solidFill>
                <a:schemeClr val="accent1"/>
              </a:solidFill>
              <a:ea typeface="+mn-ea"/>
              <a:cs typeface="+mn-cs"/>
            </a:endParaRPr>
          </a:p>
        </p:txBody>
      </p:sp>
      <p:sp>
        <p:nvSpPr>
          <p:cNvPr id="7" name="Rectangle 3"/>
          <p:cNvSpPr>
            <a:spLocks noGrp="1" noChangeArrowheads="1"/>
          </p:cNvSpPr>
          <p:nvPr>
            <p:ph type="subTitle" idx="4294967295"/>
          </p:nvPr>
        </p:nvSpPr>
        <p:spPr>
          <a:xfrm>
            <a:off x="1001318" y="5562146"/>
            <a:ext cx="6858000" cy="956608"/>
          </a:xfrm>
        </p:spPr>
        <p:txBody>
          <a:bodyPr>
            <a:normAutofit/>
          </a:bodyPr>
          <a:lstStyle/>
          <a:p>
            <a:pPr marL="0" indent="0" algn="ctr">
              <a:buNone/>
            </a:pPr>
            <a:r>
              <a:rPr lang="en-US" altLang="en-US" sz="2400" i="1" dirty="0" smtClean="0"/>
              <a:t>Office of Teaching Learning &amp; Assessment</a:t>
            </a:r>
          </a:p>
          <a:p>
            <a:endParaRPr lang="en-US" altLang="en-US" dirty="0" smtClean="0"/>
          </a:p>
          <a:p>
            <a:endParaRPr lang="en-US" altLang="en-US" dirty="0" smtClean="0"/>
          </a:p>
        </p:txBody>
      </p:sp>
      <p:sp>
        <p:nvSpPr>
          <p:cNvPr id="2" name="TextBox 1"/>
          <p:cNvSpPr txBox="1"/>
          <p:nvPr/>
        </p:nvSpPr>
        <p:spPr>
          <a:xfrm>
            <a:off x="376517" y="1961662"/>
            <a:ext cx="2710560" cy="646331"/>
          </a:xfrm>
          <a:prstGeom prst="rect">
            <a:avLst/>
          </a:prstGeom>
          <a:solidFill>
            <a:schemeClr val="accent2">
              <a:lumMod val="20000"/>
              <a:lumOff val="80000"/>
            </a:schemeClr>
          </a:solidFill>
          <a:ln w="19050">
            <a:solidFill>
              <a:schemeClr val="tx1"/>
            </a:solidFill>
          </a:ln>
        </p:spPr>
        <p:txBody>
          <a:bodyPr wrap="square" rtlCol="0">
            <a:spAutoFit/>
          </a:bodyPr>
          <a:lstStyle/>
          <a:p>
            <a:r>
              <a:rPr lang="en-US" b="1" dirty="0" smtClean="0"/>
              <a:t>NEW! Updated for 2021-2022 School Year!</a:t>
            </a:r>
            <a:endParaRPr lang="en-US" b="1" dirty="0"/>
          </a:p>
        </p:txBody>
      </p:sp>
    </p:spTree>
    <p:extLst>
      <p:ext uri="{BB962C8B-B14F-4D97-AF65-F5344CB8AC3E}">
        <p14:creationId xmlns:p14="http://schemas.microsoft.com/office/powerpoint/2010/main" val="95626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Essential Learning</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extBox 3"/>
          <p:cNvSpPr txBox="1"/>
          <p:nvPr/>
        </p:nvSpPr>
        <p:spPr>
          <a:xfrm>
            <a:off x="229447" y="1342503"/>
            <a:ext cx="6511159" cy="584775"/>
          </a:xfrm>
          <a:prstGeom prst="rect">
            <a:avLst/>
          </a:prstGeom>
          <a:noFill/>
        </p:spPr>
        <p:txBody>
          <a:bodyPr wrap="square" rtlCol="0">
            <a:spAutoFit/>
          </a:bodyPr>
          <a:lstStyle/>
          <a:p>
            <a:r>
              <a:rPr lang="en-US" sz="3200" b="1" dirty="0" smtClean="0">
                <a:solidFill>
                  <a:schemeClr val="accent1"/>
                </a:solidFill>
              </a:rPr>
              <a:t>What is essential learning? </a:t>
            </a:r>
            <a:endParaRPr lang="en-US" sz="3200" b="1" dirty="0">
              <a:solidFill>
                <a:schemeClr val="accent1"/>
              </a:solidFill>
            </a:endParaRPr>
          </a:p>
        </p:txBody>
      </p:sp>
      <p:sp>
        <p:nvSpPr>
          <p:cNvPr id="5" name="TextBox 4"/>
          <p:cNvSpPr txBox="1"/>
          <p:nvPr/>
        </p:nvSpPr>
        <p:spPr>
          <a:xfrm>
            <a:off x="1078774" y="1927278"/>
            <a:ext cx="8150772"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Development of Scientific Literacy</a:t>
            </a:r>
          </a:p>
          <a:p>
            <a:endParaRPr lang="en-US" sz="2400" dirty="0"/>
          </a:p>
          <a:p>
            <a:pPr marL="342900" indent="-342900">
              <a:buFont typeface="Arial" panose="020B0604020202020204" pitchFamily="34" charset="0"/>
              <a:buChar char="•"/>
            </a:pPr>
            <a:r>
              <a:rPr lang="en-US" sz="2400" dirty="0" smtClean="0"/>
              <a:t>Help students build on and revise their knowledge and abilities, starting with curiosity</a:t>
            </a:r>
          </a:p>
          <a:p>
            <a:endParaRPr lang="en-US" sz="2400" dirty="0"/>
          </a:p>
          <a:p>
            <a:pPr marL="342900" indent="-342900">
              <a:buFont typeface="Arial" panose="020B0604020202020204" pitchFamily="34" charset="0"/>
              <a:buChar char="•"/>
            </a:pPr>
            <a:r>
              <a:rPr lang="en-US" sz="2400" dirty="0" smtClean="0"/>
              <a:t>Keep science teaching and learning coherent by bundling standards and story-lining.</a:t>
            </a:r>
          </a:p>
          <a:p>
            <a:endParaRPr lang="en-US" sz="2400" dirty="0"/>
          </a:p>
          <a:p>
            <a:pPr marL="342900" indent="-342900">
              <a:buFont typeface="Arial" panose="020B0604020202020204" pitchFamily="34" charset="0"/>
              <a:buChar char="•"/>
            </a:pPr>
            <a:r>
              <a:rPr lang="en-US" sz="2400" dirty="0" smtClean="0"/>
              <a:t>Address requisite skills and knowledge in ways that are focused on grade level learning. </a:t>
            </a:r>
          </a:p>
          <a:p>
            <a:endParaRPr lang="en-US" sz="2400" dirty="0"/>
          </a:p>
          <a:p>
            <a:pPr marL="342900" indent="-342900">
              <a:buFont typeface="Arial" panose="020B0604020202020204" pitchFamily="34" charset="0"/>
              <a:buChar char="•"/>
            </a:pPr>
            <a:r>
              <a:rPr lang="en-US" sz="2400" dirty="0" smtClean="0"/>
              <a:t>Leverage student interests and identity. </a:t>
            </a:r>
          </a:p>
          <a:p>
            <a:endParaRPr lang="en-US" dirty="0"/>
          </a:p>
        </p:txBody>
      </p:sp>
    </p:spTree>
    <p:extLst>
      <p:ext uri="{BB962C8B-B14F-4D97-AF65-F5344CB8AC3E}">
        <p14:creationId xmlns:p14="http://schemas.microsoft.com/office/powerpoint/2010/main" val="4136468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6" name="Google Shape;236;p13"/>
          <p:cNvSpPr txBox="1"/>
          <p:nvPr/>
        </p:nvSpPr>
        <p:spPr>
          <a:xfrm>
            <a:off x="444500" y="889000"/>
            <a:ext cx="8152800" cy="19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200"/>
              <a:buFont typeface="Arial"/>
              <a:buNone/>
            </a:pPr>
            <a:r>
              <a:rPr lang="en-US" sz="3200" b="1" i="0" u="none" strike="noStrike" cap="none" dirty="0">
                <a:solidFill>
                  <a:srgbClr val="6AA84F"/>
                </a:solidFill>
                <a:latin typeface="Calibri"/>
                <a:ea typeface="Calibri"/>
                <a:cs typeface="Calibri"/>
                <a:sym typeface="Calibri"/>
              </a:rPr>
              <a:t>Formative assessment</a:t>
            </a:r>
            <a:r>
              <a:rPr lang="en-US" sz="3200" b="1" i="0" u="none" strike="noStrike" cap="none" dirty="0">
                <a:solidFill>
                  <a:srgbClr val="000000"/>
                </a:solidFill>
                <a:latin typeface="Calibri"/>
                <a:ea typeface="Calibri"/>
                <a:cs typeface="Calibri"/>
                <a:sym typeface="Calibri"/>
              </a:rPr>
              <a:t> </a:t>
            </a:r>
            <a:r>
              <a:rPr lang="en-US" sz="2200" b="1" i="0" u="none" strike="noStrike" cap="none" dirty="0">
                <a:solidFill>
                  <a:srgbClr val="000000"/>
                </a:solidFill>
                <a:latin typeface="Calibri"/>
                <a:ea typeface="Calibri"/>
                <a:cs typeface="Calibri"/>
                <a:sym typeface="Calibri"/>
              </a:rPr>
              <a:t>is </a:t>
            </a:r>
            <a:r>
              <a:rPr lang="en-US" sz="2200" b="1" i="0" u="none" strike="noStrike" cap="none" dirty="0" smtClean="0">
                <a:solidFill>
                  <a:srgbClr val="000000"/>
                </a:solidFill>
                <a:latin typeface="Calibri"/>
                <a:ea typeface="Calibri"/>
                <a:cs typeface="Calibri"/>
                <a:sym typeface="Calibri"/>
              </a:rPr>
              <a:t>an active and intentional learning process that partners the teacher and the students to continuously and systematically gather evidence of learning with the express goal of improving student achievement.</a:t>
            </a:r>
            <a:endParaRPr sz="2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237" name="Google Shape;237;p13" title="Formative Assessment Clover graphic"/>
          <p:cNvPicPr preferRelativeResize="0"/>
          <p:nvPr/>
        </p:nvPicPr>
        <p:blipFill rotWithShape="1">
          <a:blip r:embed="rId3">
            <a:alphaModFix/>
          </a:blip>
          <a:srcRect/>
          <a:stretch/>
        </p:blipFill>
        <p:spPr>
          <a:xfrm>
            <a:off x="2006770" y="2804500"/>
            <a:ext cx="5400483" cy="3630271"/>
          </a:xfrm>
          <a:prstGeom prst="rect">
            <a:avLst/>
          </a:prstGeom>
          <a:noFill/>
          <a:ln>
            <a:noFill/>
          </a:ln>
        </p:spPr>
      </p:pic>
      <p:sp>
        <p:nvSpPr>
          <p:cNvPr id="2" name="TextBox 1"/>
          <p:cNvSpPr txBox="1"/>
          <p:nvPr/>
        </p:nvSpPr>
        <p:spPr>
          <a:xfrm rot="5400000">
            <a:off x="5918902" y="4369707"/>
            <a:ext cx="2125744" cy="369332"/>
          </a:xfrm>
          <a:prstGeom prst="rect">
            <a:avLst/>
          </a:prstGeom>
          <a:noFill/>
        </p:spPr>
        <p:txBody>
          <a:bodyPr wrap="square" rtlCol="0">
            <a:spAutoFit/>
          </a:bodyPr>
          <a:lstStyle/>
          <a:p>
            <a:pPr algn="ctr"/>
            <a:r>
              <a:rPr lang="en-US" sz="1800" dirty="0" smtClean="0">
                <a:latin typeface="Calibri" panose="020F0502020204030204" pitchFamily="34" charset="0"/>
                <a:cs typeface="Calibri" panose="020F0502020204030204" pitchFamily="34" charset="0"/>
              </a:rPr>
              <a:t>COLLABORATION</a:t>
            </a:r>
            <a:endParaRPr lang="en-US" sz="1800" dirty="0">
              <a:latin typeface="Calibri" panose="020F0502020204030204" pitchFamily="34" charset="0"/>
              <a:cs typeface="Calibri" panose="020F0502020204030204" pitchFamily="34" charset="0"/>
            </a:endParaRPr>
          </a:p>
        </p:txBody>
      </p:sp>
      <p:sp>
        <p:nvSpPr>
          <p:cNvPr id="7" name="TextBox 6"/>
          <p:cNvSpPr txBox="1"/>
          <p:nvPr/>
        </p:nvSpPr>
        <p:spPr>
          <a:xfrm rot="16200000">
            <a:off x="1522719" y="4092708"/>
            <a:ext cx="2125744" cy="923330"/>
          </a:xfrm>
          <a:prstGeom prst="rect">
            <a:avLst/>
          </a:prstGeom>
          <a:noFill/>
        </p:spPr>
        <p:txBody>
          <a:bodyPr wrap="square" rtlCol="0">
            <a:spAutoFit/>
          </a:bodyPr>
          <a:lstStyle/>
          <a:p>
            <a:pPr algn="ctr"/>
            <a:r>
              <a:rPr lang="en-US" sz="1800" dirty="0" smtClean="0">
                <a:latin typeface="Calibri" panose="020F0502020204030204" pitchFamily="34" charset="0"/>
                <a:cs typeface="Calibri" panose="020F0502020204030204" pitchFamily="34" charset="0"/>
              </a:rPr>
              <a:t>HIGH-QUALITY</a:t>
            </a:r>
          </a:p>
          <a:p>
            <a:pPr algn="ctr"/>
            <a:r>
              <a:rPr lang="en-US" sz="1800" dirty="0" smtClean="0">
                <a:latin typeface="Calibri" panose="020F0502020204030204" pitchFamily="34" charset="0"/>
                <a:cs typeface="Calibri" panose="020F0502020204030204" pitchFamily="34" charset="0"/>
              </a:rPr>
              <a:t>INSTRUCTIONAL</a:t>
            </a:r>
          </a:p>
          <a:p>
            <a:pPr algn="ctr"/>
            <a:r>
              <a:rPr lang="en-US" sz="1800" dirty="0" smtClean="0">
                <a:latin typeface="Calibri" panose="020F0502020204030204" pitchFamily="34" charset="0"/>
                <a:cs typeface="Calibri" panose="020F0502020204030204" pitchFamily="34" charset="0"/>
              </a:rPr>
              <a:t>PRACTICES</a:t>
            </a:r>
            <a:endParaRPr lang="en-US" sz="18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fontScale="90000"/>
          </a:bodyPr>
          <a:lstStyle/>
          <a:p>
            <a:r>
              <a:rPr lang="en-US" sz="4400" dirty="0">
                <a:solidFill>
                  <a:srgbClr val="000000"/>
                </a:solidFill>
                <a:ea typeface="Calibri"/>
                <a:cs typeface="Calibri"/>
                <a:sym typeface="Calibri"/>
              </a:rPr>
              <a:t>Assessment </a:t>
            </a:r>
            <a:r>
              <a:rPr lang="en-US" sz="4400" dirty="0">
                <a:solidFill>
                  <a:srgbClr val="6AA84F"/>
                </a:solidFill>
                <a:ea typeface="Calibri"/>
                <a:cs typeface="Calibri"/>
                <a:sym typeface="Calibri"/>
              </a:rPr>
              <a:t>FOR </a:t>
            </a:r>
            <a:r>
              <a:rPr lang="en-US" sz="4400" dirty="0">
                <a:solidFill>
                  <a:srgbClr val="000000"/>
                </a:solidFill>
                <a:ea typeface="Calibri"/>
                <a:cs typeface="Calibri"/>
                <a:sym typeface="Calibri"/>
              </a:rPr>
              <a:t>Learning</a:t>
            </a:r>
            <a:r>
              <a:rPr lang="en-US" sz="1600" b="0" dirty="0">
                <a:solidFill>
                  <a:srgbClr val="000000"/>
                </a:solidFill>
                <a:ea typeface="Calibri"/>
                <a:cs typeface="Calibri"/>
                <a:sym typeface="Calibri"/>
              </a:rPr>
              <a:t/>
            </a:r>
            <a:br>
              <a:rPr lang="en-US" sz="1600" b="0" dirty="0">
                <a:solidFill>
                  <a:srgbClr val="000000"/>
                </a:solidFill>
                <a:ea typeface="Calibri"/>
                <a:cs typeface="Calibri"/>
                <a:sym typeface="Calibri"/>
              </a:rPr>
            </a:br>
            <a:endParaRPr lang="en-US" dirty="0"/>
          </a:p>
        </p:txBody>
      </p:sp>
    </p:spTree>
    <p:extLst>
      <p:ext uri="{BB962C8B-B14F-4D97-AF65-F5344CB8AC3E}">
        <p14:creationId xmlns:p14="http://schemas.microsoft.com/office/powerpoint/2010/main" val="2055388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1607" y="2822698"/>
            <a:ext cx="7152434" cy="1013398"/>
          </a:xfrm>
        </p:spPr>
        <p:txBody>
          <a:bodyPr/>
          <a:lstStyle/>
          <a:p>
            <a:pPr algn="ctr"/>
            <a:r>
              <a:rPr lang="en-US" dirty="0" smtClean="0"/>
              <a:t>Using Interim Assessments</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12</a:t>
            </a:fld>
            <a:endParaRPr lang="en-US"/>
          </a:p>
        </p:txBody>
      </p:sp>
    </p:spTree>
    <p:extLst>
      <p:ext uri="{BB962C8B-B14F-4D97-AF65-F5344CB8AC3E}">
        <p14:creationId xmlns:p14="http://schemas.microsoft.com/office/powerpoint/2010/main" val="1784857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02;p32" title="4 ways to use interim assessment "/>
          <p:cNvGrpSpPr/>
          <p:nvPr/>
        </p:nvGrpSpPr>
        <p:grpSpPr>
          <a:xfrm>
            <a:off x="307088" y="2228635"/>
            <a:ext cx="8496969" cy="3906133"/>
            <a:chOff x="433300" y="1531125"/>
            <a:chExt cx="8268900" cy="3308995"/>
          </a:xfrm>
        </p:grpSpPr>
        <p:pic>
          <p:nvPicPr>
            <p:cNvPr id="3" name="Google Shape;203;p32" title="#1 Quick Check"/>
            <p:cNvPicPr preferRelativeResize="0"/>
            <p:nvPr/>
          </p:nvPicPr>
          <p:blipFill>
            <a:blip r:embed="rId3">
              <a:alphaModFix/>
            </a:blip>
            <a:stretch>
              <a:fillRect/>
            </a:stretch>
          </p:blipFill>
          <p:spPr>
            <a:xfrm>
              <a:off x="433300" y="1531125"/>
              <a:ext cx="4016070" cy="1580174"/>
            </a:xfrm>
            <a:prstGeom prst="rect">
              <a:avLst/>
            </a:prstGeom>
            <a:noFill/>
            <a:ln>
              <a:noFill/>
            </a:ln>
          </p:spPr>
        </p:pic>
        <p:pic>
          <p:nvPicPr>
            <p:cNvPr id="4" name="Google Shape;204;p32" title="# 2 Instructional Activity"/>
            <p:cNvPicPr preferRelativeResize="0"/>
            <p:nvPr/>
          </p:nvPicPr>
          <p:blipFill>
            <a:blip r:embed="rId4">
              <a:alphaModFix/>
            </a:blip>
            <a:stretch>
              <a:fillRect/>
            </a:stretch>
          </p:blipFill>
          <p:spPr>
            <a:xfrm>
              <a:off x="433300" y="3190300"/>
              <a:ext cx="4016075" cy="1649820"/>
            </a:xfrm>
            <a:prstGeom prst="rect">
              <a:avLst/>
            </a:prstGeom>
            <a:noFill/>
            <a:ln>
              <a:noFill/>
            </a:ln>
          </p:spPr>
        </p:pic>
        <p:pic>
          <p:nvPicPr>
            <p:cNvPr id="5" name="Google Shape;205;p32" title="#3 Clarify Expectations"/>
            <p:cNvPicPr preferRelativeResize="0"/>
            <p:nvPr/>
          </p:nvPicPr>
          <p:blipFill>
            <a:blip r:embed="rId5">
              <a:alphaModFix/>
            </a:blip>
            <a:stretch>
              <a:fillRect/>
            </a:stretch>
          </p:blipFill>
          <p:spPr>
            <a:xfrm>
              <a:off x="4686125" y="1531125"/>
              <a:ext cx="4016074" cy="1580175"/>
            </a:xfrm>
            <a:prstGeom prst="rect">
              <a:avLst/>
            </a:prstGeom>
            <a:noFill/>
            <a:ln>
              <a:noFill/>
            </a:ln>
          </p:spPr>
        </p:pic>
        <p:pic>
          <p:nvPicPr>
            <p:cNvPr id="6" name="Google Shape;206;p32" title="# 4 Formal Assessment"/>
            <p:cNvPicPr preferRelativeResize="0"/>
            <p:nvPr/>
          </p:nvPicPr>
          <p:blipFill>
            <a:blip r:embed="rId6">
              <a:alphaModFix/>
            </a:blip>
            <a:stretch>
              <a:fillRect/>
            </a:stretch>
          </p:blipFill>
          <p:spPr>
            <a:xfrm>
              <a:off x="4686125" y="3199125"/>
              <a:ext cx="4016075" cy="1632187"/>
            </a:xfrm>
            <a:prstGeom prst="rect">
              <a:avLst/>
            </a:prstGeom>
            <a:noFill/>
            <a:ln>
              <a:noFill/>
            </a:ln>
          </p:spPr>
        </p:pic>
      </p:grpSp>
      <p:sp>
        <p:nvSpPr>
          <p:cNvPr id="8" name="Title 7"/>
          <p:cNvSpPr>
            <a:spLocks noGrp="1"/>
          </p:cNvSpPr>
          <p:nvPr>
            <p:ph type="ctrTitle"/>
          </p:nvPr>
        </p:nvSpPr>
        <p:spPr>
          <a:xfrm>
            <a:off x="2485853" y="0"/>
            <a:ext cx="5602753" cy="558241"/>
          </a:xfrm>
        </p:spPr>
        <p:txBody>
          <a:bodyPr anchor="t">
            <a:noAutofit/>
          </a:bodyPr>
          <a:lstStyle/>
          <a:p>
            <a:r>
              <a:rPr lang="en-US" sz="3600" dirty="0">
                <a:solidFill>
                  <a:schemeClr val="bg1"/>
                </a:solidFill>
                <a:latin typeface="Calibri" panose="020F0502020204030204" pitchFamily="34" charset="0"/>
                <a:cs typeface="Calibri" panose="020F0502020204030204" pitchFamily="34" charset="0"/>
              </a:rPr>
              <a:t>4 Ways to </a:t>
            </a:r>
            <a:r>
              <a:rPr lang="en-US" sz="3600" dirty="0" smtClean="0">
                <a:solidFill>
                  <a:schemeClr val="bg1"/>
                </a:solidFill>
                <a:latin typeface="Calibri" panose="020F0502020204030204" pitchFamily="34" charset="0"/>
                <a:cs typeface="Calibri" panose="020F0502020204030204" pitchFamily="34" charset="0"/>
              </a:rPr>
              <a:t>Use </a:t>
            </a:r>
            <a:br>
              <a:rPr lang="en-US" sz="3600" dirty="0" smtClean="0">
                <a:solidFill>
                  <a:schemeClr val="bg1"/>
                </a:solidFill>
                <a:latin typeface="Calibri" panose="020F0502020204030204" pitchFamily="34" charset="0"/>
                <a:cs typeface="Calibri" panose="020F0502020204030204" pitchFamily="34" charset="0"/>
              </a:rPr>
            </a:br>
            <a:r>
              <a:rPr lang="en-US" sz="3600" dirty="0" smtClean="0">
                <a:solidFill>
                  <a:schemeClr val="bg1"/>
                </a:solidFill>
                <a:latin typeface="Calibri" panose="020F0502020204030204" pitchFamily="34" charset="0"/>
                <a:cs typeface="Calibri" panose="020F0502020204030204" pitchFamily="34" charset="0"/>
              </a:rPr>
              <a:t>Interim Assessments</a:t>
            </a:r>
            <a:r>
              <a:rPr lang="en-US" sz="3600" dirty="0">
                <a:solidFill>
                  <a:schemeClr val="bg1"/>
                </a:solidFill>
                <a:latin typeface="Calibri" panose="020F0502020204030204" pitchFamily="34" charset="0"/>
                <a:cs typeface="Calibri" panose="020F0502020204030204" pitchFamily="34" charset="0"/>
              </a:rPr>
              <a:t/>
            </a:r>
            <a:br>
              <a:rPr lang="en-US" sz="3600" dirty="0">
                <a:solidFill>
                  <a:schemeClr val="bg1"/>
                </a:solidFill>
                <a:latin typeface="Calibri" panose="020F0502020204030204" pitchFamily="34" charset="0"/>
                <a:cs typeface="Calibri" panose="020F0502020204030204" pitchFamily="34" charset="0"/>
              </a:rPr>
            </a:br>
            <a:endParaRPr lang="en-US" sz="3600" dirty="0">
              <a:solidFill>
                <a:schemeClr val="bg1"/>
              </a:solidFill>
            </a:endParaRPr>
          </a:p>
        </p:txBody>
      </p:sp>
    </p:spTree>
    <p:extLst>
      <p:ext uri="{BB962C8B-B14F-4D97-AF65-F5344CB8AC3E}">
        <p14:creationId xmlns:p14="http://schemas.microsoft.com/office/powerpoint/2010/main" val="503360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3595254" y="111581"/>
            <a:ext cx="5438883" cy="101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dirty="0" smtClean="0"/>
              <a:t>For and Of Learning</a:t>
            </a:r>
            <a:endParaRPr dirty="0"/>
          </a:p>
        </p:txBody>
      </p:sp>
      <p:sp>
        <p:nvSpPr>
          <p:cNvPr id="191" name="Google Shape;191;p1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2" name="Picture 1" descr="image of Quick Check and Instructional Activity uses"/>
          <p:cNvPicPr>
            <a:picLocks noChangeAspect="1"/>
          </p:cNvPicPr>
          <p:nvPr/>
        </p:nvPicPr>
        <p:blipFill>
          <a:blip r:embed="rId3"/>
          <a:stretch>
            <a:fillRect/>
          </a:stretch>
        </p:blipFill>
        <p:spPr>
          <a:xfrm>
            <a:off x="115213" y="111581"/>
            <a:ext cx="3237025" cy="3088466"/>
          </a:xfrm>
          <a:prstGeom prst="rect">
            <a:avLst/>
          </a:prstGeom>
        </p:spPr>
      </p:pic>
      <p:pic>
        <p:nvPicPr>
          <p:cNvPr id="3" name="Picture 2" descr="image of Clarify Expectations and Formal Assessment uses"/>
          <p:cNvPicPr>
            <a:picLocks noChangeAspect="1"/>
          </p:cNvPicPr>
          <p:nvPr/>
        </p:nvPicPr>
        <p:blipFill>
          <a:blip r:embed="rId4"/>
          <a:stretch>
            <a:fillRect/>
          </a:stretch>
        </p:blipFill>
        <p:spPr>
          <a:xfrm>
            <a:off x="70267" y="3136384"/>
            <a:ext cx="3326915" cy="3159373"/>
          </a:xfrm>
          <a:prstGeom prst="rect">
            <a:avLst/>
          </a:prstGeom>
        </p:spPr>
      </p:pic>
      <p:sp>
        <p:nvSpPr>
          <p:cNvPr id="20" name="Rectangle 19"/>
          <p:cNvSpPr/>
          <p:nvPr/>
        </p:nvSpPr>
        <p:spPr>
          <a:xfrm>
            <a:off x="4223791" y="1044692"/>
            <a:ext cx="4291559" cy="3416320"/>
          </a:xfrm>
          <a:prstGeom prst="rect">
            <a:avLst/>
          </a:prstGeom>
          <a:ln w="38100">
            <a:solidFill>
              <a:srgbClr val="FFC000"/>
            </a:solidFill>
          </a:ln>
        </p:spPr>
        <p:txBody>
          <a:bodyPr wrap="none">
            <a:spAutoFit/>
          </a:bodyPr>
          <a:lstStyle/>
          <a:p>
            <a:pPr lvl="0" algn="ctr">
              <a:buClr>
                <a:schemeClr val="dk1"/>
              </a:buClr>
              <a:buSzPts val="1100"/>
            </a:pPr>
            <a:r>
              <a:rPr lang="en-US" sz="2400" b="1" dirty="0" smtClean="0">
                <a:latin typeface="Calibri"/>
                <a:ea typeface="Calibri"/>
                <a:cs typeface="Calibri"/>
                <a:sym typeface="Calibri"/>
              </a:rPr>
              <a:t>Determine whether each use of </a:t>
            </a:r>
          </a:p>
          <a:p>
            <a:pPr lvl="0" algn="ctr">
              <a:buClr>
                <a:schemeClr val="dk1"/>
              </a:buClr>
              <a:buSzPts val="1100"/>
            </a:pPr>
            <a:r>
              <a:rPr lang="en-US" sz="2400" b="1" dirty="0" smtClean="0">
                <a:latin typeface="Calibri"/>
                <a:ea typeface="Calibri"/>
                <a:cs typeface="Calibri"/>
                <a:sym typeface="Calibri"/>
              </a:rPr>
              <a:t>Interim Assessments is an </a:t>
            </a:r>
          </a:p>
          <a:p>
            <a:pPr lvl="0" algn="ctr">
              <a:buClr>
                <a:schemeClr val="dk1"/>
              </a:buClr>
              <a:buSzPts val="1100"/>
            </a:pPr>
            <a:r>
              <a:rPr lang="en-US" sz="2400" b="1" dirty="0" smtClean="0">
                <a:latin typeface="Calibri"/>
                <a:ea typeface="Calibri"/>
                <a:cs typeface="Calibri"/>
                <a:sym typeface="Calibri"/>
              </a:rPr>
              <a:t>example of</a:t>
            </a:r>
          </a:p>
          <a:p>
            <a:pPr lvl="0" algn="ctr">
              <a:buClr>
                <a:schemeClr val="dk1"/>
              </a:buClr>
              <a:buSzPts val="1100"/>
            </a:pPr>
            <a:r>
              <a:rPr lang="en-US" sz="2400" b="1" dirty="0" smtClean="0">
                <a:latin typeface="Calibri"/>
                <a:ea typeface="Calibri"/>
                <a:cs typeface="Calibri"/>
                <a:sym typeface="Calibri"/>
              </a:rPr>
              <a:t> </a:t>
            </a:r>
          </a:p>
          <a:p>
            <a:pPr lvl="0" algn="ctr">
              <a:buClr>
                <a:schemeClr val="dk1"/>
              </a:buClr>
              <a:buSzPts val="1100"/>
            </a:pPr>
            <a:r>
              <a:rPr lang="en-US" sz="2400" b="1" dirty="0" smtClean="0">
                <a:latin typeface="Calibri"/>
                <a:ea typeface="Calibri"/>
                <a:cs typeface="Calibri"/>
                <a:sym typeface="Calibri"/>
              </a:rPr>
              <a:t>Assessment </a:t>
            </a:r>
            <a:r>
              <a:rPr lang="en-US" sz="2400" b="1" dirty="0">
                <a:solidFill>
                  <a:srgbClr val="6AA84F"/>
                </a:solidFill>
                <a:latin typeface="Calibri"/>
                <a:ea typeface="Calibri"/>
                <a:cs typeface="Calibri"/>
                <a:sym typeface="Calibri"/>
              </a:rPr>
              <a:t>FOR </a:t>
            </a:r>
            <a:r>
              <a:rPr lang="en-US" sz="2400" b="1" dirty="0" smtClean="0">
                <a:latin typeface="Calibri"/>
                <a:ea typeface="Calibri"/>
                <a:cs typeface="Calibri"/>
                <a:sym typeface="Calibri"/>
              </a:rPr>
              <a:t>Learning</a:t>
            </a:r>
          </a:p>
          <a:p>
            <a:pPr lvl="0" algn="ctr">
              <a:buClr>
                <a:schemeClr val="dk1"/>
              </a:buClr>
              <a:buSzPts val="1100"/>
            </a:pPr>
            <a:r>
              <a:rPr lang="en-US" sz="2400" b="1" dirty="0" smtClean="0">
                <a:latin typeface="Calibri"/>
                <a:ea typeface="Calibri"/>
                <a:cs typeface="Calibri"/>
                <a:sym typeface="Calibri"/>
              </a:rPr>
              <a:t>-or-</a:t>
            </a:r>
          </a:p>
          <a:p>
            <a:pPr lvl="0" algn="ctr">
              <a:buClr>
                <a:schemeClr val="dk1"/>
              </a:buClr>
              <a:buSzPts val="1100"/>
            </a:pPr>
            <a:r>
              <a:rPr lang="en-US" sz="2400" b="1" dirty="0" smtClean="0">
                <a:latin typeface="Calibri"/>
                <a:ea typeface="Calibri"/>
                <a:cs typeface="Calibri"/>
                <a:sym typeface="Calibri"/>
              </a:rPr>
              <a:t>Assessment </a:t>
            </a:r>
            <a:r>
              <a:rPr lang="en-US" sz="2400" b="1" dirty="0" smtClean="0">
                <a:solidFill>
                  <a:srgbClr val="6FA8DC"/>
                </a:solidFill>
                <a:latin typeface="Calibri"/>
                <a:ea typeface="Calibri"/>
                <a:cs typeface="Calibri"/>
                <a:sym typeface="Calibri"/>
              </a:rPr>
              <a:t>OF</a:t>
            </a:r>
            <a:r>
              <a:rPr lang="en-US" sz="2400" b="1" dirty="0" smtClean="0">
                <a:latin typeface="Calibri"/>
                <a:ea typeface="Calibri"/>
                <a:cs typeface="Calibri"/>
                <a:sym typeface="Calibri"/>
              </a:rPr>
              <a:t> Learning</a:t>
            </a:r>
          </a:p>
          <a:p>
            <a:pPr lvl="0" algn="ctr">
              <a:buClr>
                <a:schemeClr val="dk1"/>
              </a:buClr>
              <a:buSzPts val="1100"/>
            </a:pPr>
            <a:endParaRPr lang="en-US" sz="2400" b="1" dirty="0">
              <a:latin typeface="Calibri"/>
              <a:ea typeface="Calibri"/>
              <a:cs typeface="Calibri"/>
              <a:sym typeface="Calibri"/>
            </a:endParaRPr>
          </a:p>
          <a:p>
            <a:pPr lvl="0" algn="ctr">
              <a:buClr>
                <a:schemeClr val="dk1"/>
              </a:buClr>
              <a:buSzPts val="1100"/>
            </a:pPr>
            <a:r>
              <a:rPr lang="en-US" sz="1600" b="1" dirty="0" smtClean="0">
                <a:latin typeface="Calibri"/>
                <a:ea typeface="Calibri"/>
                <a:cs typeface="Calibri"/>
                <a:sym typeface="Calibri"/>
              </a:rPr>
              <a:t>(HINT: ignore the colors)</a:t>
            </a:r>
            <a:endParaRPr lang="en-US" sz="1600" dirty="0">
              <a:latin typeface="Calibri"/>
              <a:ea typeface="Calibri"/>
              <a:cs typeface="Calibri"/>
              <a:sym typeface="Calibri"/>
            </a:endParaRPr>
          </a:p>
        </p:txBody>
      </p:sp>
      <p:pic>
        <p:nvPicPr>
          <p:cNvPr id="21" name="Picture 20" descr="image of balanced assessment"/>
          <p:cNvPicPr>
            <a:picLocks noChangeAspect="1"/>
          </p:cNvPicPr>
          <p:nvPr/>
        </p:nvPicPr>
        <p:blipFill>
          <a:blip r:embed="rId5"/>
          <a:stretch>
            <a:fillRect/>
          </a:stretch>
        </p:blipFill>
        <p:spPr>
          <a:xfrm>
            <a:off x="4577314" y="4789395"/>
            <a:ext cx="3584511" cy="1569069"/>
          </a:xfrm>
          <a:prstGeom prst="rect">
            <a:avLst/>
          </a:prstGeom>
        </p:spPr>
      </p:pic>
      <p:cxnSp>
        <p:nvCxnSpPr>
          <p:cNvPr id="5" name="Straight Arrow Connector 4" descr="arrow image"/>
          <p:cNvCxnSpPr/>
          <p:nvPr/>
        </p:nvCxnSpPr>
        <p:spPr>
          <a:xfrm>
            <a:off x="3115559" y="1124981"/>
            <a:ext cx="1531855" cy="154751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descr="arrow image"/>
          <p:cNvCxnSpPr/>
          <p:nvPr/>
        </p:nvCxnSpPr>
        <p:spPr>
          <a:xfrm flipV="1">
            <a:off x="3157203" y="2739027"/>
            <a:ext cx="1419335" cy="29414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descr="arrow image"/>
          <p:cNvCxnSpPr/>
          <p:nvPr/>
        </p:nvCxnSpPr>
        <p:spPr>
          <a:xfrm flipV="1">
            <a:off x="3113202" y="2935518"/>
            <a:ext cx="1534212" cy="151753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descr="arrow image"/>
          <p:cNvCxnSpPr/>
          <p:nvPr/>
        </p:nvCxnSpPr>
        <p:spPr>
          <a:xfrm flipV="1">
            <a:off x="2824504" y="3720453"/>
            <a:ext cx="2030300" cy="19155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9627" y="2806655"/>
            <a:ext cx="7152434" cy="1013398"/>
          </a:xfrm>
        </p:spPr>
        <p:txBody>
          <a:bodyPr>
            <a:normAutofit fontScale="90000"/>
          </a:bodyPr>
          <a:lstStyle/>
          <a:p>
            <a:pPr algn="ctr"/>
            <a:r>
              <a:rPr lang="en-US" dirty="0" smtClean="0"/>
              <a:t>Science Interim Bank Content and Structure</a:t>
            </a:r>
            <a:endParaRPr lang="en-US" dirty="0"/>
          </a:p>
        </p:txBody>
      </p:sp>
    </p:spTree>
    <p:extLst>
      <p:ext uri="{BB962C8B-B14F-4D97-AF65-F5344CB8AC3E}">
        <p14:creationId xmlns:p14="http://schemas.microsoft.com/office/powerpoint/2010/main" val="62620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Overview of the NGSS Interim Assessment Bank</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16</a:t>
            </a:fld>
            <a:endParaRPr lang="en-US"/>
          </a:p>
        </p:txBody>
      </p:sp>
      <p:sp>
        <p:nvSpPr>
          <p:cNvPr id="5" name="Rectangle 4"/>
          <p:cNvSpPr/>
          <p:nvPr/>
        </p:nvSpPr>
        <p:spPr>
          <a:xfrm>
            <a:off x="197590" y="2321403"/>
            <a:ext cx="8748820" cy="2677656"/>
          </a:xfrm>
          <a:prstGeom prst="rect">
            <a:avLst/>
          </a:prstGeom>
        </p:spPr>
        <p:txBody>
          <a:bodyPr wrap="square">
            <a:spAutoFit/>
          </a:bodyPr>
          <a:lstStyle/>
          <a:p>
            <a:r>
              <a:rPr lang="en-US" sz="2400" b="1" i="1" dirty="0" smtClean="0"/>
              <a:t>Each cluster/task item is aligned </a:t>
            </a:r>
            <a:r>
              <a:rPr lang="en-US" sz="2400" b="1" i="1" u="sng" dirty="0" smtClean="0"/>
              <a:t>to only 1 </a:t>
            </a:r>
            <a:r>
              <a:rPr lang="en-US" sz="2400" b="1" i="1" dirty="0" smtClean="0"/>
              <a:t>Oregon Science Standard </a:t>
            </a:r>
          </a:p>
          <a:p>
            <a:endParaRPr lang="en-US" sz="2400" i="1" dirty="0"/>
          </a:p>
          <a:p>
            <a:r>
              <a:rPr lang="en-US" sz="2400" i="1" dirty="0" smtClean="0"/>
              <a:t>Items are arranged within the bank by disciplinary core idea. </a:t>
            </a:r>
          </a:p>
          <a:p>
            <a:endParaRPr lang="en-US" sz="2400" i="1" dirty="0" smtClean="0"/>
          </a:p>
          <a:p>
            <a:pPr marL="342900" indent="-342900">
              <a:buFont typeface="Arial" panose="020B0604020202020204" pitchFamily="34" charset="0"/>
              <a:buChar char="•"/>
            </a:pPr>
            <a:r>
              <a:rPr lang="en-US" sz="2400" dirty="0"/>
              <a:t>14 </a:t>
            </a:r>
            <a:r>
              <a:rPr lang="en-US" sz="2400" dirty="0" smtClean="0"/>
              <a:t>Elementary School Science Standards addressed</a:t>
            </a:r>
          </a:p>
          <a:p>
            <a:pPr marL="342900" indent="-342900">
              <a:buFont typeface="Arial" panose="020B0604020202020204" pitchFamily="34" charset="0"/>
              <a:buChar char="•"/>
            </a:pPr>
            <a:r>
              <a:rPr lang="en-US" sz="2400" dirty="0"/>
              <a:t>20 </a:t>
            </a:r>
            <a:r>
              <a:rPr lang="en-US" sz="2400" dirty="0" smtClean="0"/>
              <a:t>Middle School Science Standards addressed</a:t>
            </a:r>
          </a:p>
          <a:p>
            <a:pPr marL="342900" indent="-342900">
              <a:buFont typeface="Arial" panose="020B0604020202020204" pitchFamily="34" charset="0"/>
              <a:buChar char="•"/>
            </a:pPr>
            <a:r>
              <a:rPr lang="en-US" sz="2400" dirty="0"/>
              <a:t>20 </a:t>
            </a:r>
            <a:r>
              <a:rPr lang="en-US" sz="2400" dirty="0" smtClean="0"/>
              <a:t>High School Science Standards addressed</a:t>
            </a:r>
            <a:endParaRPr lang="en-US" sz="2400" i="1" dirty="0"/>
          </a:p>
        </p:txBody>
      </p:sp>
      <p:sp>
        <p:nvSpPr>
          <p:cNvPr id="2" name="TextBox 1"/>
          <p:cNvSpPr txBox="1"/>
          <p:nvPr/>
        </p:nvSpPr>
        <p:spPr>
          <a:xfrm>
            <a:off x="1447800" y="5166897"/>
            <a:ext cx="5752214" cy="1200329"/>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*For 2021-2022, ODE has purchased the science interim bank for use free of charge. </a:t>
            </a:r>
          </a:p>
          <a:p>
            <a:r>
              <a:rPr lang="en-US" dirty="0" smtClean="0"/>
              <a:t>** There </a:t>
            </a:r>
            <a:r>
              <a:rPr lang="en-US" smtClean="0"/>
              <a:t>is an anticipated </a:t>
            </a:r>
            <a:r>
              <a:rPr lang="en-US" dirty="0" smtClean="0"/>
              <a:t>mid-year update in 2021-2022 school year</a:t>
            </a:r>
            <a:endParaRPr lang="en-US" dirty="0"/>
          </a:p>
        </p:txBody>
      </p:sp>
    </p:spTree>
    <p:extLst>
      <p:ext uri="{BB962C8B-B14F-4D97-AF65-F5344CB8AC3E}">
        <p14:creationId xmlns:p14="http://schemas.microsoft.com/office/powerpoint/2010/main" val="2436563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931388"/>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Structure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17</a:t>
            </a:fld>
            <a:endParaRPr lang="en-US"/>
          </a:p>
        </p:txBody>
      </p:sp>
      <p:sp>
        <p:nvSpPr>
          <p:cNvPr id="4" name="TextBox 3"/>
          <p:cNvSpPr txBox="1"/>
          <p:nvPr/>
        </p:nvSpPr>
        <p:spPr>
          <a:xfrm>
            <a:off x="134007" y="2049114"/>
            <a:ext cx="4786308" cy="4739759"/>
          </a:xfrm>
          <a:prstGeom prst="rect">
            <a:avLst/>
          </a:prstGeom>
          <a:noFill/>
        </p:spPr>
        <p:txBody>
          <a:bodyPr wrap="square" rtlCol="0">
            <a:spAutoFit/>
          </a:bodyPr>
          <a:lstStyle/>
          <a:p>
            <a:pPr marL="342900" lvl="1" indent="-342900"/>
            <a:r>
              <a:rPr lang="en-US" sz="2000" dirty="0"/>
              <a:t>All items </a:t>
            </a:r>
            <a:r>
              <a:rPr lang="en-US" sz="2000" dirty="0" smtClean="0"/>
              <a:t>are </a:t>
            </a:r>
            <a:r>
              <a:rPr lang="en-US" sz="2000" b="1" dirty="0"/>
              <a:t>machined-scored</a:t>
            </a:r>
            <a:r>
              <a:rPr lang="en-US" sz="2000" dirty="0"/>
              <a:t> and results are reported in the </a:t>
            </a:r>
            <a:r>
              <a:rPr lang="en-US" sz="2000" dirty="0" smtClean="0"/>
              <a:t>Centralized </a:t>
            </a:r>
            <a:r>
              <a:rPr lang="en-US" sz="2000" dirty="0"/>
              <a:t>Reporting System</a:t>
            </a:r>
            <a:r>
              <a:rPr lang="en-US" sz="2000" dirty="0" smtClean="0"/>
              <a:t>. </a:t>
            </a:r>
            <a:endParaRPr lang="en-US" sz="2000" dirty="0"/>
          </a:p>
          <a:p>
            <a:pPr marL="0" lvl="1" indent="0">
              <a:buNone/>
            </a:pPr>
            <a:endParaRPr lang="en-US" sz="2000" dirty="0"/>
          </a:p>
          <a:p>
            <a:pPr marL="342900" lvl="1" indent="-342900"/>
            <a:r>
              <a:rPr lang="en-US" sz="2000" dirty="0"/>
              <a:t>All the </a:t>
            </a:r>
            <a:r>
              <a:rPr lang="en-US" sz="2000" b="1" dirty="0"/>
              <a:t>accommodations</a:t>
            </a:r>
            <a:r>
              <a:rPr lang="en-US" sz="2000" dirty="0"/>
              <a:t> and </a:t>
            </a:r>
            <a:r>
              <a:rPr lang="en-US" sz="2000" b="1" dirty="0"/>
              <a:t>designated supports</a:t>
            </a:r>
            <a:r>
              <a:rPr lang="en-US" sz="2000" dirty="0"/>
              <a:t> offered on the </a:t>
            </a:r>
            <a:r>
              <a:rPr lang="en-US" sz="2000" dirty="0" smtClean="0"/>
              <a:t>OSAS Science Statewide Assessments </a:t>
            </a:r>
            <a:r>
              <a:rPr lang="en-US" sz="2000" dirty="0"/>
              <a:t>are available on the </a:t>
            </a:r>
            <a:r>
              <a:rPr lang="en-US" sz="2000" dirty="0" smtClean="0"/>
              <a:t>Interim </a:t>
            </a:r>
            <a:r>
              <a:rPr lang="en-US" sz="2000" dirty="0"/>
              <a:t>Assessment, including Text-to-Speech.</a:t>
            </a:r>
          </a:p>
          <a:p>
            <a:pPr marL="0" lvl="1" indent="0">
              <a:buNone/>
            </a:pPr>
            <a:endParaRPr lang="en-US" sz="2000" dirty="0"/>
          </a:p>
          <a:p>
            <a:pPr marL="342900" lvl="1" indent="-342900"/>
            <a:r>
              <a:rPr lang="en-US" sz="2000" dirty="0"/>
              <a:t>Teachers can securely log into the Assessment Viewing Application (AVA) to </a:t>
            </a:r>
            <a:r>
              <a:rPr lang="en-US" sz="2000" b="1" dirty="0" smtClean="0"/>
              <a:t>preview the items </a:t>
            </a:r>
            <a:r>
              <a:rPr lang="en-US" sz="2000" dirty="0" smtClean="0"/>
              <a:t>without </a:t>
            </a:r>
            <a:r>
              <a:rPr lang="en-US" sz="2000" dirty="0"/>
              <a:t>having to take the test using the secure browser.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endParaRPr>
          </a:p>
        </p:txBody>
      </p:sp>
      <p:pic>
        <p:nvPicPr>
          <p:cNvPr id="6" name="Picture 5"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315" y="2732905"/>
            <a:ext cx="4127567" cy="2751176"/>
          </a:xfrm>
          <a:prstGeom prst="rect">
            <a:avLst/>
          </a:prstGeom>
        </p:spPr>
      </p:pic>
    </p:spTree>
    <p:extLst>
      <p:ext uri="{BB962C8B-B14F-4D97-AF65-F5344CB8AC3E}">
        <p14:creationId xmlns:p14="http://schemas.microsoft.com/office/powerpoint/2010/main" val="647242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Assessment Viewing Application</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18</a:t>
            </a:fld>
            <a:endParaRPr lang="en-US"/>
          </a:p>
        </p:txBody>
      </p:sp>
      <p:pic>
        <p:nvPicPr>
          <p:cNvPr id="12" name="Picture 11" descr="Secure Login page">
            <a:extLst>
              <a:ext uri="{FF2B5EF4-FFF2-40B4-BE49-F238E27FC236}">
                <a16:creationId xmlns:a16="http://schemas.microsoft.com/office/drawing/2014/main" id="{6C0FDE5E-8BD5-45C8-8E84-1B1DD88E7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971" y="4208978"/>
            <a:ext cx="3480082" cy="2283559"/>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473776" y="2397211"/>
            <a:ext cx="3359597" cy="2372498"/>
          </a:xfrm>
          <a:prstGeom prst="rect">
            <a:avLst/>
          </a:prstGeom>
          <a:ln w="19050">
            <a:solidFill>
              <a:schemeClr val="tx1"/>
            </a:solidFill>
          </a:ln>
        </p:spPr>
      </p:pic>
      <p:pic>
        <p:nvPicPr>
          <p:cNvPr id="5" name="Picture 4"/>
          <p:cNvPicPr>
            <a:picLocks noChangeAspect="1"/>
          </p:cNvPicPr>
          <p:nvPr/>
        </p:nvPicPr>
        <p:blipFill>
          <a:blip r:embed="rId5"/>
          <a:stretch>
            <a:fillRect/>
          </a:stretch>
        </p:blipFill>
        <p:spPr>
          <a:xfrm>
            <a:off x="4743450" y="1217958"/>
            <a:ext cx="2743200" cy="2590800"/>
          </a:xfrm>
          <a:prstGeom prst="rect">
            <a:avLst/>
          </a:prstGeom>
        </p:spPr>
      </p:pic>
      <p:cxnSp>
        <p:nvCxnSpPr>
          <p:cNvPr id="13" name="Straight Arrow Connector 12"/>
          <p:cNvCxnSpPr/>
          <p:nvPr/>
        </p:nvCxnSpPr>
        <p:spPr>
          <a:xfrm flipV="1">
            <a:off x="4090703" y="2619633"/>
            <a:ext cx="484955" cy="4819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599405" y="3435178"/>
            <a:ext cx="37071" cy="642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56930" y="5199321"/>
            <a:ext cx="2360428" cy="738664"/>
          </a:xfrm>
          <a:prstGeom prst="rect">
            <a:avLst/>
          </a:prstGeom>
          <a:solidFill>
            <a:schemeClr val="accent2">
              <a:lumMod val="40000"/>
              <a:lumOff val="60000"/>
            </a:schemeClr>
          </a:solidFill>
          <a:ln>
            <a:solidFill>
              <a:schemeClr val="tx1"/>
            </a:solidFill>
          </a:ln>
        </p:spPr>
        <p:txBody>
          <a:bodyPr wrap="square" rtlCol="0">
            <a:spAutoFit/>
          </a:bodyPr>
          <a:lstStyle/>
          <a:p>
            <a:r>
              <a:rPr lang="en-US" sz="1400" i="1" dirty="0" smtClean="0"/>
              <a:t>Note: OSASPortal.org has been reformatted with a new look and feel.</a:t>
            </a:r>
            <a:endParaRPr lang="en-US" sz="1400" i="1" dirty="0"/>
          </a:p>
        </p:txBody>
      </p:sp>
    </p:spTree>
    <p:extLst>
      <p:ext uri="{BB962C8B-B14F-4D97-AF65-F5344CB8AC3E}">
        <p14:creationId xmlns:p14="http://schemas.microsoft.com/office/powerpoint/2010/main" val="9821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Items selected by </a:t>
            </a:r>
            <a:br>
              <a:rPr lang="en-US" dirty="0" smtClean="0"/>
            </a:br>
            <a:r>
              <a:rPr lang="en-US" dirty="0" smtClean="0"/>
              <a:t>Oregon Science Standard (NGSS)</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19</a:t>
            </a:fld>
            <a:endParaRPr lang="en-US"/>
          </a:p>
        </p:txBody>
      </p:sp>
      <p:pic>
        <p:nvPicPr>
          <p:cNvPr id="5" name="Picture 4" descr="image of available tests page screenshot"/>
          <p:cNvPicPr>
            <a:picLocks noChangeAspect="1"/>
          </p:cNvPicPr>
          <p:nvPr/>
        </p:nvPicPr>
        <p:blipFill>
          <a:blip r:embed="rId3"/>
          <a:stretch>
            <a:fillRect/>
          </a:stretch>
        </p:blipFill>
        <p:spPr>
          <a:xfrm>
            <a:off x="2080919" y="1031784"/>
            <a:ext cx="4537660" cy="1201534"/>
          </a:xfrm>
          <a:prstGeom prst="rect">
            <a:avLst/>
          </a:prstGeom>
        </p:spPr>
      </p:pic>
      <p:pic>
        <p:nvPicPr>
          <p:cNvPr id="6" name="Picture 5" descr="image of available tests page screenshot"/>
          <p:cNvPicPr>
            <a:picLocks noChangeAspect="1"/>
          </p:cNvPicPr>
          <p:nvPr/>
        </p:nvPicPr>
        <p:blipFill>
          <a:blip r:embed="rId4"/>
          <a:stretch>
            <a:fillRect/>
          </a:stretch>
        </p:blipFill>
        <p:spPr>
          <a:xfrm>
            <a:off x="2392984" y="2233318"/>
            <a:ext cx="3913530" cy="4259219"/>
          </a:xfrm>
          <a:prstGeom prst="rect">
            <a:avLst/>
          </a:prstGeom>
        </p:spPr>
      </p:pic>
    </p:spTree>
    <p:extLst>
      <p:ext uri="{BB962C8B-B14F-4D97-AF65-F5344CB8AC3E}">
        <p14:creationId xmlns:p14="http://schemas.microsoft.com/office/powerpoint/2010/main" val="3922066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 descr="Diversity of Oregon Students" title="Oregon’s Statewide Assessment System"/>
          <p:cNvPicPr preferRelativeResize="0"/>
          <p:nvPr/>
        </p:nvPicPr>
        <p:blipFill rotWithShape="1">
          <a:blip r:embed="rId3">
            <a:alphaModFix/>
          </a:blip>
          <a:srcRect/>
          <a:stretch/>
        </p:blipFill>
        <p:spPr>
          <a:xfrm>
            <a:off x="0" y="4748650"/>
            <a:ext cx="9143999" cy="2109350"/>
          </a:xfrm>
          <a:prstGeom prst="rect">
            <a:avLst/>
          </a:prstGeom>
          <a:noFill/>
          <a:ln>
            <a:noFill/>
          </a:ln>
        </p:spPr>
      </p:pic>
      <p:sp>
        <p:nvSpPr>
          <p:cNvPr id="146" name="Google Shape;146;p6"/>
          <p:cNvSpPr txBox="1">
            <a:spLocks noGrp="1"/>
          </p:cNvSpPr>
          <p:nvPr>
            <p:ph type="sldNum" idx="4294967295"/>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147" name="Google Shape;147;p6"/>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300" dirty="0" smtClean="0">
                <a:solidFill>
                  <a:srgbClr val="000000"/>
                </a:solidFill>
              </a:rPr>
              <a:t>Oregon </a:t>
            </a:r>
            <a:r>
              <a:rPr lang="en-US" sz="3300" dirty="0">
                <a:solidFill>
                  <a:srgbClr val="000000"/>
                </a:solidFill>
              </a:rPr>
              <a:t>Statewide Assessment System</a:t>
            </a:r>
            <a:br>
              <a:rPr lang="en-US" sz="3300" dirty="0">
                <a:solidFill>
                  <a:srgbClr val="000000"/>
                </a:solidFill>
              </a:rPr>
            </a:br>
            <a:r>
              <a:rPr lang="en-US" sz="3300" dirty="0">
                <a:solidFill>
                  <a:srgbClr val="000000"/>
                </a:solidFill>
              </a:rPr>
              <a:t>Guiding Principles</a:t>
            </a:r>
            <a:endParaRPr sz="3300" dirty="0">
              <a:solidFill>
                <a:srgbClr val="000000"/>
              </a:solidFill>
            </a:endParaRPr>
          </a:p>
        </p:txBody>
      </p:sp>
      <p:sp>
        <p:nvSpPr>
          <p:cNvPr id="148" name="Google Shape;148;p6"/>
          <p:cNvSpPr txBox="1"/>
          <p:nvPr/>
        </p:nvSpPr>
        <p:spPr>
          <a:xfrm>
            <a:off x="12688" y="2559962"/>
            <a:ext cx="9144000" cy="2271225"/>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3200"/>
              <a:buFont typeface="Arial"/>
              <a:buNone/>
            </a:pPr>
            <a:r>
              <a:rPr lang="en-US" sz="2800" b="1" dirty="0">
                <a:solidFill>
                  <a:srgbClr val="0F75BC"/>
                </a:solidFill>
                <a:latin typeface="Calibri"/>
                <a:ea typeface="Calibri"/>
                <a:cs typeface="Calibri"/>
                <a:sym typeface="Calibri"/>
              </a:rPr>
              <a:t>Center </a:t>
            </a:r>
            <a:r>
              <a:rPr lang="en-US" sz="2800" b="1" i="0" u="none" strike="noStrike" cap="none" dirty="0">
                <a:solidFill>
                  <a:srgbClr val="0F75BC"/>
                </a:solidFill>
                <a:latin typeface="Calibri"/>
                <a:ea typeface="Calibri"/>
                <a:cs typeface="Calibri"/>
                <a:sym typeface="Calibri"/>
              </a:rPr>
              <a:t>E</a:t>
            </a:r>
            <a:r>
              <a:rPr lang="en-US" sz="2800" b="1" dirty="0">
                <a:solidFill>
                  <a:srgbClr val="0F75BC"/>
                </a:solidFill>
                <a:latin typeface="Calibri"/>
                <a:ea typeface="Calibri"/>
                <a:cs typeface="Calibri"/>
                <a:sym typeface="Calibri"/>
              </a:rPr>
              <a:t>quity</a:t>
            </a:r>
            <a:endParaRPr sz="2800" b="0" i="1" u="none" strike="noStrike" cap="none" dirty="0">
              <a:solidFill>
                <a:schemeClr val="dk1"/>
              </a:solidFill>
              <a:latin typeface="Calibri"/>
              <a:ea typeface="Calibri"/>
              <a:cs typeface="Calibri"/>
              <a:sym typeface="Calibri"/>
            </a:endParaRPr>
          </a:p>
          <a:p>
            <a:pPr marL="0" marR="0" lvl="0" indent="0" algn="ctr" rtl="0">
              <a:lnSpc>
                <a:spcPct val="115000"/>
              </a:lnSpc>
              <a:spcBef>
                <a:spcPts val="100"/>
              </a:spcBef>
              <a:spcAft>
                <a:spcPts val="0"/>
              </a:spcAft>
              <a:buClr>
                <a:srgbClr val="000000"/>
              </a:buClr>
              <a:buSzPts val="2800"/>
              <a:buFont typeface="Arial"/>
              <a:buNone/>
            </a:pPr>
            <a:r>
              <a:rPr lang="en-US" sz="2800" b="1" dirty="0">
                <a:solidFill>
                  <a:srgbClr val="0F75BC"/>
                </a:solidFill>
                <a:latin typeface="Calibri"/>
                <a:ea typeface="Calibri"/>
                <a:cs typeface="Calibri"/>
                <a:sym typeface="Calibri"/>
              </a:rPr>
              <a:t>Cultivate Connections &amp; Relationships</a:t>
            </a:r>
            <a:endParaRPr sz="2800" b="1" dirty="0">
              <a:solidFill>
                <a:srgbClr val="0F75BC"/>
              </a:solidFill>
              <a:latin typeface="Calibri"/>
              <a:ea typeface="Calibri"/>
              <a:cs typeface="Calibri"/>
              <a:sym typeface="Calibri"/>
            </a:endParaRPr>
          </a:p>
          <a:p>
            <a:pPr marL="0" marR="0" lvl="0" indent="0" algn="ctr" rtl="0">
              <a:lnSpc>
                <a:spcPct val="115000"/>
              </a:lnSpc>
              <a:spcBef>
                <a:spcPts val="100"/>
              </a:spcBef>
              <a:spcAft>
                <a:spcPts val="0"/>
              </a:spcAft>
              <a:buClr>
                <a:srgbClr val="000000"/>
              </a:buClr>
              <a:buSzPts val="2800"/>
              <a:buFont typeface="Arial"/>
              <a:buNone/>
            </a:pPr>
            <a:r>
              <a:rPr lang="en-US" sz="2800" b="1" dirty="0">
                <a:solidFill>
                  <a:srgbClr val="0F75BC"/>
                </a:solidFill>
                <a:latin typeface="Calibri"/>
                <a:ea typeface="Calibri"/>
                <a:cs typeface="Calibri"/>
                <a:sym typeface="Calibri"/>
              </a:rPr>
              <a:t>Use the Right Assessment for the Right Purpose</a:t>
            </a:r>
            <a:endParaRPr sz="2800" b="1" dirty="0">
              <a:solidFill>
                <a:srgbClr val="0F75BC"/>
              </a:solidFill>
              <a:latin typeface="Calibri"/>
              <a:ea typeface="Calibri"/>
              <a:cs typeface="Calibri"/>
              <a:sym typeface="Calibri"/>
            </a:endParaRPr>
          </a:p>
          <a:p>
            <a:pPr marL="0" marR="0" lvl="0" indent="0" algn="ctr" rtl="0">
              <a:lnSpc>
                <a:spcPct val="115000"/>
              </a:lnSpc>
              <a:spcBef>
                <a:spcPts val="100"/>
              </a:spcBef>
              <a:spcAft>
                <a:spcPts val="0"/>
              </a:spcAft>
              <a:buClr>
                <a:srgbClr val="000000"/>
              </a:buClr>
              <a:buSzPts val="2800"/>
              <a:buFont typeface="Arial"/>
              <a:buNone/>
            </a:pPr>
            <a:r>
              <a:rPr lang="en-US" sz="2800" b="1" dirty="0">
                <a:solidFill>
                  <a:srgbClr val="0F75BC"/>
                </a:solidFill>
                <a:latin typeface="Calibri"/>
                <a:ea typeface="Calibri"/>
                <a:cs typeface="Calibri"/>
                <a:sym typeface="Calibri"/>
              </a:rPr>
              <a:t>Be Transparent</a:t>
            </a:r>
            <a:endParaRPr sz="2800" b="1" dirty="0">
              <a:solidFill>
                <a:srgbClr val="0F75BC"/>
              </a:solidFill>
              <a:latin typeface="Calibri"/>
              <a:ea typeface="Calibri"/>
              <a:cs typeface="Calibri"/>
              <a:sym typeface="Calibri"/>
            </a:endParaRPr>
          </a:p>
        </p:txBody>
      </p:sp>
      <p:sp>
        <p:nvSpPr>
          <p:cNvPr id="2" name="Rectangle 1"/>
          <p:cNvSpPr/>
          <p:nvPr/>
        </p:nvSpPr>
        <p:spPr>
          <a:xfrm>
            <a:off x="0" y="1466525"/>
            <a:ext cx="9143999" cy="941796"/>
          </a:xfrm>
          <a:prstGeom prst="rect">
            <a:avLst/>
          </a:prstGeom>
          <a:ln w="38100">
            <a:solidFill>
              <a:srgbClr val="FFC000"/>
            </a:solidFill>
          </a:ln>
        </p:spPr>
        <p:txBody>
          <a:bodyPr wrap="square">
            <a:spAutoFit/>
          </a:bodyPr>
          <a:lstStyle/>
          <a:p>
            <a:pPr lvl="0" algn="ctr">
              <a:lnSpc>
                <a:spcPct val="115000"/>
              </a:lnSpc>
              <a:buClr>
                <a:schemeClr val="dk1"/>
              </a:buClr>
              <a:buSzPts val="1100"/>
            </a:pPr>
            <a:r>
              <a:rPr lang="en-US" sz="2400" b="1" i="1" dirty="0" smtClean="0">
                <a:solidFill>
                  <a:srgbClr val="0F75BC"/>
                </a:solidFill>
                <a:latin typeface="Calibri" panose="020F0502020204030204" pitchFamily="34" charset="0"/>
                <a:cs typeface="Calibri" panose="020F0502020204030204" pitchFamily="34" charset="0"/>
              </a:rPr>
              <a:t>A balanced </a:t>
            </a:r>
            <a:r>
              <a:rPr lang="en-US" sz="2400" b="1" i="1" dirty="0">
                <a:solidFill>
                  <a:srgbClr val="0F75BC"/>
                </a:solidFill>
                <a:latin typeface="Calibri" panose="020F0502020204030204" pitchFamily="34" charset="0"/>
                <a:cs typeface="Calibri" panose="020F0502020204030204" pitchFamily="34" charset="0"/>
              </a:rPr>
              <a:t>assessment system </a:t>
            </a:r>
            <a:r>
              <a:rPr lang="en-US" sz="2400" b="1" i="1" dirty="0" smtClean="0">
                <a:solidFill>
                  <a:srgbClr val="0F75BC"/>
                </a:solidFill>
                <a:latin typeface="Calibri" panose="020F0502020204030204" pitchFamily="34" charset="0"/>
                <a:cs typeface="Calibri" panose="020F0502020204030204" pitchFamily="34" charset="0"/>
              </a:rPr>
              <a:t>is vital </a:t>
            </a:r>
            <a:r>
              <a:rPr lang="en-US" sz="2400" b="1" i="1" dirty="0">
                <a:solidFill>
                  <a:srgbClr val="0F75BC"/>
                </a:solidFill>
                <a:latin typeface="Calibri" panose="020F0502020204030204" pitchFamily="34" charset="0"/>
                <a:cs typeface="Calibri" panose="020F0502020204030204" pitchFamily="34" charset="0"/>
              </a:rPr>
              <a:t>to </a:t>
            </a:r>
            <a:r>
              <a:rPr lang="en-US" sz="2400" b="1" i="1" dirty="0" smtClean="0">
                <a:solidFill>
                  <a:srgbClr val="0F75BC"/>
                </a:solidFill>
                <a:latin typeface="Calibri" panose="020F0502020204030204" pitchFamily="34" charset="0"/>
                <a:cs typeface="Calibri" panose="020F0502020204030204" pitchFamily="34" charset="0"/>
              </a:rPr>
              <a:t>achieve an </a:t>
            </a:r>
            <a:r>
              <a:rPr lang="en-US" sz="2400" b="1" i="1" dirty="0">
                <a:solidFill>
                  <a:srgbClr val="0F75BC"/>
                </a:solidFill>
                <a:latin typeface="Calibri" panose="020F0502020204030204" pitchFamily="34" charset="0"/>
                <a:cs typeface="Calibri" panose="020F0502020204030204" pitchFamily="34" charset="0"/>
              </a:rPr>
              <a:t>equitable, </a:t>
            </a:r>
            <a:endParaRPr lang="en-US" sz="2400" b="1" i="1" dirty="0" smtClean="0">
              <a:solidFill>
                <a:srgbClr val="0F75BC"/>
              </a:solidFill>
              <a:latin typeface="Calibri" panose="020F0502020204030204" pitchFamily="34" charset="0"/>
              <a:cs typeface="Calibri" panose="020F0502020204030204" pitchFamily="34" charset="0"/>
            </a:endParaRPr>
          </a:p>
          <a:p>
            <a:pPr lvl="0" algn="ctr">
              <a:lnSpc>
                <a:spcPct val="115000"/>
              </a:lnSpc>
              <a:buClr>
                <a:schemeClr val="dk1"/>
              </a:buClr>
              <a:buSzPts val="1100"/>
            </a:pPr>
            <a:r>
              <a:rPr lang="en-US" sz="2400" b="1" i="1" dirty="0" smtClean="0">
                <a:solidFill>
                  <a:srgbClr val="0F75BC"/>
                </a:solidFill>
                <a:latin typeface="Calibri" panose="020F0502020204030204" pitchFamily="34" charset="0"/>
                <a:cs typeface="Calibri" panose="020F0502020204030204" pitchFamily="34" charset="0"/>
              </a:rPr>
              <a:t>high-quality </a:t>
            </a:r>
            <a:r>
              <a:rPr lang="en-US" sz="2400" b="1" i="1" dirty="0">
                <a:solidFill>
                  <a:srgbClr val="0F75BC"/>
                </a:solidFill>
                <a:latin typeface="Calibri" panose="020F0502020204030204" pitchFamily="34" charset="0"/>
                <a:cs typeface="Calibri" panose="020F0502020204030204" pitchFamily="34" charset="0"/>
              </a:rPr>
              <a:t>education for all </a:t>
            </a:r>
            <a:r>
              <a:rPr lang="en-US" sz="2400" b="1" i="1" dirty="0" smtClean="0">
                <a:solidFill>
                  <a:srgbClr val="0F75BC"/>
                </a:solidFill>
                <a:latin typeface="Calibri" panose="020F0502020204030204" pitchFamily="34" charset="0"/>
                <a:cs typeface="Calibri" panose="020F0502020204030204" pitchFamily="34" charset="0"/>
              </a:rPr>
              <a:t>students.</a:t>
            </a:r>
            <a:endParaRPr lang="en-US" sz="2400" i="1" dirty="0">
              <a:solidFill>
                <a:srgbClr val="0F75B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78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Interim Test Item Example</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20</a:t>
            </a:fld>
            <a:endParaRPr lang="en-US"/>
          </a:p>
        </p:txBody>
      </p:sp>
      <p:pic>
        <p:nvPicPr>
          <p:cNvPr id="4" name="Picture 3" descr="image of task item from sample test"/>
          <p:cNvPicPr>
            <a:picLocks noChangeAspect="1"/>
          </p:cNvPicPr>
          <p:nvPr/>
        </p:nvPicPr>
        <p:blipFill>
          <a:blip r:embed="rId3"/>
          <a:stretch>
            <a:fillRect/>
          </a:stretch>
        </p:blipFill>
        <p:spPr>
          <a:xfrm>
            <a:off x="105149" y="1124979"/>
            <a:ext cx="8929123" cy="4874069"/>
          </a:xfrm>
          <a:prstGeom prst="rect">
            <a:avLst/>
          </a:prstGeom>
        </p:spPr>
      </p:pic>
    </p:spTree>
    <p:extLst>
      <p:ext uri="{BB962C8B-B14F-4D97-AF65-F5344CB8AC3E}">
        <p14:creationId xmlns:p14="http://schemas.microsoft.com/office/powerpoint/2010/main" val="589533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1817" y="2878532"/>
            <a:ext cx="7152434" cy="1013398"/>
          </a:xfrm>
        </p:spPr>
        <p:txBody>
          <a:bodyPr>
            <a:normAutofit fontScale="90000"/>
          </a:bodyPr>
          <a:lstStyle/>
          <a:p>
            <a:pPr algn="ctr"/>
            <a:r>
              <a:rPr lang="en-US" dirty="0" smtClean="0"/>
              <a:t>How to use the Test Administration Interface </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21</a:t>
            </a:fld>
            <a:endParaRPr lang="en-US"/>
          </a:p>
        </p:txBody>
      </p:sp>
    </p:spTree>
    <p:extLst>
      <p:ext uri="{BB962C8B-B14F-4D97-AF65-F5344CB8AC3E}">
        <p14:creationId xmlns:p14="http://schemas.microsoft.com/office/powerpoint/2010/main" val="3756209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177290" y="195811"/>
            <a:ext cx="7886700" cy="631503"/>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2" name="Rectangle 1"/>
          <p:cNvSpPr/>
          <p:nvPr/>
        </p:nvSpPr>
        <p:spPr>
          <a:xfrm>
            <a:off x="529186" y="2198117"/>
            <a:ext cx="2431914" cy="7859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latin typeface="Calibri" panose="020F0502020204030204" pitchFamily="34" charset="0"/>
                <a:cs typeface="Calibri" panose="020F0502020204030204" pitchFamily="34" charset="0"/>
              </a:rPr>
              <a:t>Were you a Test Administrator in </a:t>
            </a:r>
          </a:p>
          <a:p>
            <a:pPr algn="ctr"/>
            <a:r>
              <a:rPr lang="en-US" sz="1800" b="1" dirty="0" smtClean="0">
                <a:solidFill>
                  <a:schemeClr val="tx1"/>
                </a:solidFill>
                <a:latin typeface="Calibri" panose="020F0502020204030204" pitchFamily="34" charset="0"/>
                <a:cs typeface="Calibri" panose="020F0502020204030204" pitchFamily="34" charset="0"/>
              </a:rPr>
              <a:t>2019-20?</a:t>
            </a:r>
            <a:endParaRPr lang="en-US" sz="1800" b="1" dirty="0">
              <a:solidFill>
                <a:schemeClr val="tx1"/>
              </a:solidFill>
              <a:latin typeface="Calibri" panose="020F0502020204030204" pitchFamily="34" charset="0"/>
              <a:cs typeface="Calibri" panose="020F0502020204030204" pitchFamily="34" charset="0"/>
            </a:endParaRPr>
          </a:p>
        </p:txBody>
      </p:sp>
      <p:cxnSp>
        <p:nvCxnSpPr>
          <p:cNvPr id="4" name="Straight Arrow Connector 3" title="Arrow"/>
          <p:cNvCxnSpPr>
            <a:stCxn id="2" idx="3"/>
          </p:cNvCxnSpPr>
          <p:nvPr/>
        </p:nvCxnSpPr>
        <p:spPr>
          <a:xfrm>
            <a:off x="2891060" y="2630360"/>
            <a:ext cx="1540862"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00790" y="2476468"/>
            <a:ext cx="521402" cy="369332"/>
          </a:xfrm>
          <a:prstGeom prst="rect">
            <a:avLst/>
          </a:prstGeom>
          <a:solidFill>
            <a:schemeClr val="accent5">
              <a:lumMod val="40000"/>
              <a:lumOff val="60000"/>
            </a:schemeClr>
          </a:solid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YES</a:t>
            </a:r>
            <a:endParaRPr lang="en-US" sz="1800" b="1" dirty="0">
              <a:latin typeface="Calibri" panose="020F0502020204030204" pitchFamily="34" charset="0"/>
              <a:cs typeface="Calibri" panose="020F0502020204030204" pitchFamily="34" charset="0"/>
            </a:endParaRPr>
          </a:p>
        </p:txBody>
      </p:sp>
      <p:cxnSp>
        <p:nvCxnSpPr>
          <p:cNvPr id="7" name="Straight Arrow Connector 6" title="Arrow"/>
          <p:cNvCxnSpPr/>
          <p:nvPr/>
        </p:nvCxnSpPr>
        <p:spPr>
          <a:xfrm>
            <a:off x="2396895" y="3023357"/>
            <a:ext cx="0" cy="13268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a:off x="1031780" y="3040218"/>
            <a:ext cx="0" cy="13099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815" y="3532894"/>
            <a:ext cx="643181" cy="369332"/>
          </a:xfrm>
          <a:prstGeom prst="rect">
            <a:avLst/>
          </a:prstGeom>
          <a:solidFill>
            <a:schemeClr val="accent2">
              <a:lumMod val="20000"/>
              <a:lumOff val="80000"/>
            </a:schemeClr>
          </a:solid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NO</a:t>
            </a:r>
            <a:endParaRPr lang="en-US" sz="1800" b="1" dirty="0">
              <a:latin typeface="Calibri" panose="020F0502020204030204" pitchFamily="34" charset="0"/>
              <a:cs typeface="Calibri" panose="020F0502020204030204" pitchFamily="34" charset="0"/>
            </a:endParaRPr>
          </a:p>
        </p:txBody>
      </p:sp>
      <p:sp>
        <p:nvSpPr>
          <p:cNvPr id="8" name="TextBox 7"/>
          <p:cNvSpPr txBox="1"/>
          <p:nvPr/>
        </p:nvSpPr>
        <p:spPr>
          <a:xfrm>
            <a:off x="1674962" y="3284696"/>
            <a:ext cx="1302875" cy="830997"/>
          </a:xfrm>
          <a:prstGeom prst="rect">
            <a:avLst/>
          </a:prstGeom>
          <a:solidFill>
            <a:schemeClr val="accent2">
              <a:lumMod val="20000"/>
              <a:lumOff val="80000"/>
            </a:schemeClr>
          </a:solidFill>
        </p:spPr>
        <p:txBody>
          <a:bodyPr wrap="square" rtlCol="0">
            <a:spAutoFit/>
          </a:bodyPr>
          <a:lstStyle/>
          <a:p>
            <a:pPr algn="ctr"/>
            <a:r>
              <a:rPr lang="en-US" sz="1600" b="1" dirty="0" smtClean="0">
                <a:latin typeface="Calibri" panose="020F0502020204030204" pitchFamily="34" charset="0"/>
                <a:cs typeface="Calibri" panose="020F0502020204030204" pitchFamily="34" charset="0"/>
              </a:rPr>
              <a:t>Yes, but in a different district/state</a:t>
            </a:r>
            <a:endParaRPr lang="en-US" sz="1600" b="1" dirty="0">
              <a:latin typeface="Calibri" panose="020F0502020204030204" pitchFamily="34" charset="0"/>
              <a:cs typeface="Calibri" panose="020F0502020204030204" pitchFamily="34" charset="0"/>
            </a:endParaRPr>
          </a:p>
        </p:txBody>
      </p:sp>
      <p:sp>
        <p:nvSpPr>
          <p:cNvPr id="18" name="Rectangle 17"/>
          <p:cNvSpPr/>
          <p:nvPr/>
        </p:nvSpPr>
        <p:spPr>
          <a:xfrm>
            <a:off x="4431922" y="2225687"/>
            <a:ext cx="1225685" cy="7859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alibri" panose="020F0502020204030204" pitchFamily="34" charset="0"/>
                <a:cs typeface="Calibri" panose="020F0502020204030204" pitchFamily="34" charset="0"/>
              </a:rPr>
              <a:t>Complete Module 8</a:t>
            </a:r>
            <a:endParaRPr lang="en-US" sz="1800" dirty="0">
              <a:solidFill>
                <a:schemeClr val="tx1"/>
              </a:solidFill>
              <a:latin typeface="Calibri" panose="020F0502020204030204" pitchFamily="34" charset="0"/>
              <a:cs typeface="Calibri" panose="020F0502020204030204" pitchFamily="34" charset="0"/>
            </a:endParaRPr>
          </a:p>
        </p:txBody>
      </p:sp>
      <p:cxnSp>
        <p:nvCxnSpPr>
          <p:cNvPr id="22" name="Straight Arrow Connector 21" title="Arrow"/>
          <p:cNvCxnSpPr/>
          <p:nvPr/>
        </p:nvCxnSpPr>
        <p:spPr>
          <a:xfrm>
            <a:off x="5657607" y="2630360"/>
            <a:ext cx="1202339"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863838" y="2103447"/>
            <a:ext cx="1521405" cy="10304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alibri" panose="020F0502020204030204" pitchFamily="34" charset="0"/>
                <a:cs typeface="Calibri" panose="020F0502020204030204" pitchFamily="34" charset="0"/>
              </a:rPr>
              <a:t>DTC assigns “Interim” test group in TIDE</a:t>
            </a:r>
            <a:endParaRPr lang="en-US" sz="1800" dirty="0">
              <a:solidFill>
                <a:schemeClr val="tx1"/>
              </a:solidFill>
              <a:latin typeface="Calibri" panose="020F0502020204030204" pitchFamily="34" charset="0"/>
              <a:cs typeface="Calibri" panose="020F0502020204030204" pitchFamily="34" charset="0"/>
            </a:endParaRPr>
          </a:p>
        </p:txBody>
      </p:sp>
      <p:sp>
        <p:nvSpPr>
          <p:cNvPr id="25" name="Rectangle 24"/>
          <p:cNvSpPr/>
          <p:nvPr/>
        </p:nvSpPr>
        <p:spPr>
          <a:xfrm>
            <a:off x="459145" y="4367070"/>
            <a:ext cx="5198461" cy="17185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 1.  Reading requirements from Table 5 of Oregon’s </a:t>
            </a:r>
          </a:p>
          <a:p>
            <a:r>
              <a:rPr lang="en-US"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hlinkClick r:id="rId4"/>
              </a:rPr>
              <a:t>Test Administration Manual </a:t>
            </a:r>
            <a:r>
              <a:rPr lang="en-US" dirty="0" smtClean="0">
                <a:solidFill>
                  <a:schemeClr val="tx1"/>
                </a:solidFill>
                <a:latin typeface="Calibri" panose="020F0502020204030204" pitchFamily="34" charset="0"/>
                <a:cs typeface="Calibri" panose="020F0502020204030204" pitchFamily="34" charset="0"/>
              </a:rPr>
              <a:t>(TAM)</a:t>
            </a:r>
          </a:p>
          <a:p>
            <a:r>
              <a:rPr lang="en-US" dirty="0" smtClean="0">
                <a:solidFill>
                  <a:schemeClr val="tx1"/>
                </a:solidFill>
                <a:latin typeface="Calibri" panose="020F0502020204030204" pitchFamily="34" charset="0"/>
                <a:cs typeface="Calibri" panose="020F0502020204030204" pitchFamily="34" charset="0"/>
              </a:rPr>
              <a:t>  2.  Complete Modules 2, 3, and 4 as posted to the </a:t>
            </a:r>
          </a:p>
          <a:p>
            <a:pPr lvl="1"/>
            <a:r>
              <a:rPr lang="en-US"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hlinkClick r:id="rId4"/>
              </a:rPr>
              <a:t>Assessment Training Materials</a:t>
            </a:r>
            <a:r>
              <a:rPr lang="en-US" dirty="0" smtClean="0">
                <a:solidFill>
                  <a:schemeClr val="tx1"/>
                </a:solidFill>
                <a:latin typeface="Calibri" panose="020F0502020204030204" pitchFamily="34" charset="0"/>
                <a:cs typeface="Calibri" panose="020F0502020204030204" pitchFamily="34" charset="0"/>
              </a:rPr>
              <a:t> webpage</a:t>
            </a:r>
            <a:endParaRPr lang="en-US" dirty="0">
              <a:solidFill>
                <a:schemeClr val="tx1"/>
              </a:solidFill>
              <a:latin typeface="Calibri" panose="020F0502020204030204" pitchFamily="34" charset="0"/>
              <a:cs typeface="Calibri" panose="020F0502020204030204" pitchFamily="34" charset="0"/>
            </a:endParaRPr>
          </a:p>
        </p:txBody>
      </p:sp>
      <p:cxnSp>
        <p:nvCxnSpPr>
          <p:cNvPr id="26" name="Straight Arrow Connector 25" title="Arrow"/>
          <p:cNvCxnSpPr>
            <a:endCxn id="18" idx="2"/>
          </p:cNvCxnSpPr>
          <p:nvPr/>
        </p:nvCxnSpPr>
        <p:spPr>
          <a:xfrm flipV="1">
            <a:off x="5038928" y="3011682"/>
            <a:ext cx="5837" cy="135538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944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P spid="8" grpId="0" animBg="1"/>
      <p:bldP spid="18" grpId="0" animBg="1"/>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a Test in TA Interface</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23</a:t>
            </a:fld>
            <a:endParaRPr lang="en-US"/>
          </a:p>
        </p:txBody>
      </p:sp>
      <p:pic>
        <p:nvPicPr>
          <p:cNvPr id="5" name="Picture 4" descr="Secure Login page">
            <a:extLst>
              <a:ext uri="{FF2B5EF4-FFF2-40B4-BE49-F238E27FC236}">
                <a16:creationId xmlns:a16="http://schemas.microsoft.com/office/drawing/2014/main" id="{6C0FDE5E-8BD5-45C8-8E84-1B1DD88E7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476" y="2625611"/>
            <a:ext cx="2601587" cy="1707109"/>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6" name="Picture 5" descr="image Code entry box"/>
          <p:cNvPicPr>
            <a:picLocks noChangeAspect="1"/>
          </p:cNvPicPr>
          <p:nvPr/>
        </p:nvPicPr>
        <p:blipFill>
          <a:blip r:embed="rId4"/>
          <a:stretch>
            <a:fillRect/>
          </a:stretch>
        </p:blipFill>
        <p:spPr>
          <a:xfrm>
            <a:off x="6301581" y="2754017"/>
            <a:ext cx="2705100" cy="2638425"/>
          </a:xfrm>
          <a:prstGeom prst="rect">
            <a:avLst/>
          </a:prstGeom>
          <a:ln w="57150">
            <a:solidFill>
              <a:srgbClr val="FFFF00"/>
            </a:solidFill>
          </a:ln>
        </p:spPr>
      </p:pic>
      <p:sp>
        <p:nvSpPr>
          <p:cNvPr id="7" name="TextBox 6"/>
          <p:cNvSpPr txBox="1"/>
          <p:nvPr/>
        </p:nvSpPr>
        <p:spPr>
          <a:xfrm>
            <a:off x="6171517" y="5392442"/>
            <a:ext cx="2760279" cy="923330"/>
          </a:xfrm>
          <a:prstGeom prst="rect">
            <a:avLst/>
          </a:prstGeom>
          <a:noFill/>
        </p:spPr>
        <p:txBody>
          <a:bodyPr wrap="square" rtlCol="0">
            <a:spAutoFit/>
          </a:bodyPr>
          <a:lstStyle/>
          <a:p>
            <a:r>
              <a:rPr lang="en-US" dirty="0" smtClean="0"/>
              <a:t>Will appear if logging in for first time or with cleared cache</a:t>
            </a:r>
            <a:endParaRPr lang="en-US" dirty="0"/>
          </a:p>
        </p:txBody>
      </p:sp>
      <p:pic>
        <p:nvPicPr>
          <p:cNvPr id="9" name="Picture 8"/>
          <p:cNvPicPr>
            <a:picLocks noChangeAspect="1"/>
          </p:cNvPicPr>
          <p:nvPr/>
        </p:nvPicPr>
        <p:blipFill>
          <a:blip r:embed="rId5"/>
          <a:stretch>
            <a:fillRect/>
          </a:stretch>
        </p:blipFill>
        <p:spPr>
          <a:xfrm>
            <a:off x="311251" y="1340452"/>
            <a:ext cx="2302747" cy="2440588"/>
          </a:xfrm>
          <a:prstGeom prst="rect">
            <a:avLst/>
          </a:prstGeom>
        </p:spPr>
      </p:pic>
      <p:cxnSp>
        <p:nvCxnSpPr>
          <p:cNvPr id="11" name="Straight Arrow Connector 10"/>
          <p:cNvCxnSpPr/>
          <p:nvPr/>
        </p:nvCxnSpPr>
        <p:spPr>
          <a:xfrm>
            <a:off x="2038865" y="3781040"/>
            <a:ext cx="705197" cy="2921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04486" y="4596714"/>
            <a:ext cx="879465" cy="308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1251" y="5323146"/>
            <a:ext cx="2360428" cy="738664"/>
          </a:xfrm>
          <a:prstGeom prst="rect">
            <a:avLst/>
          </a:prstGeom>
          <a:solidFill>
            <a:schemeClr val="accent2">
              <a:lumMod val="40000"/>
              <a:lumOff val="60000"/>
            </a:schemeClr>
          </a:solidFill>
          <a:ln>
            <a:solidFill>
              <a:schemeClr val="tx1"/>
            </a:solidFill>
          </a:ln>
        </p:spPr>
        <p:txBody>
          <a:bodyPr wrap="square" rtlCol="0">
            <a:spAutoFit/>
          </a:bodyPr>
          <a:lstStyle/>
          <a:p>
            <a:r>
              <a:rPr lang="en-US" sz="1400" i="1" dirty="0" smtClean="0"/>
              <a:t>Note: OSASPortal.org has been reformatted with a new look and feel.</a:t>
            </a:r>
            <a:endParaRPr lang="en-US" sz="1400" i="1" dirty="0"/>
          </a:p>
        </p:txBody>
      </p:sp>
    </p:spTree>
    <p:extLst>
      <p:ext uri="{BB962C8B-B14F-4D97-AF65-F5344CB8AC3E}">
        <p14:creationId xmlns:p14="http://schemas.microsoft.com/office/powerpoint/2010/main" val="31132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Selection Window</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24</a:t>
            </a:fld>
            <a:endParaRPr lang="en-US"/>
          </a:p>
        </p:txBody>
      </p:sp>
      <p:pic>
        <p:nvPicPr>
          <p:cNvPr id="4" name="Picture 3" descr="Test selection window image"/>
          <p:cNvPicPr>
            <a:picLocks noChangeAspect="1"/>
          </p:cNvPicPr>
          <p:nvPr/>
        </p:nvPicPr>
        <p:blipFill>
          <a:blip r:embed="rId3"/>
          <a:stretch>
            <a:fillRect/>
          </a:stretch>
        </p:blipFill>
        <p:spPr>
          <a:xfrm>
            <a:off x="0" y="1124979"/>
            <a:ext cx="9117405" cy="4934608"/>
          </a:xfrm>
          <a:prstGeom prst="rect">
            <a:avLst/>
          </a:prstGeom>
        </p:spPr>
      </p:pic>
    </p:spTree>
    <p:extLst>
      <p:ext uri="{BB962C8B-B14F-4D97-AF65-F5344CB8AC3E}">
        <p14:creationId xmlns:p14="http://schemas.microsoft.com/office/powerpoint/2010/main" val="1962469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Selection Window</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25</a:t>
            </a:fld>
            <a:endParaRPr lang="en-US"/>
          </a:p>
        </p:txBody>
      </p:sp>
      <p:pic>
        <p:nvPicPr>
          <p:cNvPr id="4" name="Picture 3" descr="test selection window image"/>
          <p:cNvPicPr>
            <a:picLocks noChangeAspect="1"/>
          </p:cNvPicPr>
          <p:nvPr/>
        </p:nvPicPr>
        <p:blipFill>
          <a:blip r:embed="rId3"/>
          <a:stretch>
            <a:fillRect/>
          </a:stretch>
        </p:blipFill>
        <p:spPr>
          <a:xfrm>
            <a:off x="141889" y="1198926"/>
            <a:ext cx="9013448" cy="4933860"/>
          </a:xfrm>
          <a:prstGeom prst="rect">
            <a:avLst/>
          </a:prstGeom>
        </p:spPr>
      </p:pic>
    </p:spTree>
    <p:extLst>
      <p:ext uri="{BB962C8B-B14F-4D97-AF65-F5344CB8AC3E}">
        <p14:creationId xmlns:p14="http://schemas.microsoft.com/office/powerpoint/2010/main" val="3072996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test approval and denial buttons"/>
          <p:cNvSpPr/>
          <p:nvPr/>
        </p:nvSpPr>
        <p:spPr>
          <a:xfrm>
            <a:off x="6113929" y="2844800"/>
            <a:ext cx="926353" cy="4601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Review Test Settings</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26</a:t>
            </a:fld>
            <a:endParaRPr lang="en-US"/>
          </a:p>
        </p:txBody>
      </p:sp>
      <p:pic>
        <p:nvPicPr>
          <p:cNvPr id="4" name="Picture 3" descr="image of review test settings window"/>
          <p:cNvPicPr>
            <a:picLocks noChangeAspect="1"/>
          </p:cNvPicPr>
          <p:nvPr/>
        </p:nvPicPr>
        <p:blipFill>
          <a:blip r:embed="rId3"/>
          <a:stretch>
            <a:fillRect/>
          </a:stretch>
        </p:blipFill>
        <p:spPr>
          <a:xfrm>
            <a:off x="506917" y="941094"/>
            <a:ext cx="6779803" cy="2422983"/>
          </a:xfrm>
          <a:prstGeom prst="rect">
            <a:avLst/>
          </a:prstGeom>
        </p:spPr>
      </p:pic>
      <p:pic>
        <p:nvPicPr>
          <p:cNvPr id="5" name="Picture 4" descr="image of test settings window"/>
          <p:cNvPicPr>
            <a:picLocks noChangeAspect="1"/>
          </p:cNvPicPr>
          <p:nvPr/>
        </p:nvPicPr>
        <p:blipFill>
          <a:blip r:embed="rId4"/>
          <a:stretch>
            <a:fillRect/>
          </a:stretch>
        </p:blipFill>
        <p:spPr>
          <a:xfrm>
            <a:off x="5193972" y="3578158"/>
            <a:ext cx="3461927" cy="2893301"/>
          </a:xfrm>
          <a:prstGeom prst="rect">
            <a:avLst/>
          </a:prstGeom>
        </p:spPr>
      </p:pic>
      <p:sp>
        <p:nvSpPr>
          <p:cNvPr id="6" name="Down Arrow 5" descr="arrow"/>
          <p:cNvSpPr/>
          <p:nvPr/>
        </p:nvSpPr>
        <p:spPr>
          <a:xfrm>
            <a:off x="5700488" y="3214928"/>
            <a:ext cx="292170" cy="5123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descr="eye icon to see test settings"/>
          <p:cNvSpPr txBox="1"/>
          <p:nvPr/>
        </p:nvSpPr>
        <p:spPr>
          <a:xfrm>
            <a:off x="5570071" y="2844800"/>
            <a:ext cx="543858" cy="370128"/>
          </a:xfrm>
          <a:prstGeom prst="rect">
            <a:avLst/>
          </a:prstGeom>
          <a:noFill/>
          <a:ln w="38100">
            <a:solidFill>
              <a:srgbClr val="FF0000"/>
            </a:solidFill>
          </a:ln>
        </p:spPr>
        <p:txBody>
          <a:bodyPr wrap="square" rtlCol="0">
            <a:spAutoFit/>
          </a:bodyPr>
          <a:lstStyle/>
          <a:p>
            <a:endParaRPr lang="en-US" dirty="0"/>
          </a:p>
        </p:txBody>
      </p:sp>
      <p:sp>
        <p:nvSpPr>
          <p:cNvPr id="9" name="TextBox 8" descr="test approval and denial buttons image"/>
          <p:cNvSpPr txBox="1"/>
          <p:nvPr/>
        </p:nvSpPr>
        <p:spPr>
          <a:xfrm>
            <a:off x="6233459" y="2844800"/>
            <a:ext cx="759012" cy="370128"/>
          </a:xfrm>
          <a:prstGeom prst="rect">
            <a:avLst/>
          </a:prstGeom>
          <a:noFill/>
          <a:ln w="38100">
            <a:solidFill>
              <a:srgbClr val="FF0000"/>
            </a:solidFill>
          </a:ln>
        </p:spPr>
        <p:txBody>
          <a:bodyPr wrap="square" rtlCol="0">
            <a:spAutoFit/>
          </a:bodyPr>
          <a:lstStyle/>
          <a:p>
            <a:endParaRPr lang="en-US" dirty="0"/>
          </a:p>
        </p:txBody>
      </p:sp>
      <p:sp>
        <p:nvSpPr>
          <p:cNvPr id="10" name="TextBox 9" descr="accept as appears button image"/>
          <p:cNvSpPr txBox="1"/>
          <p:nvPr/>
        </p:nvSpPr>
        <p:spPr>
          <a:xfrm>
            <a:off x="3896818" y="1033929"/>
            <a:ext cx="1673253" cy="484094"/>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9298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 Test Session</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27</a:t>
            </a:fld>
            <a:endParaRPr lang="en-US"/>
          </a:p>
        </p:txBody>
      </p:sp>
      <p:pic>
        <p:nvPicPr>
          <p:cNvPr id="4" name="Picture 3" descr="monitoring a session image"/>
          <p:cNvPicPr>
            <a:picLocks noChangeAspect="1"/>
          </p:cNvPicPr>
          <p:nvPr/>
        </p:nvPicPr>
        <p:blipFill>
          <a:blip r:embed="rId3"/>
          <a:stretch>
            <a:fillRect/>
          </a:stretch>
        </p:blipFill>
        <p:spPr>
          <a:xfrm>
            <a:off x="35809" y="2546131"/>
            <a:ext cx="8998463" cy="1828635"/>
          </a:xfrm>
          <a:prstGeom prst="rect">
            <a:avLst/>
          </a:prstGeom>
        </p:spPr>
      </p:pic>
    </p:spTree>
    <p:extLst>
      <p:ext uri="{BB962C8B-B14F-4D97-AF65-F5344CB8AC3E}">
        <p14:creationId xmlns:p14="http://schemas.microsoft.com/office/powerpoint/2010/main" val="1911045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8690" y="2474771"/>
            <a:ext cx="7152434" cy="1013398"/>
          </a:xfrm>
        </p:spPr>
        <p:txBody>
          <a:bodyPr>
            <a:normAutofit fontScale="90000"/>
          </a:bodyPr>
          <a:lstStyle/>
          <a:p>
            <a:pPr algn="ctr"/>
            <a:r>
              <a:rPr lang="en-US" dirty="0" smtClean="0"/>
              <a:t>How to Use the </a:t>
            </a:r>
            <a:br>
              <a:rPr lang="en-US" dirty="0" smtClean="0"/>
            </a:br>
            <a:r>
              <a:rPr lang="en-US" dirty="0" smtClean="0"/>
              <a:t>Centralized Reporting System</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28</a:t>
            </a:fld>
            <a:endParaRPr lang="en-US"/>
          </a:p>
        </p:txBody>
      </p:sp>
    </p:spTree>
    <p:extLst>
      <p:ext uri="{BB962C8B-B14F-4D97-AF65-F5344CB8AC3E}">
        <p14:creationId xmlns:p14="http://schemas.microsoft.com/office/powerpoint/2010/main" val="4077727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29</a:t>
            </a:fld>
            <a:endParaRPr lang="en-US"/>
          </a:p>
        </p:txBody>
      </p:sp>
      <p:sp>
        <p:nvSpPr>
          <p:cNvPr id="2" name="Title 1"/>
          <p:cNvSpPr>
            <a:spLocks noGrp="1"/>
          </p:cNvSpPr>
          <p:nvPr>
            <p:ph type="title"/>
          </p:nvPr>
        </p:nvSpPr>
        <p:spPr/>
        <p:txBody>
          <a:bodyPr/>
          <a:lstStyle/>
          <a:p>
            <a:r>
              <a:rPr lang="en-US" dirty="0" smtClean="0"/>
              <a:t>Centralized Reporting System</a:t>
            </a:r>
            <a:endParaRPr lang="en-US" dirty="0"/>
          </a:p>
        </p:txBody>
      </p:sp>
      <p:pic>
        <p:nvPicPr>
          <p:cNvPr id="4" name="Picture 3" descr="centralized reporting system button image"/>
          <p:cNvPicPr>
            <a:picLocks noChangeAspect="1"/>
          </p:cNvPicPr>
          <p:nvPr/>
        </p:nvPicPr>
        <p:blipFill>
          <a:blip r:embed="rId3"/>
          <a:stretch>
            <a:fillRect/>
          </a:stretch>
        </p:blipFill>
        <p:spPr>
          <a:xfrm>
            <a:off x="649342" y="1203763"/>
            <a:ext cx="1904671" cy="2107836"/>
          </a:xfrm>
          <a:prstGeom prst="rect">
            <a:avLst/>
          </a:prstGeom>
        </p:spPr>
      </p:pic>
      <p:pic>
        <p:nvPicPr>
          <p:cNvPr id="5" name="Picture 4" descr="dashboard image"/>
          <p:cNvPicPr>
            <a:picLocks noChangeAspect="1"/>
          </p:cNvPicPr>
          <p:nvPr/>
        </p:nvPicPr>
        <p:blipFill>
          <a:blip r:embed="rId4"/>
          <a:stretch>
            <a:fillRect/>
          </a:stretch>
        </p:blipFill>
        <p:spPr>
          <a:xfrm>
            <a:off x="2649429" y="2621463"/>
            <a:ext cx="6319062" cy="2770344"/>
          </a:xfrm>
          <a:prstGeom prst="rect">
            <a:avLst/>
          </a:prstGeom>
        </p:spPr>
      </p:pic>
      <p:sp>
        <p:nvSpPr>
          <p:cNvPr id="9" name="Down Arrow 8" descr="arrow"/>
          <p:cNvSpPr/>
          <p:nvPr/>
        </p:nvSpPr>
        <p:spPr>
          <a:xfrm rot="16200000">
            <a:off x="2489307" y="4572788"/>
            <a:ext cx="571670" cy="6422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330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6" name="Google Shape;192;p10" title="Balanced Assessment System"/>
          <p:cNvPicPr preferRelativeResize="0"/>
          <p:nvPr/>
        </p:nvPicPr>
        <p:blipFill rotWithShape="1">
          <a:blip r:embed="rId3">
            <a:alphaModFix/>
          </a:blip>
          <a:srcRect/>
          <a:stretch/>
        </p:blipFill>
        <p:spPr>
          <a:xfrm>
            <a:off x="1517432" y="2057401"/>
            <a:ext cx="6077606" cy="4288220"/>
          </a:xfrm>
          <a:prstGeom prst="rect">
            <a:avLst/>
          </a:prstGeom>
          <a:noFill/>
          <a:ln>
            <a:noFill/>
          </a:ln>
        </p:spPr>
      </p:pic>
      <p:sp>
        <p:nvSpPr>
          <p:cNvPr id="106" name="Google Shape;106;g93ce3ff203_0_2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spTree>
    <p:extLst>
      <p:ext uri="{BB962C8B-B14F-4D97-AF65-F5344CB8AC3E}">
        <p14:creationId xmlns:p14="http://schemas.microsoft.com/office/powerpoint/2010/main" val="3284978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Reporting System</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30</a:t>
            </a:fld>
            <a:endParaRPr lang="en-US"/>
          </a:p>
        </p:txBody>
      </p:sp>
      <p:pic>
        <p:nvPicPr>
          <p:cNvPr id="7" name="Picture 6" descr="Performance on Tests screen image"/>
          <p:cNvPicPr>
            <a:picLocks noChangeAspect="1"/>
          </p:cNvPicPr>
          <p:nvPr/>
        </p:nvPicPr>
        <p:blipFill>
          <a:blip r:embed="rId3"/>
          <a:stretch>
            <a:fillRect/>
          </a:stretch>
        </p:blipFill>
        <p:spPr>
          <a:xfrm>
            <a:off x="73957" y="1714950"/>
            <a:ext cx="9024702" cy="3266736"/>
          </a:xfrm>
          <a:prstGeom prst="rect">
            <a:avLst/>
          </a:prstGeom>
        </p:spPr>
      </p:pic>
      <p:sp>
        <p:nvSpPr>
          <p:cNvPr id="5" name="Rectangle 4" descr="side bar buttons image"/>
          <p:cNvSpPr/>
          <p:nvPr/>
        </p:nvSpPr>
        <p:spPr>
          <a:xfrm>
            <a:off x="73957" y="2565995"/>
            <a:ext cx="396690" cy="1468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button image"/>
          <p:cNvSpPr/>
          <p:nvPr/>
        </p:nvSpPr>
        <p:spPr>
          <a:xfrm>
            <a:off x="621926" y="3348318"/>
            <a:ext cx="258856" cy="2958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tate level data popout image"/>
          <p:cNvPicPr>
            <a:picLocks noChangeAspect="1"/>
          </p:cNvPicPr>
          <p:nvPr/>
        </p:nvPicPr>
        <p:blipFill>
          <a:blip r:embed="rId4"/>
          <a:stretch>
            <a:fillRect/>
          </a:stretch>
        </p:blipFill>
        <p:spPr>
          <a:xfrm>
            <a:off x="589171" y="3854104"/>
            <a:ext cx="8272442" cy="644784"/>
          </a:xfrm>
          <a:prstGeom prst="rect">
            <a:avLst/>
          </a:prstGeom>
        </p:spPr>
      </p:pic>
      <p:sp>
        <p:nvSpPr>
          <p:cNvPr id="9" name="Rectangle 8" descr="state level data popout image"/>
          <p:cNvSpPr/>
          <p:nvPr/>
        </p:nvSpPr>
        <p:spPr>
          <a:xfrm>
            <a:off x="571500" y="4155141"/>
            <a:ext cx="8283388" cy="383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open close button image"/>
          <p:cNvSpPr/>
          <p:nvPr/>
        </p:nvSpPr>
        <p:spPr>
          <a:xfrm>
            <a:off x="3045759" y="3913094"/>
            <a:ext cx="356347"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ore description for average score image"/>
          <p:cNvPicPr>
            <a:picLocks noChangeAspect="1"/>
          </p:cNvPicPr>
          <p:nvPr/>
        </p:nvPicPr>
        <p:blipFill>
          <a:blip r:embed="rId5"/>
          <a:stretch>
            <a:fillRect/>
          </a:stretch>
        </p:blipFill>
        <p:spPr>
          <a:xfrm>
            <a:off x="4290784" y="3591021"/>
            <a:ext cx="3481616" cy="1219194"/>
          </a:xfrm>
          <a:prstGeom prst="rect">
            <a:avLst/>
          </a:prstGeom>
        </p:spPr>
      </p:pic>
      <p:sp>
        <p:nvSpPr>
          <p:cNvPr id="12" name="Rectangle 11" descr="score description for average score image"/>
          <p:cNvSpPr/>
          <p:nvPr/>
        </p:nvSpPr>
        <p:spPr>
          <a:xfrm>
            <a:off x="4383741" y="3883308"/>
            <a:ext cx="3388659" cy="916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information button image"/>
          <p:cNvSpPr/>
          <p:nvPr/>
        </p:nvSpPr>
        <p:spPr>
          <a:xfrm>
            <a:off x="7476565" y="3663067"/>
            <a:ext cx="295835" cy="2099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Assessment name image"/>
          <p:cNvSpPr/>
          <p:nvPr/>
        </p:nvSpPr>
        <p:spPr>
          <a:xfrm>
            <a:off x="961465" y="4733365"/>
            <a:ext cx="1902759" cy="2487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03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9"/>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9" grpId="1" animBg="1"/>
      <p:bldP spid="10" grpId="0" animBg="1"/>
      <p:bldP spid="10" grpId="1" animBg="1"/>
      <p:bldP spid="12" grpId="0" animBg="1"/>
      <p:bldP spid="12" grpId="1" animBg="1"/>
      <p:bldP spid="13" grpId="0" animBg="1"/>
      <p:bldP spid="13" grpId="1"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on </a:t>
            </a:r>
            <a:r>
              <a:rPr lang="en-US" smtClean="0"/>
              <a:t>a Test</a:t>
            </a:r>
            <a:endParaRPr lang="en-US"/>
          </a:p>
        </p:txBody>
      </p:sp>
      <p:sp>
        <p:nvSpPr>
          <p:cNvPr id="3" name="Slide Number Placeholder 2"/>
          <p:cNvSpPr>
            <a:spLocks noGrp="1"/>
          </p:cNvSpPr>
          <p:nvPr>
            <p:ph type="sldNum" sz="quarter" idx="4"/>
          </p:nvPr>
        </p:nvSpPr>
        <p:spPr/>
        <p:txBody>
          <a:bodyPr/>
          <a:lstStyle/>
          <a:p>
            <a:fld id="{8A0BAB59-E1FB-40DE-BF54-BC3526BEF81F}" type="slidenum">
              <a:rPr lang="en-US" smtClean="0"/>
              <a:pPr/>
              <a:t>31</a:t>
            </a:fld>
            <a:endParaRPr lang="en-US"/>
          </a:p>
        </p:txBody>
      </p:sp>
      <p:pic>
        <p:nvPicPr>
          <p:cNvPr id="4" name="Picture 3" descr="Average score and performance distribution image"/>
          <p:cNvPicPr>
            <a:picLocks noChangeAspect="1"/>
          </p:cNvPicPr>
          <p:nvPr/>
        </p:nvPicPr>
        <p:blipFill>
          <a:blip r:embed="rId3"/>
          <a:stretch>
            <a:fillRect/>
          </a:stretch>
        </p:blipFill>
        <p:spPr>
          <a:xfrm>
            <a:off x="52649" y="1285154"/>
            <a:ext cx="9091351" cy="3229248"/>
          </a:xfrm>
          <a:prstGeom prst="rect">
            <a:avLst/>
          </a:prstGeom>
        </p:spPr>
      </p:pic>
      <p:sp>
        <p:nvSpPr>
          <p:cNvPr id="6" name="Rectangle 5" descr="state district and school data image"/>
          <p:cNvSpPr/>
          <p:nvPr/>
        </p:nvSpPr>
        <p:spPr>
          <a:xfrm>
            <a:off x="142483" y="2798551"/>
            <a:ext cx="1988875" cy="13138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data image for totals"/>
          <p:cNvSpPr/>
          <p:nvPr/>
        </p:nvSpPr>
        <p:spPr>
          <a:xfrm>
            <a:off x="2366681" y="2144806"/>
            <a:ext cx="1445559" cy="1983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task interaction/item and information image"/>
          <p:cNvSpPr/>
          <p:nvPr/>
        </p:nvSpPr>
        <p:spPr>
          <a:xfrm>
            <a:off x="4504765" y="2437280"/>
            <a:ext cx="4471147" cy="4067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interaction information image"/>
          <p:cNvSpPr/>
          <p:nvPr/>
        </p:nvSpPr>
        <p:spPr>
          <a:xfrm>
            <a:off x="6541994" y="2844054"/>
            <a:ext cx="477371" cy="13379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formance by roster image"/>
          <p:cNvPicPr>
            <a:picLocks noChangeAspect="1"/>
          </p:cNvPicPr>
          <p:nvPr/>
        </p:nvPicPr>
        <p:blipFill>
          <a:blip r:embed="rId4"/>
          <a:stretch>
            <a:fillRect/>
          </a:stretch>
        </p:blipFill>
        <p:spPr>
          <a:xfrm>
            <a:off x="52649" y="3692650"/>
            <a:ext cx="8981623" cy="3175446"/>
          </a:xfrm>
          <a:prstGeom prst="rect">
            <a:avLst/>
          </a:prstGeom>
        </p:spPr>
      </p:pic>
      <p:sp>
        <p:nvSpPr>
          <p:cNvPr id="10" name="Rectangle 9" descr="student test image"/>
          <p:cNvSpPr/>
          <p:nvPr/>
        </p:nvSpPr>
        <p:spPr>
          <a:xfrm>
            <a:off x="194980" y="6187974"/>
            <a:ext cx="2171701" cy="3378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Performance by student tab image"/>
          <p:cNvSpPr/>
          <p:nvPr/>
        </p:nvSpPr>
        <p:spPr>
          <a:xfrm>
            <a:off x="1069871" y="3811657"/>
            <a:ext cx="1082488" cy="262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information button image"/>
          <p:cNvSpPr/>
          <p:nvPr/>
        </p:nvSpPr>
        <p:spPr>
          <a:xfrm>
            <a:off x="5333670" y="2568170"/>
            <a:ext cx="248770" cy="144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coring assertion text image"/>
          <p:cNvPicPr>
            <a:picLocks noChangeAspect="1"/>
          </p:cNvPicPr>
          <p:nvPr/>
        </p:nvPicPr>
        <p:blipFill>
          <a:blip r:embed="rId5"/>
          <a:stretch>
            <a:fillRect/>
          </a:stretch>
        </p:blipFill>
        <p:spPr>
          <a:xfrm>
            <a:off x="3387073" y="2699712"/>
            <a:ext cx="2227533" cy="991612"/>
          </a:xfrm>
          <a:prstGeom prst="rect">
            <a:avLst/>
          </a:prstGeom>
        </p:spPr>
      </p:pic>
      <p:sp>
        <p:nvSpPr>
          <p:cNvPr id="13" name="Rectangle 12" descr="redaction"/>
          <p:cNvSpPr/>
          <p:nvPr/>
        </p:nvSpPr>
        <p:spPr>
          <a:xfrm>
            <a:off x="3521198" y="3081680"/>
            <a:ext cx="2005617" cy="141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redaction"/>
          <p:cNvSpPr/>
          <p:nvPr/>
        </p:nvSpPr>
        <p:spPr>
          <a:xfrm>
            <a:off x="3511094" y="3187770"/>
            <a:ext cx="692115" cy="1111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3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2" grpId="1" animBg="1"/>
      <p:bldP spid="13" grpId="0" animBg="1"/>
      <p:bldP spid="13" grpId="1" animBg="1"/>
      <p:bldP spid="14" grpId="0" animBg="1"/>
      <p:bldP spid="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Interim </a:t>
            </a:r>
            <a:r>
              <a:rPr lang="en-US" smtClean="0"/>
              <a:t>Assessment Data</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32</a:t>
            </a:fld>
            <a:endParaRPr lang="en-US"/>
          </a:p>
        </p:txBody>
      </p:sp>
      <p:pic>
        <p:nvPicPr>
          <p:cNvPr id="4" name="Picture 3" descr="Roster performance on a test image"/>
          <p:cNvPicPr>
            <a:picLocks noChangeAspect="1"/>
          </p:cNvPicPr>
          <p:nvPr/>
        </p:nvPicPr>
        <p:blipFill>
          <a:blip r:embed="rId3"/>
          <a:stretch>
            <a:fillRect/>
          </a:stretch>
        </p:blipFill>
        <p:spPr>
          <a:xfrm>
            <a:off x="127949" y="1124979"/>
            <a:ext cx="8906323" cy="4798450"/>
          </a:xfrm>
          <a:prstGeom prst="rect">
            <a:avLst/>
          </a:prstGeom>
        </p:spPr>
      </p:pic>
      <p:sp>
        <p:nvSpPr>
          <p:cNvPr id="5" name="Rectangle 4" descr="breakdown button image"/>
          <p:cNvSpPr/>
          <p:nvPr/>
        </p:nvSpPr>
        <p:spPr>
          <a:xfrm>
            <a:off x="6663018" y="1889312"/>
            <a:ext cx="860611" cy="3496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download button"/>
          <p:cNvSpPr/>
          <p:nvPr/>
        </p:nvSpPr>
        <p:spPr>
          <a:xfrm>
            <a:off x="7584141" y="1889312"/>
            <a:ext cx="853888" cy="3496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inbox button"/>
          <p:cNvSpPr/>
          <p:nvPr/>
        </p:nvSpPr>
        <p:spPr>
          <a:xfrm>
            <a:off x="6743700" y="1324535"/>
            <a:ext cx="611841"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button"/>
          <p:cNvSpPr/>
          <p:nvPr/>
        </p:nvSpPr>
        <p:spPr>
          <a:xfrm>
            <a:off x="1640541" y="4726641"/>
            <a:ext cx="389965" cy="336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button"/>
          <p:cNvSpPr/>
          <p:nvPr/>
        </p:nvSpPr>
        <p:spPr>
          <a:xfrm>
            <a:off x="4094629" y="4726641"/>
            <a:ext cx="430306" cy="363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tem score and rubric information image"/>
          <p:cNvPicPr>
            <a:picLocks noChangeAspect="1"/>
          </p:cNvPicPr>
          <p:nvPr/>
        </p:nvPicPr>
        <p:blipFill>
          <a:blip r:embed="rId4"/>
          <a:stretch>
            <a:fillRect/>
          </a:stretch>
        </p:blipFill>
        <p:spPr>
          <a:xfrm>
            <a:off x="317778" y="3495856"/>
            <a:ext cx="8716494" cy="2733493"/>
          </a:xfrm>
          <a:prstGeom prst="rect">
            <a:avLst/>
          </a:prstGeom>
          <a:ln w="38100">
            <a:solidFill>
              <a:schemeClr val="tx1"/>
            </a:solidFill>
          </a:ln>
        </p:spPr>
      </p:pic>
      <p:sp>
        <p:nvSpPr>
          <p:cNvPr id="12" name="Right Arrow 11" descr="arrow"/>
          <p:cNvSpPr/>
          <p:nvPr/>
        </p:nvSpPr>
        <p:spPr>
          <a:xfrm rot="5400000">
            <a:off x="3990021" y="2294636"/>
            <a:ext cx="639521"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item score tab image"/>
          <p:cNvSpPr/>
          <p:nvPr/>
        </p:nvSpPr>
        <p:spPr>
          <a:xfrm>
            <a:off x="6582335" y="4108076"/>
            <a:ext cx="1143000" cy="275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rubrics and resources tab image"/>
          <p:cNvSpPr/>
          <p:nvPr/>
        </p:nvSpPr>
        <p:spPr>
          <a:xfrm>
            <a:off x="7725335" y="4108076"/>
            <a:ext cx="1143000" cy="275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details button image"/>
          <p:cNvSpPr/>
          <p:nvPr/>
        </p:nvSpPr>
        <p:spPr>
          <a:xfrm>
            <a:off x="484094" y="4437529"/>
            <a:ext cx="948018" cy="289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rubric button image"/>
          <p:cNvSpPr/>
          <p:nvPr/>
        </p:nvSpPr>
        <p:spPr>
          <a:xfrm>
            <a:off x="484094" y="5264524"/>
            <a:ext cx="948018" cy="316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0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8690" y="2474771"/>
            <a:ext cx="7152434" cy="1013398"/>
          </a:xfrm>
        </p:spPr>
        <p:txBody>
          <a:bodyPr>
            <a:normAutofit fontScale="90000"/>
          </a:bodyPr>
          <a:lstStyle/>
          <a:p>
            <a:pPr algn="ctr"/>
            <a:r>
              <a:rPr lang="en-US" dirty="0" smtClean="0"/>
              <a:t>How can this data inform</a:t>
            </a:r>
            <a:br>
              <a:rPr lang="en-US" dirty="0" smtClean="0"/>
            </a:br>
            <a:r>
              <a:rPr lang="en-US" dirty="0" smtClean="0"/>
              <a:t> science instruction for students?</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33</a:t>
            </a:fld>
            <a:endParaRPr lang="en-US"/>
          </a:p>
        </p:txBody>
      </p:sp>
    </p:spTree>
    <p:extLst>
      <p:ext uri="{BB962C8B-B14F-4D97-AF65-F5344CB8AC3E}">
        <p14:creationId xmlns:p14="http://schemas.microsoft.com/office/powerpoint/2010/main" val="3268702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Resources to Inform </a:t>
            </a:r>
            <a:r>
              <a:rPr lang="en-US" altLang="en-US" dirty="0">
                <a:solidFill>
                  <a:prstClr val="white"/>
                </a:solidFill>
                <a:ea typeface="+mn-ea"/>
                <a:cs typeface="+mn-cs"/>
              </a:rPr>
              <a:t>H</a:t>
            </a:r>
            <a:r>
              <a:rPr lang="en-US" altLang="en-US" dirty="0" smtClean="0">
                <a:solidFill>
                  <a:prstClr val="white"/>
                </a:solidFill>
                <a:ea typeface="+mn-ea"/>
                <a:cs typeface="+mn-cs"/>
              </a:rPr>
              <a:t>igh </a:t>
            </a:r>
            <a:r>
              <a:rPr lang="en-US" altLang="en-US" dirty="0">
                <a:solidFill>
                  <a:prstClr val="white"/>
                </a:solidFill>
                <a:ea typeface="+mn-ea"/>
                <a:cs typeface="+mn-cs"/>
              </a:rPr>
              <a:t>Q</a:t>
            </a:r>
            <a:r>
              <a:rPr lang="en-US" altLang="en-US" dirty="0" smtClean="0">
                <a:solidFill>
                  <a:prstClr val="white"/>
                </a:solidFill>
                <a:ea typeface="+mn-ea"/>
                <a:cs typeface="+mn-cs"/>
              </a:rPr>
              <a:t>uality </a:t>
            </a:r>
            <a:r>
              <a:rPr lang="en-US" altLang="en-US" dirty="0">
                <a:solidFill>
                  <a:prstClr val="white"/>
                </a:solidFill>
                <a:ea typeface="+mn-ea"/>
                <a:cs typeface="+mn-cs"/>
              </a:rPr>
              <a:t>I</a:t>
            </a:r>
            <a:r>
              <a:rPr lang="en-US" altLang="en-US" dirty="0" smtClean="0">
                <a:solidFill>
                  <a:prstClr val="white"/>
                </a:solidFill>
                <a:ea typeface="+mn-ea"/>
                <a:cs typeface="+mn-cs"/>
              </a:rPr>
              <a:t>nstruction</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34</a:t>
            </a:fld>
            <a:endParaRPr lang="en-US"/>
          </a:p>
        </p:txBody>
      </p:sp>
      <p:sp>
        <p:nvSpPr>
          <p:cNvPr id="2" name="Rectangle 1"/>
          <p:cNvSpPr/>
          <p:nvPr/>
        </p:nvSpPr>
        <p:spPr>
          <a:xfrm>
            <a:off x="180975" y="2551837"/>
            <a:ext cx="8334375" cy="2723823"/>
          </a:xfrm>
          <a:prstGeom prst="rect">
            <a:avLst/>
          </a:prstGeom>
        </p:spPr>
        <p:txBody>
          <a:bodyPr wrap="square">
            <a:spAutoFit/>
          </a:bodyPr>
          <a:lstStyle/>
          <a:p>
            <a:pPr marL="285750" indent="-285750">
              <a:spcAft>
                <a:spcPts val="600"/>
              </a:spcAft>
              <a:buFont typeface="Arial" panose="020B0604020202020204" pitchFamily="34" charset="0"/>
              <a:buChar char="•"/>
            </a:pPr>
            <a:r>
              <a:rPr lang="en-US" sz="3600" dirty="0" smtClean="0">
                <a:hlinkClick r:id="rId3"/>
              </a:rPr>
              <a:t>Framework </a:t>
            </a:r>
            <a:r>
              <a:rPr lang="en-US" sz="3600" dirty="0">
                <a:hlinkClick r:id="rId3"/>
              </a:rPr>
              <a:t>for K–12 Science </a:t>
            </a:r>
            <a:r>
              <a:rPr lang="en-US" sz="3600" dirty="0" smtClean="0">
                <a:hlinkClick r:id="rId3"/>
              </a:rPr>
              <a:t>Education</a:t>
            </a:r>
            <a:endParaRPr lang="en-US" sz="3600" dirty="0" smtClean="0"/>
          </a:p>
          <a:p>
            <a:pPr marL="285750" indent="-285750">
              <a:spcAft>
                <a:spcPts val="600"/>
              </a:spcAft>
              <a:buFont typeface="Arial" panose="020B0604020202020204" pitchFamily="34" charset="0"/>
              <a:buChar char="•"/>
            </a:pPr>
            <a:r>
              <a:rPr lang="en-US" sz="3600" dirty="0" smtClean="0">
                <a:hlinkClick r:id="rId4"/>
              </a:rPr>
              <a:t>NGSS Evidence Statements</a:t>
            </a:r>
            <a:endParaRPr lang="en-US" sz="3600" dirty="0" smtClean="0"/>
          </a:p>
          <a:p>
            <a:pPr marL="285750" indent="-285750">
              <a:spcAft>
                <a:spcPts val="600"/>
              </a:spcAft>
              <a:buFont typeface="Arial" panose="020B0604020202020204" pitchFamily="34" charset="0"/>
              <a:buChar char="•"/>
            </a:pPr>
            <a:r>
              <a:rPr lang="en-US" sz="3600" dirty="0" smtClean="0">
                <a:hlinkClick r:id="rId5"/>
              </a:rPr>
              <a:t>STEM Teaching Tools</a:t>
            </a:r>
            <a:endParaRPr lang="en-US" sz="36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i="1" dirty="0"/>
          </a:p>
        </p:txBody>
      </p:sp>
      <p:pic>
        <p:nvPicPr>
          <p:cNvPr id="4" name="Picture 3" descr="NGSS Logo 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2490" y="4067426"/>
            <a:ext cx="3832860" cy="1964208"/>
          </a:xfrm>
          <a:prstGeom prst="rect">
            <a:avLst/>
          </a:prstGeom>
        </p:spPr>
      </p:pic>
    </p:spTree>
    <p:extLst>
      <p:ext uri="{BB962C8B-B14F-4D97-AF65-F5344CB8AC3E}">
        <p14:creationId xmlns:p14="http://schemas.microsoft.com/office/powerpoint/2010/main" val="2887634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0"/>
            <a:ext cx="9144000" cy="1120083"/>
          </a:xfrm>
          <a:solidFill>
            <a:schemeClr val="accent1"/>
          </a:solidFill>
        </p:spPr>
        <p:txBody>
          <a:bodyPr>
            <a:noAutofit/>
          </a:bodyPr>
          <a:lstStyle/>
          <a:p>
            <a:pPr lvl="0" algn="l">
              <a:defRPr/>
            </a:pPr>
            <a:r>
              <a:rPr lang="en-US" altLang="en-US" dirty="0" smtClean="0">
                <a:solidFill>
                  <a:prstClr val="white"/>
                </a:solidFill>
                <a:ea typeface="+mn-ea"/>
                <a:cs typeface="+mn-cs"/>
              </a:rPr>
              <a:t>Quality Examples of Lessons and Units</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35</a:t>
            </a:fld>
            <a:endParaRPr lang="en-US"/>
          </a:p>
        </p:txBody>
      </p:sp>
      <p:sp>
        <p:nvSpPr>
          <p:cNvPr id="2" name="Rectangle 1"/>
          <p:cNvSpPr/>
          <p:nvPr/>
        </p:nvSpPr>
        <p:spPr>
          <a:xfrm>
            <a:off x="180975" y="2551837"/>
            <a:ext cx="8823877" cy="3985706"/>
          </a:xfrm>
          <a:prstGeom prst="rect">
            <a:avLst/>
          </a:prstGeom>
        </p:spPr>
        <p:txBody>
          <a:bodyPr wrap="square">
            <a:spAutoFit/>
          </a:bodyPr>
          <a:lstStyle/>
          <a:p>
            <a:pPr marL="285750" indent="-285750">
              <a:spcAft>
                <a:spcPts val="600"/>
              </a:spcAft>
              <a:buFont typeface="Arial" panose="020B0604020202020204" pitchFamily="34" charset="0"/>
              <a:buChar char="•"/>
            </a:pPr>
            <a:r>
              <a:rPr lang="en-US" sz="3600" dirty="0" smtClean="0">
                <a:hlinkClick r:id="rId3"/>
              </a:rPr>
              <a:t>Oregon Open Learning Hub - OER Commons</a:t>
            </a:r>
            <a:endParaRPr lang="en-US" sz="3600" dirty="0" smtClean="0"/>
          </a:p>
          <a:p>
            <a:pPr marL="285750" indent="-285750">
              <a:spcAft>
                <a:spcPts val="600"/>
              </a:spcAft>
              <a:buFont typeface="Arial" panose="020B0604020202020204" pitchFamily="34" charset="0"/>
              <a:buChar char="•"/>
            </a:pPr>
            <a:r>
              <a:rPr lang="en-US" sz="3600" dirty="0" smtClean="0">
                <a:hlinkClick r:id="rId4"/>
              </a:rPr>
              <a:t>Next Generation Science Storylines</a:t>
            </a:r>
            <a:endParaRPr lang="en-US" sz="3600" dirty="0" smtClean="0">
              <a:hlinkClick r:id="rId5"/>
            </a:endParaRPr>
          </a:p>
          <a:p>
            <a:pPr marL="285750" indent="-285750">
              <a:spcAft>
                <a:spcPts val="600"/>
              </a:spcAft>
              <a:buFont typeface="Arial" panose="020B0604020202020204" pitchFamily="34" charset="0"/>
              <a:buChar char="•"/>
            </a:pPr>
            <a:r>
              <a:rPr lang="en-US" sz="3600" dirty="0" smtClean="0">
                <a:hlinkClick r:id="rId5"/>
              </a:rPr>
              <a:t>Open </a:t>
            </a:r>
            <a:r>
              <a:rPr lang="en-US" sz="3600" dirty="0" err="1" smtClean="0">
                <a:hlinkClick r:id="rId5"/>
              </a:rPr>
              <a:t>Sci</a:t>
            </a:r>
            <a:r>
              <a:rPr lang="en-US" sz="3600" dirty="0" smtClean="0">
                <a:hlinkClick r:id="rId5"/>
              </a:rPr>
              <a:t> Ed</a:t>
            </a:r>
            <a:endParaRPr lang="en-US" sz="3600" dirty="0" smtClean="0"/>
          </a:p>
          <a:p>
            <a:pPr marL="285750" indent="-285750">
              <a:spcAft>
                <a:spcPts val="600"/>
              </a:spcAft>
              <a:buFont typeface="Arial" panose="020B0604020202020204" pitchFamily="34" charset="0"/>
              <a:buChar char="•"/>
            </a:pPr>
            <a:r>
              <a:rPr lang="en-US" sz="3600" dirty="0" smtClean="0">
                <a:hlinkClick r:id="rId6"/>
              </a:rPr>
              <a:t>Next Gen Science</a:t>
            </a:r>
            <a:endParaRPr lang="en-US" sz="3600" dirty="0" smtClean="0"/>
          </a:p>
          <a:p>
            <a:pPr marL="285750" indent="-285750">
              <a:spcAft>
                <a:spcPts val="600"/>
              </a:spcAft>
              <a:buFont typeface="Arial" panose="020B0604020202020204" pitchFamily="34" charset="0"/>
              <a:buChar char="•"/>
            </a:pPr>
            <a:r>
              <a:rPr lang="en-US" sz="3600" dirty="0" smtClean="0">
                <a:hlinkClick r:id="rId7"/>
              </a:rPr>
              <a:t>Going 3D with GRC</a:t>
            </a:r>
            <a:endParaRPr lang="en-US" sz="36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i="1" dirty="0"/>
          </a:p>
        </p:txBody>
      </p:sp>
      <p:pic>
        <p:nvPicPr>
          <p:cNvPr id="4" name="Picture 3" descr="NGSS Logo 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2490" y="4067426"/>
            <a:ext cx="3832860" cy="1964208"/>
          </a:xfrm>
          <a:prstGeom prst="rect">
            <a:avLst/>
          </a:prstGeom>
        </p:spPr>
      </p:pic>
    </p:spTree>
    <p:extLst>
      <p:ext uri="{BB962C8B-B14F-4D97-AF65-F5344CB8AC3E}">
        <p14:creationId xmlns:p14="http://schemas.microsoft.com/office/powerpoint/2010/main" val="956918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0"/>
            <a:ext cx="9144000" cy="1120083"/>
          </a:xfrm>
          <a:solidFill>
            <a:schemeClr val="accent1"/>
          </a:solidFill>
        </p:spPr>
        <p:txBody>
          <a:bodyPr>
            <a:noAutofit/>
          </a:bodyPr>
          <a:lstStyle/>
          <a:p>
            <a:pPr lvl="0" algn="l">
              <a:defRPr/>
            </a:pPr>
            <a:r>
              <a:rPr lang="en-US" altLang="en-US" dirty="0" smtClean="0">
                <a:solidFill>
                  <a:prstClr val="white"/>
                </a:solidFill>
                <a:ea typeface="+mn-ea"/>
                <a:cs typeface="+mn-cs"/>
              </a:rPr>
              <a:t>Professional Learning Resources</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36</a:t>
            </a:fld>
            <a:endParaRPr lang="en-US"/>
          </a:p>
        </p:txBody>
      </p:sp>
      <p:sp>
        <p:nvSpPr>
          <p:cNvPr id="2" name="Rectangle 1"/>
          <p:cNvSpPr/>
          <p:nvPr/>
        </p:nvSpPr>
        <p:spPr>
          <a:xfrm>
            <a:off x="180975" y="2551837"/>
            <a:ext cx="8334375" cy="2723823"/>
          </a:xfrm>
          <a:prstGeom prst="rect">
            <a:avLst/>
          </a:prstGeom>
        </p:spPr>
        <p:txBody>
          <a:bodyPr wrap="square">
            <a:spAutoFit/>
          </a:bodyPr>
          <a:lstStyle/>
          <a:p>
            <a:pPr marL="285750" indent="-285750">
              <a:spcAft>
                <a:spcPts val="600"/>
              </a:spcAft>
              <a:buFont typeface="Arial" panose="020B0604020202020204" pitchFamily="34" charset="0"/>
              <a:buChar char="•"/>
            </a:pPr>
            <a:r>
              <a:rPr lang="en-US" sz="3600" dirty="0" smtClean="0">
                <a:hlinkClick r:id="rId3"/>
              </a:rPr>
              <a:t>Tools for Ambitious Science Teaching</a:t>
            </a:r>
            <a:endParaRPr lang="en-US" sz="3600" dirty="0" smtClean="0"/>
          </a:p>
          <a:p>
            <a:pPr marL="285750" indent="-285750">
              <a:spcAft>
                <a:spcPts val="600"/>
              </a:spcAft>
              <a:buFont typeface="Arial" panose="020B0604020202020204" pitchFamily="34" charset="0"/>
              <a:buChar char="•"/>
            </a:pPr>
            <a:r>
              <a:rPr lang="en-US" sz="3600" dirty="0" smtClean="0">
                <a:hlinkClick r:id="rId4"/>
              </a:rPr>
              <a:t>STEM Teaching Tools – PD</a:t>
            </a:r>
            <a:endParaRPr lang="en-US" sz="3600" dirty="0"/>
          </a:p>
          <a:p>
            <a:pPr marL="285750" indent="-285750">
              <a:spcAft>
                <a:spcPts val="600"/>
              </a:spcAft>
              <a:buFont typeface="Arial" panose="020B0604020202020204" pitchFamily="34" charset="0"/>
              <a:buChar char="•"/>
            </a:pPr>
            <a:r>
              <a:rPr lang="en-US" sz="3600" dirty="0" smtClean="0">
                <a:hlinkClick r:id="rId5"/>
              </a:rPr>
              <a:t>NGSS Video Hub</a:t>
            </a:r>
            <a:endParaRPr lang="en-US" sz="36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i="1" dirty="0"/>
          </a:p>
        </p:txBody>
      </p:sp>
      <p:pic>
        <p:nvPicPr>
          <p:cNvPr id="4" name="Picture 3" descr="NGSS Logo 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2490" y="4067426"/>
            <a:ext cx="3832860" cy="1964208"/>
          </a:xfrm>
          <a:prstGeom prst="rect">
            <a:avLst/>
          </a:prstGeom>
        </p:spPr>
      </p:pic>
    </p:spTree>
    <p:extLst>
      <p:ext uri="{BB962C8B-B14F-4D97-AF65-F5344CB8AC3E}">
        <p14:creationId xmlns:p14="http://schemas.microsoft.com/office/powerpoint/2010/main" val="1191135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tent standards and interim blocks over time image"/>
          <p:cNvPicPr>
            <a:picLocks noGrp="1" noChangeAspect="1"/>
          </p:cNvPicPr>
          <p:nvPr>
            <p:ph idx="1"/>
          </p:nvPr>
        </p:nvPicPr>
        <p:blipFill>
          <a:blip r:embed="rId3"/>
          <a:stretch>
            <a:fillRect/>
          </a:stretch>
        </p:blipFill>
        <p:spPr>
          <a:xfrm>
            <a:off x="692150" y="2749125"/>
            <a:ext cx="7886700" cy="2747226"/>
          </a:xfrm>
          <a:prstGeom prst="rect">
            <a:avLst/>
          </a:prstGeom>
        </p:spPr>
      </p:pic>
      <p:sp>
        <p:nvSpPr>
          <p:cNvPr id="3" name="Title 2"/>
          <p:cNvSpPr>
            <a:spLocks noGrp="1"/>
          </p:cNvSpPr>
          <p:nvPr>
            <p:ph type="title"/>
          </p:nvPr>
        </p:nvSpPr>
        <p:spPr/>
        <p:txBody>
          <a:bodyPr/>
          <a:lstStyle/>
          <a:p>
            <a:r>
              <a:rPr lang="en-US" dirty="0" smtClean="0"/>
              <a:t>Using Interim Assessment Throughout the School Year</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37</a:t>
            </a:fld>
            <a:endParaRPr lang="en-US"/>
          </a:p>
        </p:txBody>
      </p:sp>
    </p:spTree>
    <p:extLst>
      <p:ext uri="{BB962C8B-B14F-4D97-AF65-F5344CB8AC3E}">
        <p14:creationId xmlns:p14="http://schemas.microsoft.com/office/powerpoint/2010/main" val="2137324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342900" indent="-342900">
              <a:defRPr/>
            </a:pPr>
            <a:r>
              <a:rPr lang="en-US" dirty="0">
                <a:solidFill>
                  <a:prstClr val="black"/>
                </a:solidFill>
              </a:rPr>
              <a:t>Describe how to use interim assessments instructionally</a:t>
            </a:r>
          </a:p>
          <a:p>
            <a:pPr marL="342900" indent="-342900">
              <a:defRPr/>
            </a:pPr>
            <a:r>
              <a:rPr lang="en-US" dirty="0">
                <a:solidFill>
                  <a:prstClr val="black"/>
                </a:solidFill>
              </a:rPr>
              <a:t>Describe the content and structure of Science Interims in the OSAS Interim Assessment System</a:t>
            </a:r>
            <a:endParaRPr lang="en-US" sz="800" dirty="0">
              <a:solidFill>
                <a:prstClr val="black"/>
              </a:solidFill>
            </a:endParaRPr>
          </a:p>
          <a:p>
            <a:pPr marL="342900" indent="-342900">
              <a:defRPr/>
            </a:pPr>
            <a:r>
              <a:rPr lang="en-US" dirty="0">
                <a:solidFill>
                  <a:prstClr val="black"/>
                </a:solidFill>
              </a:rPr>
              <a:t>Know how to use the Assessment Viewing Application, Test Administration Interface, and the Centralized Reporting System</a:t>
            </a:r>
            <a:endParaRPr lang="en-US" sz="2400" dirty="0">
              <a:solidFill>
                <a:prstClr val="black"/>
              </a:solidFill>
            </a:endParaRPr>
          </a:p>
          <a:p>
            <a:endParaRPr lang="en-US" dirty="0"/>
          </a:p>
        </p:txBody>
      </p:sp>
      <p:sp>
        <p:nvSpPr>
          <p:cNvPr id="4" name="Title 3"/>
          <p:cNvSpPr>
            <a:spLocks noGrp="1"/>
          </p:cNvSpPr>
          <p:nvPr>
            <p:ph type="title"/>
          </p:nvPr>
        </p:nvSpPr>
        <p:spPr/>
        <p:txBody>
          <a:bodyPr/>
          <a:lstStyle/>
          <a:p>
            <a:r>
              <a:rPr lang="en-US" dirty="0" smtClean="0"/>
              <a:t>Learning Goals</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38</a:t>
            </a:fld>
            <a:endParaRPr lang="en-US"/>
          </a:p>
        </p:txBody>
      </p:sp>
    </p:spTree>
    <p:extLst>
      <p:ext uri="{BB962C8B-B14F-4D97-AF65-F5344CB8AC3E}">
        <p14:creationId xmlns:p14="http://schemas.microsoft.com/office/powerpoint/2010/main" val="3727940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idx="4294967295"/>
          </p:nvPr>
        </p:nvSpPr>
        <p:spPr>
          <a:xfrm>
            <a:off x="1689596" y="209854"/>
            <a:ext cx="6937189" cy="478631"/>
          </a:xfrm>
        </p:spPr>
        <p:txBody>
          <a:bodyPr>
            <a:noAutofit/>
          </a:bodyPr>
          <a:lstStyle/>
          <a:p>
            <a:pPr algn="r"/>
            <a:r>
              <a:rPr lang="en-US" sz="3200" dirty="0"/>
              <a:t>Interim </a:t>
            </a:r>
            <a:r>
              <a:rPr sz="3200" dirty="0"/>
              <a:t>Test Administration Resources</a:t>
            </a:r>
          </a:p>
        </p:txBody>
      </p:sp>
      <p:sp>
        <p:nvSpPr>
          <p:cNvPr id="3" name="Content Placeholder 2"/>
          <p:cNvSpPr>
            <a:spLocks noGrp="1"/>
          </p:cNvSpPr>
          <p:nvPr>
            <p:ph idx="4294967295"/>
          </p:nvPr>
        </p:nvSpPr>
        <p:spPr>
          <a:xfrm>
            <a:off x="537881" y="4840246"/>
            <a:ext cx="3554505" cy="394166"/>
          </a:xfrm>
        </p:spPr>
        <p:txBody>
          <a:bodyPr>
            <a:noAutofit/>
          </a:bodyPr>
          <a:lstStyle/>
          <a:p>
            <a:pPr marL="44053" indent="0" algn="ctr">
              <a:spcAft>
                <a:spcPts val="450"/>
              </a:spcAft>
              <a:buNone/>
              <a:defRPr/>
            </a:pPr>
            <a:r>
              <a:rPr lang="en-US" dirty="0">
                <a:solidFill>
                  <a:schemeClr val="tx1">
                    <a:lumMod val="50000"/>
                  </a:schemeClr>
                </a:solidFill>
                <a:hlinkClick r:id="rId3"/>
              </a:rPr>
              <a:t>ODE Interim Assessment webpage</a:t>
            </a:r>
            <a:endParaRPr lang="en-US" u="sng" dirty="0">
              <a:solidFill>
                <a:schemeClr val="accent6">
                  <a:lumMod val="75000"/>
                </a:schemeClr>
              </a:solidFill>
              <a:cs typeface="Times New Roman" pitchFamily="18" charset="0"/>
            </a:endParaRPr>
          </a:p>
        </p:txBody>
      </p:sp>
      <p:pic>
        <p:nvPicPr>
          <p:cNvPr id="4" name="Picture 3" title="Interim Assessment webpage"/>
          <p:cNvPicPr>
            <a:picLocks noChangeAspect="1"/>
          </p:cNvPicPr>
          <p:nvPr/>
        </p:nvPicPr>
        <p:blipFill>
          <a:blip r:embed="rId4"/>
          <a:stretch>
            <a:fillRect/>
          </a:stretch>
        </p:blipFill>
        <p:spPr>
          <a:xfrm>
            <a:off x="67234" y="1765994"/>
            <a:ext cx="4495801" cy="2779661"/>
          </a:xfrm>
          <a:prstGeom prst="rect">
            <a:avLst/>
          </a:prstGeom>
        </p:spPr>
      </p:pic>
      <p:sp>
        <p:nvSpPr>
          <p:cNvPr id="10" name="Content Placeholder 2"/>
          <p:cNvSpPr txBox="1">
            <a:spLocks/>
          </p:cNvSpPr>
          <p:nvPr/>
        </p:nvSpPr>
        <p:spPr>
          <a:xfrm>
            <a:off x="5072278" y="5234412"/>
            <a:ext cx="3554505" cy="394166"/>
          </a:xfrm>
          <a:prstGeom prst="rect">
            <a:avLst/>
          </a:prstGeom>
        </p:spPr>
        <p:txBody>
          <a:bodyPr vert="horz" lIns="68580" tIns="34290" rIns="6858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53" indent="0" algn="ctr">
              <a:spcAft>
                <a:spcPts val="450"/>
              </a:spcAft>
              <a:buNone/>
              <a:defRPr/>
            </a:pPr>
            <a:r>
              <a:rPr lang="en-US" dirty="0">
                <a:solidFill>
                  <a:schemeClr val="tx1">
                    <a:lumMod val="50000"/>
                  </a:schemeClr>
                </a:solidFill>
                <a:latin typeface="Calibri" panose="020F0502020204030204" pitchFamily="34" charset="0"/>
                <a:cs typeface="Calibri" panose="020F0502020204030204" pitchFamily="34" charset="0"/>
                <a:hlinkClick r:id="rId5"/>
              </a:rPr>
              <a:t>OSAS Portal</a:t>
            </a:r>
            <a:endParaRPr lang="en-US" u="sng" dirty="0">
              <a:solidFill>
                <a:schemeClr val="accent6">
                  <a:lumMod val="7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a:stretch>
            <a:fillRect/>
          </a:stretch>
        </p:blipFill>
        <p:spPr>
          <a:xfrm>
            <a:off x="4771293" y="1863427"/>
            <a:ext cx="4156474" cy="2976819"/>
          </a:xfrm>
          <a:prstGeom prst="rect">
            <a:avLst/>
          </a:prstGeom>
        </p:spPr>
      </p:pic>
      <p:sp>
        <p:nvSpPr>
          <p:cNvPr id="7" name="TextBox 6"/>
          <p:cNvSpPr txBox="1"/>
          <p:nvPr/>
        </p:nvSpPr>
        <p:spPr>
          <a:xfrm>
            <a:off x="5595605" y="5894646"/>
            <a:ext cx="2360428" cy="738664"/>
          </a:xfrm>
          <a:prstGeom prst="rect">
            <a:avLst/>
          </a:prstGeom>
          <a:solidFill>
            <a:schemeClr val="accent2">
              <a:lumMod val="40000"/>
              <a:lumOff val="60000"/>
            </a:schemeClr>
          </a:solidFill>
          <a:ln>
            <a:solidFill>
              <a:schemeClr val="tx1"/>
            </a:solidFill>
          </a:ln>
        </p:spPr>
        <p:txBody>
          <a:bodyPr wrap="square" rtlCol="0">
            <a:spAutoFit/>
          </a:bodyPr>
          <a:lstStyle/>
          <a:p>
            <a:r>
              <a:rPr lang="en-US" sz="1400" i="1" dirty="0" smtClean="0"/>
              <a:t>Note: OSASPortal.org has been reformatted with a new look and feel.</a:t>
            </a:r>
            <a:endParaRPr lang="en-US" sz="1400" i="1" dirty="0"/>
          </a:p>
        </p:txBody>
      </p:sp>
    </p:spTree>
    <p:extLst>
      <p:ext uri="{BB962C8B-B14F-4D97-AF65-F5344CB8AC3E}">
        <p14:creationId xmlns:p14="http://schemas.microsoft.com/office/powerpoint/2010/main" val="170255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picture of zippers " title="connecting formative assessment practices, interim assessments, and summative assessments"/>
          <p:cNvPicPr preferRelativeResize="0"/>
          <p:nvPr/>
        </p:nvPicPr>
        <p:blipFill rotWithShape="1">
          <a:blip r:embed="rId3">
            <a:alphaModFix/>
          </a:blip>
          <a:srcRect/>
          <a:stretch/>
        </p:blipFill>
        <p:spPr>
          <a:xfrm>
            <a:off x="130525" y="2628075"/>
            <a:ext cx="4267201" cy="2824152"/>
          </a:xfrm>
          <a:prstGeom prst="rect">
            <a:avLst/>
          </a:prstGeom>
          <a:noFill/>
          <a:ln>
            <a:noFill/>
          </a:ln>
        </p:spPr>
      </p:pic>
      <p:sp>
        <p:nvSpPr>
          <p:cNvPr id="113" name="Google Shape;113;p3"/>
          <p:cNvSpPr txBox="1"/>
          <p:nvPr/>
        </p:nvSpPr>
        <p:spPr>
          <a:xfrm>
            <a:off x="968425" y="5598325"/>
            <a:ext cx="25914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4"/>
              </a:rPr>
              <a:t>Tomas Sobek</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5"/>
              </a:rPr>
              <a:t>Unsplash</a:t>
            </a:r>
            <a:endParaRPr sz="1400" b="0" i="0" u="none" strike="noStrike" cap="none">
              <a:solidFill>
                <a:srgbClr val="000000"/>
              </a:solidFill>
              <a:latin typeface="Arial"/>
              <a:ea typeface="Arial"/>
              <a:cs typeface="Arial"/>
              <a:sym typeface="Arial"/>
            </a:endParaRPr>
          </a:p>
        </p:txBody>
      </p:sp>
      <p:sp>
        <p:nvSpPr>
          <p:cNvPr id="114" name="Google Shape;114;p3"/>
          <p:cNvSpPr txBox="1">
            <a:spLocks noGrp="1"/>
          </p:cNvSpPr>
          <p:nvPr>
            <p:ph type="body" idx="1"/>
          </p:nvPr>
        </p:nvSpPr>
        <p:spPr>
          <a:xfrm>
            <a:off x="4572000" y="1484900"/>
            <a:ext cx="4498200" cy="43485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SzPts val="2800"/>
              <a:buNone/>
            </a:pPr>
            <a:r>
              <a:rPr lang="en-US" b="1" dirty="0" smtClean="0"/>
              <a:t>Build Assessment Literacy</a:t>
            </a:r>
          </a:p>
          <a:p>
            <a:pPr marL="0" indent="0">
              <a:lnSpc>
                <a:spcPct val="115000"/>
              </a:lnSpc>
              <a:spcBef>
                <a:spcPts val="0"/>
              </a:spcBef>
              <a:buSzPts val="2800"/>
              <a:buNone/>
            </a:pPr>
            <a:endParaRPr lang="en-US" b="1" dirty="0" smtClean="0"/>
          </a:p>
          <a:p>
            <a:pPr marL="0" indent="0">
              <a:lnSpc>
                <a:spcPct val="115000"/>
              </a:lnSpc>
              <a:spcBef>
                <a:spcPts val="0"/>
              </a:spcBef>
              <a:buSzPts val="2800"/>
              <a:buNone/>
            </a:pPr>
            <a:r>
              <a:rPr lang="en-US" b="1" dirty="0" smtClean="0"/>
              <a:t>Connecting:</a:t>
            </a:r>
          </a:p>
          <a:p>
            <a:pPr indent="-457200">
              <a:lnSpc>
                <a:spcPct val="115000"/>
              </a:lnSpc>
              <a:spcBef>
                <a:spcPts val="0"/>
              </a:spcBef>
              <a:buSzPts val="2800"/>
            </a:pPr>
            <a:r>
              <a:rPr lang="en-US" b="1" dirty="0" smtClean="0"/>
              <a:t>formative </a:t>
            </a:r>
            <a:r>
              <a:rPr lang="en-US" b="1" dirty="0"/>
              <a:t>assessment </a:t>
            </a:r>
            <a:r>
              <a:rPr lang="en-US" b="1" dirty="0" smtClean="0"/>
              <a:t>practices </a:t>
            </a:r>
          </a:p>
          <a:p>
            <a:pPr indent="-457200">
              <a:lnSpc>
                <a:spcPct val="115000"/>
              </a:lnSpc>
              <a:spcBef>
                <a:spcPts val="0"/>
              </a:spcBef>
              <a:buSzPts val="2800"/>
            </a:pPr>
            <a:r>
              <a:rPr lang="en-US" b="1" dirty="0" smtClean="0"/>
              <a:t>interim </a:t>
            </a:r>
            <a:r>
              <a:rPr lang="en-US" b="1" dirty="0"/>
              <a:t>assessments, </a:t>
            </a:r>
            <a:endParaRPr lang="en-US" b="1" dirty="0" smtClean="0"/>
          </a:p>
          <a:p>
            <a:pPr indent="-457200">
              <a:lnSpc>
                <a:spcPct val="115000"/>
              </a:lnSpc>
              <a:spcBef>
                <a:spcPts val="0"/>
              </a:spcBef>
              <a:buSzPts val="2800"/>
            </a:pPr>
            <a:r>
              <a:rPr lang="en-US" b="1" dirty="0" smtClean="0"/>
              <a:t>summative </a:t>
            </a:r>
            <a:r>
              <a:rPr lang="en-US" b="1" dirty="0"/>
              <a:t>assessments</a:t>
            </a:r>
            <a:r>
              <a:rPr lang="en-US" dirty="0"/>
              <a:t> </a:t>
            </a:r>
            <a:endParaRPr lang="en-US" dirty="0" smtClean="0"/>
          </a:p>
          <a:p>
            <a:pPr indent="-457200">
              <a:lnSpc>
                <a:spcPct val="115000"/>
              </a:lnSpc>
              <a:spcBef>
                <a:spcPts val="0"/>
              </a:spcBef>
              <a:buSzPts val="2800"/>
            </a:pPr>
            <a:endParaRPr lang="en-US" dirty="0"/>
          </a:p>
          <a:p>
            <a:pPr marL="0" indent="0">
              <a:lnSpc>
                <a:spcPct val="115000"/>
              </a:lnSpc>
              <a:spcBef>
                <a:spcPts val="0"/>
              </a:spcBef>
              <a:buSzPts val="2800"/>
              <a:buNone/>
            </a:pPr>
            <a:r>
              <a:rPr lang="en-US" dirty="0" smtClean="0"/>
              <a:t>For continuous improvement</a:t>
            </a:r>
            <a:endParaRPr lang="en-US" dirty="0"/>
          </a:p>
          <a:p>
            <a:pPr marL="0" lvl="0" indent="0" algn="l" rtl="0">
              <a:lnSpc>
                <a:spcPct val="115000"/>
              </a:lnSpc>
              <a:spcBef>
                <a:spcPts val="0"/>
              </a:spcBef>
              <a:spcAft>
                <a:spcPts val="0"/>
              </a:spcAft>
              <a:buSzPts val="2800"/>
              <a:buNone/>
            </a:pPr>
            <a:endParaRPr dirty="0"/>
          </a:p>
        </p:txBody>
      </p:sp>
      <p:sp>
        <p:nvSpPr>
          <p:cNvPr id="115" name="Google Shape;115;p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Series Outcome</a:t>
            </a:r>
            <a:endParaRPr>
              <a:solidFill>
                <a:schemeClr val="lt1"/>
              </a:solidFill>
            </a:endParaRPr>
          </a:p>
        </p:txBody>
      </p:sp>
    </p:spTree>
    <p:extLst>
      <p:ext uri="{BB962C8B-B14F-4D97-AF65-F5344CB8AC3E}">
        <p14:creationId xmlns:p14="http://schemas.microsoft.com/office/powerpoint/2010/main" val="1478102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2" name="Picture 1" title="ODE Website Student Assessment screenshot"/>
          <p:cNvPicPr>
            <a:picLocks noChangeAspect="1"/>
          </p:cNvPicPr>
          <p:nvPr/>
        </p:nvPicPr>
        <p:blipFill>
          <a:blip r:embed="rId3"/>
          <a:stretch>
            <a:fillRect/>
          </a:stretch>
        </p:blipFill>
        <p:spPr>
          <a:xfrm>
            <a:off x="205496" y="2257301"/>
            <a:ext cx="3249307" cy="3742456"/>
          </a:xfrm>
          <a:prstGeom prst="rect">
            <a:avLst/>
          </a:prstGeom>
        </p:spPr>
      </p:pic>
      <p:sp>
        <p:nvSpPr>
          <p:cNvPr id="332" name="Google Shape;332;p23"/>
          <p:cNvSpPr txBox="1">
            <a:spLocks noGrp="1"/>
          </p:cNvSpPr>
          <p:nvPr>
            <p:ph type="title"/>
          </p:nvPr>
        </p:nvSpPr>
        <p:spPr>
          <a:xfrm>
            <a:off x="4884982" y="-886"/>
            <a:ext cx="2749277" cy="1060800"/>
          </a:xfrm>
          <a:prstGeom prst="rect">
            <a:avLst/>
          </a:prstGeom>
          <a:noFill/>
          <a:ln>
            <a:noFill/>
          </a:ln>
        </p:spPr>
        <p:txBody>
          <a:bodyPr spcFirstLastPara="1" wrap="square" lIns="91425" tIns="45700" rIns="91425" bIns="45700" anchor="ctr" anchorCtr="0">
            <a:noAutofit/>
          </a:bodyPr>
          <a:lstStyle/>
          <a:p>
            <a:pPr algn="r">
              <a:buSzPts val="4400"/>
            </a:pPr>
            <a:r>
              <a:rPr lang="en-US" sz="3600" dirty="0" smtClean="0">
                <a:solidFill>
                  <a:schemeClr val="lt1"/>
                </a:solidFill>
              </a:rPr>
              <a:t>Contact Us! </a:t>
            </a:r>
            <a:endParaRPr sz="3600" dirty="0">
              <a:solidFill>
                <a:schemeClr val="bg1"/>
              </a:solidFill>
            </a:endParaRPr>
          </a:p>
        </p:txBody>
      </p:sp>
      <p:sp>
        <p:nvSpPr>
          <p:cNvPr id="333" name="Google Shape;333;p23"/>
          <p:cNvSpPr txBox="1">
            <a:spLocks noGrp="1"/>
          </p:cNvSpPr>
          <p:nvPr>
            <p:ph type="body" idx="1"/>
          </p:nvPr>
        </p:nvSpPr>
        <p:spPr>
          <a:xfrm>
            <a:off x="941114" y="3269361"/>
            <a:ext cx="7563744" cy="267591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2800"/>
              <a:buNone/>
            </a:pPr>
            <a:r>
              <a:rPr lang="en-US" sz="2000" b="1" u="sng" dirty="0" smtClean="0">
                <a:solidFill>
                  <a:schemeClr val="hlink"/>
                </a:solidFill>
                <a:hlinkClick r:id="rId4"/>
              </a:rPr>
              <a:t>Dan </a:t>
            </a:r>
            <a:r>
              <a:rPr lang="en-US" sz="2000" b="1" u="sng" dirty="0">
                <a:solidFill>
                  <a:schemeClr val="hlink"/>
                </a:solidFill>
                <a:hlinkClick r:id="rId4"/>
              </a:rPr>
              <a:t>Farley</a:t>
            </a:r>
            <a:r>
              <a:rPr lang="en-US" sz="2000" b="1" dirty="0"/>
              <a:t>:</a:t>
            </a:r>
            <a:r>
              <a:rPr lang="en-US" sz="2000" dirty="0"/>
              <a:t> </a:t>
            </a:r>
            <a:r>
              <a:rPr lang="en-US" sz="2000" i="1" dirty="0"/>
              <a:t>Director of Assessment </a:t>
            </a:r>
            <a:endParaRPr sz="2000" i="1" dirty="0"/>
          </a:p>
          <a:p>
            <a:pPr marL="914400" lvl="1" indent="-279400" algn="r" rtl="0">
              <a:lnSpc>
                <a:spcPct val="90000"/>
              </a:lnSpc>
              <a:spcBef>
                <a:spcPts val="0"/>
              </a:spcBef>
              <a:spcAft>
                <a:spcPts val="0"/>
              </a:spcAft>
              <a:buSzPts val="2800"/>
              <a:buNone/>
            </a:pPr>
            <a:endParaRPr sz="2000" dirty="0"/>
          </a:p>
          <a:p>
            <a:pPr marL="0" lvl="0" indent="0" algn="r" rtl="0">
              <a:lnSpc>
                <a:spcPct val="90000"/>
              </a:lnSpc>
              <a:spcBef>
                <a:spcPts val="0"/>
              </a:spcBef>
              <a:spcAft>
                <a:spcPts val="0"/>
              </a:spcAft>
              <a:buSzPts val="1800"/>
              <a:buNone/>
            </a:pPr>
            <a:r>
              <a:rPr lang="en-US" sz="2000" b="1" u="sng" dirty="0">
                <a:solidFill>
                  <a:schemeClr val="hlink"/>
                </a:solidFill>
                <a:hlinkClick r:id="rId5"/>
              </a:rPr>
              <a:t>Noelle Gorbett</a:t>
            </a:r>
            <a:r>
              <a:rPr lang="en-US" sz="2000" b="1" dirty="0"/>
              <a:t>: </a:t>
            </a:r>
            <a:r>
              <a:rPr lang="en-US" sz="2000" i="1" dirty="0"/>
              <a:t>Science </a:t>
            </a:r>
            <a:r>
              <a:rPr lang="en-US" sz="2000" i="1" dirty="0" smtClean="0"/>
              <a:t>Assessment</a:t>
            </a:r>
          </a:p>
          <a:p>
            <a:pPr marL="0" indent="0" algn="r">
              <a:spcBef>
                <a:spcPts val="0"/>
              </a:spcBef>
              <a:buNone/>
            </a:pPr>
            <a:endParaRPr lang="en-US" sz="2000" b="1" u="sng" dirty="0" smtClean="0">
              <a:solidFill>
                <a:schemeClr val="hlink"/>
              </a:solidFill>
              <a:hlinkClick r:id="rId5"/>
            </a:endParaRPr>
          </a:p>
          <a:p>
            <a:pPr marL="0" indent="0" algn="r">
              <a:spcBef>
                <a:spcPts val="0"/>
              </a:spcBef>
              <a:buNone/>
            </a:pPr>
            <a:r>
              <a:rPr lang="en-US" sz="2000" b="1" u="sng" dirty="0" smtClean="0">
                <a:solidFill>
                  <a:schemeClr val="hlink"/>
                </a:solidFill>
              </a:rPr>
              <a:t>Jamie </a:t>
            </a:r>
            <a:r>
              <a:rPr lang="en-US" sz="2000" b="1" u="sng" dirty="0" err="1" smtClean="0">
                <a:solidFill>
                  <a:schemeClr val="hlink"/>
                </a:solidFill>
              </a:rPr>
              <a:t>Rumage</a:t>
            </a:r>
            <a:r>
              <a:rPr lang="en-US" sz="2000" b="1" dirty="0" smtClean="0"/>
              <a:t>: </a:t>
            </a:r>
            <a:r>
              <a:rPr lang="en-US" sz="2000" i="1" dirty="0"/>
              <a:t>Science </a:t>
            </a:r>
            <a:r>
              <a:rPr lang="en-US" sz="2000" i="1" dirty="0" smtClean="0"/>
              <a:t>Education Specialist</a:t>
            </a:r>
          </a:p>
          <a:p>
            <a:pPr marL="457200" lvl="0" indent="0" algn="r" rtl="0">
              <a:lnSpc>
                <a:spcPct val="90000"/>
              </a:lnSpc>
              <a:spcBef>
                <a:spcPts val="0"/>
              </a:spcBef>
              <a:spcAft>
                <a:spcPts val="0"/>
              </a:spcAft>
              <a:buSzPts val="1800"/>
              <a:buNone/>
            </a:pPr>
            <a:endParaRPr sz="2000" i="1" dirty="0"/>
          </a:p>
        </p:txBody>
      </p:sp>
      <p:sp>
        <p:nvSpPr>
          <p:cNvPr id="334" name="Google Shape;334;p23"/>
          <p:cNvSpPr txBox="1"/>
          <p:nvPr/>
        </p:nvSpPr>
        <p:spPr>
          <a:xfrm>
            <a:off x="65850" y="6504900"/>
            <a:ext cx="35286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Photo by</a:t>
            </a:r>
            <a:r>
              <a:rPr lang="en-US" sz="1100" b="0" i="0" u="none" strike="noStrike" cap="none">
                <a:solidFill>
                  <a:srgbClr val="FFFFFF"/>
                </a:solidFill>
                <a:uFill>
                  <a:noFill/>
                </a:u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rgbClr val="FFFFFF"/>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Volodymyr Hryshchenko</a:t>
            </a:r>
            <a:r>
              <a:rPr lang="en-US" sz="1100" b="0" i="0" u="none" strike="noStrike" cap="none">
                <a:solidFill>
                  <a:srgbClr val="FFFFFF"/>
                </a:solidFill>
                <a:latin typeface="Arial"/>
                <a:ea typeface="Arial"/>
                <a:cs typeface="Arial"/>
                <a:sym typeface="Arial"/>
              </a:rPr>
              <a:t> on</a:t>
            </a:r>
            <a:r>
              <a:rPr lang="en-US" sz="1100" b="0" i="0" u="none" strike="noStrike" cap="none">
                <a:solidFill>
                  <a:srgbClr val="FFFFFF"/>
                </a:solidFill>
                <a:uFill>
                  <a:noFill/>
                </a:u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rgbClr val="FFFFFF"/>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Unsplash</a:t>
            </a:r>
            <a:endParaRPr sz="1400" b="0" i="0" u="none" strike="noStrike" cap="none">
              <a:solidFill>
                <a:srgbClr val="FFFFFF"/>
              </a:solidFill>
              <a:latin typeface="Arial"/>
              <a:ea typeface="Arial"/>
              <a:cs typeface="Arial"/>
              <a:sym typeface="Arial"/>
            </a:endParaRPr>
          </a:p>
        </p:txBody>
      </p:sp>
      <p:sp>
        <p:nvSpPr>
          <p:cNvPr id="337" name="Google Shape;337;p23" title="red box around student assessment link"/>
          <p:cNvSpPr/>
          <p:nvPr/>
        </p:nvSpPr>
        <p:spPr>
          <a:xfrm>
            <a:off x="294571" y="5162087"/>
            <a:ext cx="1807042" cy="305902"/>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335;p23" title="Question and Contact visual picture"/>
          <p:cNvPicPr preferRelativeResize="0"/>
          <p:nvPr/>
        </p:nvPicPr>
        <p:blipFill rotWithShape="1">
          <a:blip r:embed="rId8">
            <a:alphaModFix/>
          </a:blip>
          <a:srcRect/>
          <a:stretch/>
        </p:blipFill>
        <p:spPr>
          <a:xfrm>
            <a:off x="5528715" y="1756927"/>
            <a:ext cx="2011223" cy="1289537"/>
          </a:xfrm>
          <a:prstGeom prst="rect">
            <a:avLst/>
          </a:prstGeom>
          <a:noFill/>
          <a:ln>
            <a:noFill/>
          </a:ln>
        </p:spPr>
      </p:pic>
      <p:sp>
        <p:nvSpPr>
          <p:cNvPr id="8" name="Rectangle 7"/>
          <p:cNvSpPr/>
          <p:nvPr/>
        </p:nvSpPr>
        <p:spPr>
          <a:xfrm>
            <a:off x="4994803" y="5883618"/>
            <a:ext cx="3357009" cy="523220"/>
          </a:xfrm>
          <a:prstGeom prst="rect">
            <a:avLst/>
          </a:prstGeom>
        </p:spPr>
        <p:txBody>
          <a:bodyPr wrap="none">
            <a:spAutoFit/>
          </a:bodyPr>
          <a:lstStyle/>
          <a:p>
            <a:r>
              <a:rPr lang="en-US" sz="2800" dirty="0"/>
              <a:t>www.oregon.gov/ode</a:t>
            </a:r>
          </a:p>
        </p:txBody>
      </p:sp>
    </p:spTree>
    <p:extLst>
      <p:ext uri="{BB962C8B-B14F-4D97-AF65-F5344CB8AC3E}">
        <p14:creationId xmlns:p14="http://schemas.microsoft.com/office/powerpoint/2010/main" val="414785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Interim Assessment Series</a:t>
            </a:r>
            <a:endParaRPr lang="en-US" dirty="0"/>
          </a:p>
        </p:txBody>
      </p:sp>
      <p:sp>
        <p:nvSpPr>
          <p:cNvPr id="121" name="Google Shape;121;p4"/>
          <p:cNvSpPr txBox="1">
            <a:spLocks noGrp="1"/>
          </p:cNvSpPr>
          <p:nvPr>
            <p:ph type="sldNum" idx="4294967295"/>
          </p:nvPr>
        </p:nvSpPr>
        <p:spPr/>
        <p:txBody>
          <a:bodyPr/>
          <a:lstStyle/>
          <a:p>
            <a:pPr lvl="0"/>
            <a:fld id="{00000000-1234-1234-1234-123412341234}" type="slidenum">
              <a:rPr lang="en-US" smtClean="0"/>
              <a:pPr lvl="0"/>
              <a:t>5</a:t>
            </a:fld>
            <a:endParaRPr lang="en-US"/>
          </a:p>
        </p:txBody>
      </p:sp>
      <p:graphicFrame>
        <p:nvGraphicFramePr>
          <p:cNvPr id="122" name="Google Shape;122;p4" title="Session Guide Table"/>
          <p:cNvGraphicFramePr/>
          <p:nvPr>
            <p:extLst>
              <p:ext uri="{D42A27DB-BD31-4B8C-83A1-F6EECF244321}">
                <p14:modId xmlns:p14="http://schemas.microsoft.com/office/powerpoint/2010/main" val="2023802257"/>
              </p:ext>
            </p:extLst>
          </p:nvPr>
        </p:nvGraphicFramePr>
        <p:xfrm>
          <a:off x="224516" y="983939"/>
          <a:ext cx="8647650" cy="5296850"/>
        </p:xfrm>
        <a:graphic>
          <a:graphicData uri="http://schemas.openxmlformats.org/drawingml/2006/table">
            <a:tbl>
              <a:tblPr firstRow="1" bandRow="1">
                <a:noFill/>
              </a:tblPr>
              <a:tblGrid>
                <a:gridCol w="2014325">
                  <a:extLst>
                    <a:ext uri="{9D8B030D-6E8A-4147-A177-3AD203B41FA5}">
                      <a16:colId xmlns:a16="http://schemas.microsoft.com/office/drawing/2014/main" val="20000"/>
                    </a:ext>
                  </a:extLst>
                </a:gridCol>
                <a:gridCol w="6633325">
                  <a:extLst>
                    <a:ext uri="{9D8B030D-6E8A-4147-A177-3AD203B41FA5}">
                      <a16:colId xmlns:a16="http://schemas.microsoft.com/office/drawing/2014/main" val="20001"/>
                    </a:ext>
                  </a:extLst>
                </a:gridCol>
              </a:tblGrid>
              <a:tr h="668750">
                <a:tc gridSpan="2">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solidFill>
                            <a:srgbClr val="FFFFFF"/>
                          </a:solidFill>
                          <a:latin typeface="Calibri"/>
                          <a:ea typeface="Calibri"/>
                          <a:cs typeface="Calibri"/>
                          <a:sym typeface="Calibri"/>
                        </a:rPr>
                        <a:t>Session Guide</a:t>
                      </a:r>
                      <a:endParaRPr sz="2800" b="1" u="none" strike="noStrike" cap="none">
                        <a:solidFill>
                          <a:srgbClr val="FFFFFF"/>
                        </a:solidFill>
                        <a:latin typeface="Calibri"/>
                        <a:ea typeface="Calibri"/>
                        <a:cs typeface="Calibri"/>
                        <a:sym typeface="Calibri"/>
                      </a:endParaRPr>
                    </a:p>
                  </a:txBody>
                  <a:tcPr marL="91450" marR="91450" marT="45725" marB="45725"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1</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Understanding a Balanced Assessment System</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dirty="0">
                          <a:latin typeface="Calibri"/>
                          <a:ea typeface="Calibri"/>
                          <a:cs typeface="Calibri"/>
                          <a:sym typeface="Calibri"/>
                        </a:rPr>
                        <a:t>2</a:t>
                      </a:r>
                      <a:endParaRPr sz="2200" b="0"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dirty="0">
                          <a:latin typeface="Calibri"/>
                          <a:ea typeface="Calibri"/>
                          <a:cs typeface="Calibri"/>
                          <a:sym typeface="Calibri"/>
                        </a:rPr>
                        <a:t>Overview of the OSAS Interim Assessment System</a:t>
                      </a:r>
                      <a:endParaRPr sz="2200" b="0"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2"/>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3</a:t>
                      </a:r>
                      <a:endParaRPr sz="2200" b="1"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Using Interim Assessments in the</a:t>
                      </a:r>
                      <a:endParaRPr sz="2200" b="1"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Context of Instructional Practices</a:t>
                      </a:r>
                      <a:endParaRPr sz="2200" b="1"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4</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Interim Assessment Administration:</a:t>
                      </a:r>
                      <a:endParaRPr sz="220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Guidance and Support</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5</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Accessing Interim Assessment Data to Inform Instructional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5"/>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6</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Exploring Tools for Teachers and Using Formative Assessment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bl>
          </a:graphicData>
        </a:graphic>
      </p:graphicFrame>
      <p:sp>
        <p:nvSpPr>
          <p:cNvPr id="5" name="Right Arrow 4" descr="arrow pointing to session 3"/>
          <p:cNvSpPr/>
          <p:nvPr/>
        </p:nvSpPr>
        <p:spPr>
          <a:xfrm>
            <a:off x="0" y="332979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234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Interim Professional </a:t>
            </a:r>
            <a:r>
              <a:rPr lang="en-US" altLang="en-US" dirty="0">
                <a:solidFill>
                  <a:prstClr val="white"/>
                </a:solidFill>
              </a:rPr>
              <a:t>Session 3C </a:t>
            </a:r>
            <a:r>
              <a:rPr lang="en-US" altLang="en-US" dirty="0" smtClean="0">
                <a:solidFill>
                  <a:prstClr val="white"/>
                </a:solidFill>
              </a:rPr>
              <a:t>- </a:t>
            </a:r>
            <a:r>
              <a:rPr lang="en-US" altLang="en-US" dirty="0" smtClean="0">
                <a:solidFill>
                  <a:prstClr val="white"/>
                </a:solidFill>
                <a:ea typeface="+mn-ea"/>
                <a:cs typeface="+mn-cs"/>
              </a:rPr>
              <a:t>Learning Goals</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6</a:t>
            </a:fld>
            <a:endParaRPr lang="en-US"/>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47096"/>
          <a:stretch/>
        </p:blipFill>
        <p:spPr>
          <a:xfrm>
            <a:off x="0" y="4961526"/>
            <a:ext cx="9143999" cy="1896474"/>
          </a:xfrm>
          <a:prstGeom prst="rect">
            <a:avLst/>
          </a:prstGeom>
        </p:spPr>
      </p:pic>
      <p:sp>
        <p:nvSpPr>
          <p:cNvPr id="5" name="Rectangle 4"/>
          <p:cNvSpPr/>
          <p:nvPr/>
        </p:nvSpPr>
        <p:spPr>
          <a:xfrm>
            <a:off x="-2" y="2326100"/>
            <a:ext cx="9143999" cy="3062377"/>
          </a:xfrm>
          <a:prstGeom prst="rect">
            <a:avLst/>
          </a:prstGeom>
        </p:spPr>
        <p:txBody>
          <a:bodyPr wrap="square">
            <a:spAutoFit/>
          </a:bodyPr>
          <a:lstStyle/>
          <a:p>
            <a:pPr>
              <a:defRPr/>
            </a:pPr>
            <a:r>
              <a:rPr lang="en-US" sz="2500" b="1" dirty="0" smtClean="0">
                <a:solidFill>
                  <a:prstClr val="black"/>
                </a:solidFill>
              </a:rPr>
              <a:t>By the end of this session, educators will be able to:</a:t>
            </a:r>
          </a:p>
          <a:p>
            <a:pPr>
              <a:defRPr/>
            </a:pPr>
            <a:endParaRPr lang="en-US" sz="800" b="1" dirty="0" smtClean="0">
              <a:solidFill>
                <a:prstClr val="black"/>
              </a:solidFill>
            </a:endParaRPr>
          </a:p>
          <a:p>
            <a:pPr marL="342900" indent="-342900">
              <a:buFont typeface="Arial" panose="020B0604020202020204" pitchFamily="34" charset="0"/>
              <a:buChar char="•"/>
              <a:defRPr/>
            </a:pPr>
            <a:r>
              <a:rPr lang="en-US" sz="2500" dirty="0">
                <a:solidFill>
                  <a:prstClr val="black"/>
                </a:solidFill>
              </a:rPr>
              <a:t>Describe how to use interim assessments </a:t>
            </a:r>
            <a:r>
              <a:rPr lang="en-US" sz="2500" dirty="0" smtClean="0">
                <a:solidFill>
                  <a:prstClr val="black"/>
                </a:solidFill>
              </a:rPr>
              <a:t>instructionally</a:t>
            </a:r>
          </a:p>
          <a:p>
            <a:pPr>
              <a:defRPr/>
            </a:pPr>
            <a:endParaRPr lang="en-US" sz="500" dirty="0">
              <a:solidFill>
                <a:prstClr val="black"/>
              </a:solidFill>
            </a:endParaRPr>
          </a:p>
          <a:p>
            <a:pPr marL="342900" indent="-342900">
              <a:buFont typeface="Arial" panose="020B0604020202020204" pitchFamily="34" charset="0"/>
              <a:buChar char="•"/>
              <a:defRPr/>
            </a:pPr>
            <a:r>
              <a:rPr lang="en-US" sz="2500" dirty="0" smtClean="0">
                <a:solidFill>
                  <a:prstClr val="black"/>
                </a:solidFill>
              </a:rPr>
              <a:t>Describe the content and structure of Science Interims in the OSAS Interim Assessment System</a:t>
            </a:r>
          </a:p>
          <a:p>
            <a:pPr marL="342900" indent="-342900">
              <a:buFont typeface="Arial" panose="020B0604020202020204" pitchFamily="34" charset="0"/>
              <a:buChar char="•"/>
              <a:defRPr/>
            </a:pPr>
            <a:endParaRPr lang="en-US" sz="800" dirty="0">
              <a:solidFill>
                <a:prstClr val="black"/>
              </a:solidFill>
            </a:endParaRPr>
          </a:p>
          <a:p>
            <a:pPr marL="342900" indent="-342900">
              <a:buFont typeface="Arial" panose="020B0604020202020204" pitchFamily="34" charset="0"/>
              <a:buChar char="•"/>
              <a:defRPr/>
            </a:pPr>
            <a:r>
              <a:rPr lang="en-US" sz="2500" dirty="0" smtClean="0">
                <a:solidFill>
                  <a:prstClr val="black"/>
                </a:solidFill>
              </a:rPr>
              <a:t>Know how to use the Assessment Viewing Application, Test Administration Interface, and the Centralized Reporting System</a:t>
            </a:r>
            <a:endParaRPr lang="en-US" sz="2200" dirty="0" smtClean="0">
              <a:solidFill>
                <a:prstClr val="black"/>
              </a:solidFill>
            </a:endParaRPr>
          </a:p>
          <a:p>
            <a:pPr marL="342900" indent="-342900">
              <a:buFont typeface="Arial" panose="020B0604020202020204" pitchFamily="34" charset="0"/>
              <a:buChar char="•"/>
              <a:defRPr/>
            </a:pPr>
            <a:endParaRPr lang="en-US" sz="2200" dirty="0">
              <a:solidFill>
                <a:prstClr val="black"/>
              </a:solidFill>
            </a:endParaRPr>
          </a:p>
        </p:txBody>
      </p:sp>
    </p:spTree>
    <p:extLst>
      <p:ext uri="{BB962C8B-B14F-4D97-AF65-F5344CB8AC3E}">
        <p14:creationId xmlns:p14="http://schemas.microsoft.com/office/powerpoint/2010/main" val="2710211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US" dirty="0" smtClean="0"/>
              <a:t>Balanced Assessment System</a:t>
            </a:r>
            <a:endParaRPr dirty="0"/>
          </a:p>
        </p:txBody>
      </p:sp>
      <p:sp>
        <p:nvSpPr>
          <p:cNvPr id="191" name="Google Shape;191;p10"/>
          <p:cNvSpPr txBox="1">
            <a:spLocks noGrp="1"/>
          </p:cNvSpPr>
          <p:nvPr>
            <p:ph type="sldNum" idx="4294967295"/>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192" name="Google Shape;192;p10" title="Balanced Assessment System"/>
          <p:cNvPicPr preferRelativeResize="0"/>
          <p:nvPr/>
        </p:nvPicPr>
        <p:blipFill rotWithShape="1">
          <a:blip r:embed="rId3">
            <a:alphaModFix/>
          </a:blip>
          <a:srcRect/>
          <a:stretch/>
        </p:blipFill>
        <p:spPr>
          <a:xfrm>
            <a:off x="292661" y="1124981"/>
            <a:ext cx="4236919" cy="2844078"/>
          </a:xfrm>
          <a:prstGeom prst="rect">
            <a:avLst/>
          </a:prstGeom>
          <a:noFill/>
          <a:ln>
            <a:noFill/>
          </a:ln>
        </p:spPr>
      </p:pic>
      <p:pic>
        <p:nvPicPr>
          <p:cNvPr id="2" name="Picture 1" descr="image of balanced assessment system"/>
          <p:cNvPicPr>
            <a:picLocks noChangeAspect="1"/>
          </p:cNvPicPr>
          <p:nvPr/>
        </p:nvPicPr>
        <p:blipFill>
          <a:blip r:embed="rId4"/>
          <a:stretch>
            <a:fillRect/>
          </a:stretch>
        </p:blipFill>
        <p:spPr>
          <a:xfrm>
            <a:off x="4663943" y="4413793"/>
            <a:ext cx="4314089" cy="1888431"/>
          </a:xfrm>
          <a:prstGeom prst="rect">
            <a:avLst/>
          </a:prstGeom>
        </p:spPr>
      </p:pic>
      <p:pic>
        <p:nvPicPr>
          <p:cNvPr id="6" name="Google Shape;224;p12" descr="Euskal Herria Bildu - EAEko etxebizitza legea"/>
          <p:cNvPicPr preferRelativeResize="0"/>
          <p:nvPr/>
        </p:nvPicPr>
        <p:blipFill rotWithShape="1">
          <a:blip r:embed="rId5">
            <a:alphaModFix/>
          </a:blip>
          <a:srcRect/>
          <a:stretch/>
        </p:blipFill>
        <p:spPr>
          <a:xfrm>
            <a:off x="7150922" y="3674621"/>
            <a:ext cx="632366" cy="632366"/>
          </a:xfrm>
          <a:prstGeom prst="rect">
            <a:avLst/>
          </a:prstGeom>
          <a:noFill/>
          <a:ln>
            <a:noFill/>
          </a:ln>
        </p:spPr>
      </p:pic>
      <p:pic>
        <p:nvPicPr>
          <p:cNvPr id="7" name="Google Shape;226;p12" descr="File:Microscope icon (black).svg - Wikimedia Commons"/>
          <p:cNvPicPr preferRelativeResize="0"/>
          <p:nvPr/>
        </p:nvPicPr>
        <p:blipFill rotWithShape="1">
          <a:blip r:embed="rId6">
            <a:alphaModFix/>
          </a:blip>
          <a:srcRect/>
          <a:stretch/>
        </p:blipFill>
        <p:spPr>
          <a:xfrm>
            <a:off x="5554111" y="3642179"/>
            <a:ext cx="467622" cy="742020"/>
          </a:xfrm>
          <a:prstGeom prst="rect">
            <a:avLst/>
          </a:prstGeom>
          <a:noFill/>
          <a:ln>
            <a:noFill/>
          </a:ln>
        </p:spPr>
      </p:pic>
      <p:pic>
        <p:nvPicPr>
          <p:cNvPr id="8" name="Picture 7" descr="image of telescope"/>
          <p:cNvPicPr>
            <a:picLocks noChangeAspect="1"/>
          </p:cNvPicPr>
          <p:nvPr/>
        </p:nvPicPr>
        <p:blipFill>
          <a:blip r:embed="rId7"/>
          <a:stretch>
            <a:fillRect/>
          </a:stretch>
        </p:blipFill>
        <p:spPr>
          <a:xfrm>
            <a:off x="8080395" y="3642179"/>
            <a:ext cx="864533" cy="709495"/>
          </a:xfrm>
          <a:prstGeom prst="rect">
            <a:avLst/>
          </a:prstGeom>
        </p:spPr>
      </p:pic>
      <p:sp>
        <p:nvSpPr>
          <p:cNvPr id="3" name="Rectangle 2"/>
          <p:cNvSpPr/>
          <p:nvPr/>
        </p:nvSpPr>
        <p:spPr>
          <a:xfrm>
            <a:off x="5092789" y="1315294"/>
            <a:ext cx="3456395" cy="1938992"/>
          </a:xfrm>
          <a:prstGeom prst="rect">
            <a:avLst/>
          </a:prstGeom>
          <a:ln w="38100">
            <a:solidFill>
              <a:srgbClr val="FFC000"/>
            </a:solidFill>
          </a:ln>
        </p:spPr>
        <p:txBody>
          <a:bodyPr wrap="none">
            <a:spAutoFit/>
          </a:bodyPr>
          <a:lstStyle/>
          <a:p>
            <a:pPr lvl="0" algn="ctr">
              <a:buClr>
                <a:schemeClr val="dk1"/>
              </a:buClr>
              <a:buSzPts val="1100"/>
            </a:pPr>
            <a:r>
              <a:rPr lang="en-US" sz="2400" b="1" dirty="0">
                <a:latin typeface="Calibri"/>
                <a:ea typeface="Calibri"/>
                <a:cs typeface="Calibri"/>
                <a:sym typeface="Calibri"/>
              </a:rPr>
              <a:t>Assessment </a:t>
            </a:r>
            <a:r>
              <a:rPr lang="en-US" sz="2400" b="1" dirty="0">
                <a:solidFill>
                  <a:srgbClr val="6AA84F"/>
                </a:solidFill>
                <a:latin typeface="Calibri"/>
                <a:ea typeface="Calibri"/>
                <a:cs typeface="Calibri"/>
                <a:sym typeface="Calibri"/>
              </a:rPr>
              <a:t>FOR </a:t>
            </a:r>
            <a:r>
              <a:rPr lang="en-US" sz="2400" b="1" dirty="0" smtClean="0">
                <a:latin typeface="Calibri"/>
                <a:ea typeface="Calibri"/>
                <a:cs typeface="Calibri"/>
                <a:sym typeface="Calibri"/>
              </a:rPr>
              <a:t>Learning</a:t>
            </a:r>
          </a:p>
          <a:p>
            <a:pPr lvl="0" algn="ctr">
              <a:buClr>
                <a:schemeClr val="dk1"/>
              </a:buClr>
              <a:buSzPts val="1100"/>
            </a:pPr>
            <a:endParaRPr lang="en-US" sz="2400" b="1" dirty="0" smtClean="0">
              <a:latin typeface="Calibri"/>
              <a:ea typeface="Calibri"/>
              <a:cs typeface="Calibri"/>
              <a:sym typeface="Calibri"/>
            </a:endParaRPr>
          </a:p>
          <a:p>
            <a:pPr lvl="0" algn="ctr">
              <a:buClr>
                <a:schemeClr val="dk1"/>
              </a:buClr>
              <a:buSzPts val="1100"/>
            </a:pPr>
            <a:r>
              <a:rPr lang="en-US" sz="2400" b="1" dirty="0" smtClean="0">
                <a:solidFill>
                  <a:srgbClr val="B7B7B7"/>
                </a:solidFill>
                <a:latin typeface="Calibri"/>
                <a:ea typeface="Calibri"/>
                <a:cs typeface="Calibri"/>
                <a:sym typeface="Calibri"/>
              </a:rPr>
              <a:t>OF &amp; FOR</a:t>
            </a:r>
            <a:endParaRPr lang="en-US" sz="2400" b="1" dirty="0">
              <a:solidFill>
                <a:srgbClr val="B7B7B7"/>
              </a:solidFill>
              <a:latin typeface="Calibri"/>
              <a:ea typeface="Calibri"/>
              <a:cs typeface="Calibri"/>
              <a:sym typeface="Calibri"/>
            </a:endParaRPr>
          </a:p>
          <a:p>
            <a:pPr lvl="0" algn="ctr">
              <a:buClr>
                <a:schemeClr val="dk1"/>
              </a:buClr>
              <a:buSzPts val="1100"/>
            </a:pPr>
            <a:endParaRPr lang="en-US" sz="2400" b="1" dirty="0" smtClean="0">
              <a:latin typeface="Calibri"/>
              <a:ea typeface="Calibri"/>
              <a:cs typeface="Calibri"/>
              <a:sym typeface="Calibri"/>
            </a:endParaRPr>
          </a:p>
          <a:p>
            <a:pPr lvl="0" algn="ctr">
              <a:buClr>
                <a:schemeClr val="dk1"/>
              </a:buClr>
              <a:buSzPts val="1100"/>
            </a:pPr>
            <a:r>
              <a:rPr lang="en-US" sz="2400" b="1" dirty="0" smtClean="0">
                <a:latin typeface="Calibri"/>
                <a:ea typeface="Calibri"/>
                <a:cs typeface="Calibri"/>
                <a:sym typeface="Calibri"/>
              </a:rPr>
              <a:t>Assessment </a:t>
            </a:r>
            <a:r>
              <a:rPr lang="en-US" sz="2400" b="1" dirty="0" smtClean="0">
                <a:solidFill>
                  <a:srgbClr val="6FA8DC"/>
                </a:solidFill>
                <a:latin typeface="Calibri"/>
                <a:ea typeface="Calibri"/>
                <a:cs typeface="Calibri"/>
                <a:sym typeface="Calibri"/>
              </a:rPr>
              <a:t>OF</a:t>
            </a:r>
            <a:r>
              <a:rPr lang="en-US" sz="2400" b="1" dirty="0" smtClean="0">
                <a:latin typeface="Calibri"/>
                <a:ea typeface="Calibri"/>
                <a:cs typeface="Calibri"/>
                <a:sym typeface="Calibri"/>
              </a:rPr>
              <a:t> Learning</a:t>
            </a:r>
            <a:endParaRPr lang="en-US" sz="2400" dirty="0">
              <a:latin typeface="Calibri"/>
              <a:ea typeface="Calibri"/>
              <a:cs typeface="Calibri"/>
              <a:sym typeface="Calibri"/>
            </a:endParaRPr>
          </a:p>
        </p:txBody>
      </p:sp>
      <p:sp>
        <p:nvSpPr>
          <p:cNvPr id="4" name="Up-Down Arrow 3" descr="image of up and down arrow"/>
          <p:cNvSpPr/>
          <p:nvPr/>
        </p:nvSpPr>
        <p:spPr>
          <a:xfrm>
            <a:off x="6670155" y="1725666"/>
            <a:ext cx="301657" cy="354453"/>
          </a:xfrm>
          <a:prstGeom prst="upDownArrow">
            <a:avLst>
              <a:gd name="adj1" fmla="val 50000"/>
              <a:gd name="adj2" fmla="val 3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descr="image of up and down arrow"/>
          <p:cNvSpPr/>
          <p:nvPr/>
        </p:nvSpPr>
        <p:spPr>
          <a:xfrm>
            <a:off x="6670157" y="2468012"/>
            <a:ext cx="301657" cy="354453"/>
          </a:xfrm>
          <a:prstGeom prst="upDownArrow">
            <a:avLst>
              <a:gd name="adj1" fmla="val 50000"/>
              <a:gd name="adj2" fmla="val 3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5823" y="4413793"/>
            <a:ext cx="3690594" cy="1569660"/>
          </a:xfrm>
          <a:prstGeom prst="rect">
            <a:avLst/>
          </a:prstGeom>
          <a:ln w="38100">
            <a:solidFill>
              <a:srgbClr val="FFC000"/>
            </a:solidFill>
          </a:ln>
        </p:spPr>
        <p:txBody>
          <a:bodyPr wrap="square">
            <a:spAutoFit/>
          </a:bodyPr>
          <a:lstStyle/>
          <a:p>
            <a:pPr lvl="0" algn="ctr">
              <a:buClr>
                <a:schemeClr val="dk1"/>
              </a:buClr>
              <a:buSzPts val="1100"/>
            </a:pPr>
            <a:r>
              <a:rPr lang="en-US" sz="2400" dirty="0" smtClean="0">
                <a:latin typeface="Calibri"/>
                <a:ea typeface="Calibri"/>
                <a:cs typeface="Calibri"/>
                <a:sym typeface="Calibri"/>
              </a:rPr>
              <a:t>Does this assessment best help us understand </a:t>
            </a:r>
            <a:r>
              <a:rPr lang="en-US" sz="2400" b="1" u="sng" dirty="0" smtClean="0">
                <a:latin typeface="Calibri"/>
                <a:ea typeface="Calibri"/>
                <a:cs typeface="Calibri"/>
                <a:sym typeface="Calibri"/>
              </a:rPr>
              <a:t>student learning</a:t>
            </a:r>
            <a:r>
              <a:rPr lang="en-US" sz="2400" dirty="0" smtClean="0">
                <a:latin typeface="Calibri"/>
                <a:ea typeface="Calibri"/>
                <a:cs typeface="Calibri"/>
                <a:sym typeface="Calibri"/>
              </a:rPr>
              <a:t> or </a:t>
            </a:r>
          </a:p>
          <a:p>
            <a:pPr lvl="0" algn="ctr">
              <a:buClr>
                <a:schemeClr val="dk1"/>
              </a:buClr>
              <a:buSzPts val="1100"/>
            </a:pPr>
            <a:r>
              <a:rPr lang="en-US" sz="2400" b="1" u="sng" dirty="0" smtClean="0">
                <a:latin typeface="Calibri"/>
                <a:ea typeface="Calibri"/>
                <a:cs typeface="Calibri"/>
                <a:sym typeface="Calibri"/>
              </a:rPr>
              <a:t>system health</a:t>
            </a:r>
            <a:r>
              <a:rPr lang="en-US" sz="2400" dirty="0" smtClean="0">
                <a:latin typeface="Calibri"/>
                <a:ea typeface="Calibri"/>
                <a:cs typeface="Calibri"/>
                <a:sym typeface="Calibri"/>
              </a:rPr>
              <a:t>?</a:t>
            </a:r>
            <a:endParaRPr lang="en-US" sz="2400" dirty="0">
              <a:latin typeface="Calibri"/>
              <a:ea typeface="Calibri"/>
              <a:cs typeface="Calibri"/>
              <a:sym typeface="Calibri"/>
            </a:endParaRPr>
          </a:p>
        </p:txBody>
      </p:sp>
    </p:spTree>
    <p:extLst>
      <p:ext uri="{BB962C8B-B14F-4D97-AF65-F5344CB8AC3E}">
        <p14:creationId xmlns:p14="http://schemas.microsoft.com/office/powerpoint/2010/main" val="87685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1" name="Google Shape;501;p59" title="Standard vs Non Standard Administration Table"/>
          <p:cNvGraphicFramePr/>
          <p:nvPr>
            <p:extLst>
              <p:ext uri="{D42A27DB-BD31-4B8C-83A1-F6EECF244321}">
                <p14:modId xmlns:p14="http://schemas.microsoft.com/office/powerpoint/2010/main" val="2298878602"/>
              </p:ext>
            </p:extLst>
          </p:nvPr>
        </p:nvGraphicFramePr>
        <p:xfrm>
          <a:off x="714034" y="2200861"/>
          <a:ext cx="7753474" cy="4123900"/>
        </p:xfrm>
        <a:graphic>
          <a:graphicData uri="http://schemas.openxmlformats.org/drawingml/2006/table">
            <a:tbl>
              <a:tblPr firstRow="1">
                <a:noFill/>
              </a:tblPr>
              <a:tblGrid>
                <a:gridCol w="3876737">
                  <a:extLst>
                    <a:ext uri="{9D8B030D-6E8A-4147-A177-3AD203B41FA5}">
                      <a16:colId xmlns:a16="http://schemas.microsoft.com/office/drawing/2014/main" val="20000"/>
                    </a:ext>
                  </a:extLst>
                </a:gridCol>
                <a:gridCol w="3876737">
                  <a:extLst>
                    <a:ext uri="{9D8B030D-6E8A-4147-A177-3AD203B41FA5}">
                      <a16:colId xmlns:a16="http://schemas.microsoft.com/office/drawing/2014/main" val="20001"/>
                    </a:ext>
                  </a:extLst>
                </a:gridCol>
              </a:tblGrid>
              <a:tr h="411458">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a:solidFill>
                            <a:schemeClr val="bg1"/>
                          </a:solidFill>
                          <a:latin typeface="+mn-lt"/>
                          <a:ea typeface="Raleway"/>
                          <a:cs typeface="Raleway"/>
                          <a:sym typeface="Raleway"/>
                        </a:rPr>
                        <a:t>Standardized </a:t>
                      </a:r>
                      <a:r>
                        <a:rPr lang="en" sz="1800" b="1" u="none" strike="noStrike" cap="none" dirty="0" smtClean="0">
                          <a:solidFill>
                            <a:schemeClr val="bg1"/>
                          </a:solidFill>
                          <a:latin typeface="+mn-lt"/>
                          <a:ea typeface="Raleway"/>
                          <a:cs typeface="Raleway"/>
                          <a:sym typeface="Raleway"/>
                        </a:rPr>
                        <a:t>Administration</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a:solidFill>
                            <a:schemeClr val="bg1"/>
                          </a:solidFill>
                          <a:latin typeface="+mn-lt"/>
                          <a:ea typeface="Raleway"/>
                          <a:cs typeface="Raleway"/>
                          <a:sym typeface="Raleway"/>
                        </a:rPr>
                        <a:t>Non-Standardized Administration</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3464031">
                <a:tc>
                  <a:txBody>
                    <a:bodyPr/>
                    <a:lstStyle/>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Individual and independent </a:t>
                      </a:r>
                      <a:r>
                        <a:rPr lang="en" sz="1700" u="none" strike="noStrike" cap="none" dirty="0" smtClean="0">
                          <a:solidFill>
                            <a:schemeClr val="dk1"/>
                          </a:solidFill>
                          <a:latin typeface="+mj-lt"/>
                          <a:ea typeface="Raleway"/>
                          <a:cs typeface="Raleway"/>
                          <a:sym typeface="Raleway"/>
                        </a:rPr>
                        <a:t>testing</a:t>
                      </a: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Single </a:t>
                      </a:r>
                      <a:r>
                        <a:rPr lang="en" sz="1700" u="none" strike="noStrike" cap="none" dirty="0">
                          <a:solidFill>
                            <a:schemeClr val="dk1"/>
                          </a:solidFill>
                          <a:latin typeface="+mj-lt"/>
                          <a:ea typeface="Raleway"/>
                          <a:cs typeface="Raleway"/>
                          <a:sym typeface="Raleway"/>
                        </a:rPr>
                        <a:t>administration allows for a reliable “point-in-time” spot check of student knowledge</a:t>
                      </a:r>
                      <a:endParaRPr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Following </a:t>
                      </a:r>
                      <a:r>
                        <a:rPr lang="en" sz="1700" u="none" strike="noStrike" cap="none" dirty="0">
                          <a:solidFill>
                            <a:schemeClr val="dk1"/>
                          </a:solidFill>
                          <a:latin typeface="+mj-lt"/>
                          <a:ea typeface="Raleway"/>
                          <a:cs typeface="Raleway"/>
                          <a:sym typeface="Raleway"/>
                        </a:rPr>
                        <a:t>summative policies and procedures, such as a secure test environment (e.g., no cell phones, guiding resources, etc</a:t>
                      </a:r>
                      <a:r>
                        <a:rPr lang="en" sz="1700" u="none" strike="noStrike" cap="none" dirty="0" smtClean="0">
                          <a:solidFill>
                            <a:schemeClr val="dk1"/>
                          </a:solidFill>
                          <a:latin typeface="+mj-lt"/>
                          <a:ea typeface="Raleway"/>
                          <a:cs typeface="Raleway"/>
                          <a:sym typeface="Raleway"/>
                        </a:rPr>
                        <a:t>.)</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Non-secure, </a:t>
                      </a:r>
                      <a:r>
                        <a:rPr lang="en" sz="1700" u="none" strike="noStrike" cap="none" dirty="0" smtClean="0">
                          <a:solidFill>
                            <a:schemeClr val="dk1"/>
                          </a:solidFill>
                          <a:latin typeface="+mj-lt"/>
                          <a:ea typeface="Raleway"/>
                          <a:cs typeface="Raleway"/>
                          <a:sym typeface="Raleway"/>
                        </a:rPr>
                        <a:t>non-public (not through browser)</a:t>
                      </a:r>
                      <a:endParaRPr lang="en"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Working </a:t>
                      </a:r>
                      <a:r>
                        <a:rPr lang="en" sz="1700" u="none" strike="noStrike" cap="none" dirty="0">
                          <a:solidFill>
                            <a:schemeClr val="dk1"/>
                          </a:solidFill>
                          <a:latin typeface="+mj-lt"/>
                          <a:ea typeface="Raleway"/>
                          <a:cs typeface="Raleway"/>
                          <a:sym typeface="Raleway"/>
                        </a:rPr>
                        <a:t>on assessment items collaboratively</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1700" u="none" strike="noStrike" cap="none" dirty="0">
                          <a:solidFill>
                            <a:schemeClr val="dk1"/>
                          </a:solidFill>
                          <a:latin typeface="+mj-lt"/>
                          <a:ea typeface="Raleway"/>
                          <a:cs typeface="Raleway"/>
                          <a:sym typeface="Raleway"/>
                        </a:rPr>
                        <a:t>Students working with other students to answer items</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1700" u="none" strike="noStrike" cap="none" dirty="0">
                          <a:solidFill>
                            <a:schemeClr val="dk1"/>
                          </a:solidFill>
                          <a:latin typeface="+mj-lt"/>
                          <a:ea typeface="Raleway"/>
                          <a:cs typeface="Raleway"/>
                          <a:sym typeface="Raleway"/>
                        </a:rPr>
                        <a:t>Teacher guides students through items</a:t>
                      </a:r>
                      <a:endParaRPr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Students </a:t>
                      </a:r>
                      <a:r>
                        <a:rPr lang="en" sz="1700" u="none" strike="noStrike" cap="none" dirty="0">
                          <a:solidFill>
                            <a:schemeClr val="dk1"/>
                          </a:solidFill>
                          <a:latin typeface="+mj-lt"/>
                          <a:ea typeface="Raleway"/>
                          <a:cs typeface="Raleway"/>
                          <a:sym typeface="Raleway"/>
                        </a:rPr>
                        <a:t>use resources to help them answer questions</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1036689" y="81197"/>
            <a:ext cx="7886700" cy="961024"/>
          </a:xfrm>
        </p:spPr>
        <p:txBody>
          <a:bodyPr>
            <a:normAutofit fontScale="90000"/>
          </a:bodyPr>
          <a:lstStyle/>
          <a:p>
            <a:pPr algn="r"/>
            <a:r>
              <a:rPr lang="en" sz="3600" dirty="0">
                <a:solidFill>
                  <a:schemeClr val="bg1"/>
                </a:solidFill>
              </a:rPr>
              <a:t>Standardized vs. Non-Standardized  </a:t>
            </a:r>
            <a:br>
              <a:rPr lang="en" sz="3600" dirty="0">
                <a:solidFill>
                  <a:schemeClr val="bg1"/>
                </a:solidFill>
              </a:rPr>
            </a:br>
            <a:r>
              <a:rPr lang="en" sz="3600" dirty="0">
                <a:solidFill>
                  <a:schemeClr val="bg1"/>
                </a:solidFill>
              </a:rPr>
              <a:t>Interim Assessment Administration</a:t>
            </a:r>
            <a:endParaRPr lang="en-US" sz="3600" dirty="0">
              <a:solidFill>
                <a:schemeClr val="bg1"/>
              </a:solidFill>
            </a:endParaRPr>
          </a:p>
        </p:txBody>
      </p:sp>
    </p:spTree>
    <p:extLst>
      <p:ext uri="{BB962C8B-B14F-4D97-AF65-F5344CB8AC3E}">
        <p14:creationId xmlns:p14="http://schemas.microsoft.com/office/powerpoint/2010/main" val="161322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93ce3ff203_0_13"/>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dirty="0" smtClean="0"/>
              <a:t>Identifying Essential Learning </a:t>
            </a:r>
            <a:endParaRPr dirty="0"/>
          </a:p>
        </p:txBody>
      </p:sp>
      <p:sp>
        <p:nvSpPr>
          <p:cNvPr id="136" name="Google Shape;136;g93ce3ff203_0_13"/>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139" name="Google Shape;139;g93ce3ff203_0_13"/>
          <p:cNvSpPr txBox="1"/>
          <p:nvPr/>
        </p:nvSpPr>
        <p:spPr>
          <a:xfrm>
            <a:off x="5881700" y="983550"/>
            <a:ext cx="3129000" cy="5715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u="sng" dirty="0">
                <a:solidFill>
                  <a:schemeClr val="hlink"/>
                </a:solidFill>
                <a:latin typeface="Calibri"/>
                <a:ea typeface="Calibri"/>
                <a:cs typeface="Calibri"/>
                <a:sym typeface="Calibri"/>
                <a:hlinkClick r:id="rId3"/>
              </a:rPr>
              <a:t>bit.ly/ODEDL2021</a:t>
            </a:r>
            <a:r>
              <a:rPr lang="en-US" dirty="0"/>
              <a:t> </a:t>
            </a:r>
            <a:endParaRPr dirty="0"/>
          </a:p>
        </p:txBody>
      </p:sp>
      <p:pic>
        <p:nvPicPr>
          <p:cNvPr id="4" name="Picture 3" descr="Image of Science Content Considerations booklet"/>
          <p:cNvPicPr>
            <a:picLocks noChangeAspect="1"/>
          </p:cNvPicPr>
          <p:nvPr/>
        </p:nvPicPr>
        <p:blipFill>
          <a:blip r:embed="rId4"/>
          <a:stretch>
            <a:fillRect/>
          </a:stretch>
        </p:blipFill>
        <p:spPr>
          <a:xfrm>
            <a:off x="6086475" y="2114031"/>
            <a:ext cx="2800350" cy="3819525"/>
          </a:xfrm>
          <a:prstGeom prst="rect">
            <a:avLst/>
          </a:prstGeom>
        </p:spPr>
      </p:pic>
      <p:sp>
        <p:nvSpPr>
          <p:cNvPr id="7" name="TextBox 6"/>
          <p:cNvSpPr txBox="1"/>
          <p:nvPr/>
        </p:nvSpPr>
        <p:spPr>
          <a:xfrm>
            <a:off x="324356" y="2057400"/>
            <a:ext cx="555734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Keep care and connection at the forefront.</a:t>
            </a:r>
          </a:p>
          <a:p>
            <a:endParaRPr lang="en-US" sz="800" dirty="0" smtClean="0"/>
          </a:p>
          <a:p>
            <a:pPr marL="285750" indent="-285750">
              <a:buFont typeface="Arial" panose="020B0604020202020204" pitchFamily="34" charset="0"/>
              <a:buChar char="•"/>
            </a:pPr>
            <a:r>
              <a:rPr lang="en-US" sz="2400" dirty="0" smtClean="0"/>
              <a:t>Design Learning to include students experiencing disability and who are learning English, as they are first and foremost general education students.</a:t>
            </a:r>
          </a:p>
          <a:p>
            <a:endParaRPr lang="en-US" sz="800" dirty="0" smtClean="0"/>
          </a:p>
          <a:p>
            <a:pPr marL="285750" indent="-285750">
              <a:buFont typeface="Arial" panose="020B0604020202020204" pitchFamily="34" charset="0"/>
              <a:buChar char="•"/>
            </a:pPr>
            <a:r>
              <a:rPr lang="en-US" sz="2400" dirty="0" smtClean="0"/>
              <a:t>Focus on essential grade-level learning. </a:t>
            </a:r>
          </a:p>
          <a:p>
            <a:endParaRPr lang="en-US" sz="800" dirty="0" smtClean="0"/>
          </a:p>
          <a:p>
            <a:pPr marL="285750" indent="-285750">
              <a:buFont typeface="Arial" panose="020B0604020202020204" pitchFamily="34" charset="0"/>
              <a:buChar char="•"/>
            </a:pPr>
            <a:r>
              <a:rPr lang="en-US" sz="2400" dirty="0" smtClean="0"/>
              <a:t>Build on student’s academic background, life experiences, culture and language to support culturally relevant learning. </a:t>
            </a:r>
            <a:endParaRPr lang="en-US" sz="2400" dirty="0"/>
          </a:p>
        </p:txBody>
      </p:sp>
      <p:sp>
        <p:nvSpPr>
          <p:cNvPr id="2" name="TextBox 1"/>
          <p:cNvSpPr txBox="1"/>
          <p:nvPr/>
        </p:nvSpPr>
        <p:spPr>
          <a:xfrm>
            <a:off x="526317" y="1124981"/>
            <a:ext cx="4368800" cy="830997"/>
          </a:xfrm>
          <a:prstGeom prst="rect">
            <a:avLst/>
          </a:prstGeom>
          <a:noFill/>
        </p:spPr>
        <p:txBody>
          <a:bodyPr wrap="square" rtlCol="0">
            <a:spAutoFit/>
          </a:bodyPr>
          <a:lstStyle/>
          <a:p>
            <a:pPr algn="ctr"/>
            <a:r>
              <a:rPr lang="en-US" sz="2400" dirty="0" smtClean="0">
                <a:solidFill>
                  <a:schemeClr val="accent1"/>
                </a:solidFill>
              </a:rPr>
              <a:t>Designing Learning</a:t>
            </a:r>
          </a:p>
          <a:p>
            <a:pPr algn="ctr"/>
            <a:r>
              <a:rPr lang="en-US" sz="2400" dirty="0" smtClean="0">
                <a:solidFill>
                  <a:schemeClr val="accent1"/>
                </a:solidFill>
              </a:rPr>
              <a:t>Content Specific Considerations</a:t>
            </a:r>
            <a:endParaRPr lang="en-US" sz="2400" dirty="0">
              <a:solidFill>
                <a:schemeClr val="accent1"/>
              </a:solidFill>
            </a:endParaRPr>
          </a:p>
        </p:txBody>
      </p:sp>
    </p:spTree>
    <p:extLst>
      <p:ext uri="{BB962C8B-B14F-4D97-AF65-F5344CB8AC3E}">
        <p14:creationId xmlns:p14="http://schemas.microsoft.com/office/powerpoint/2010/main" val="14086243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2|15.7"/>
</p:tagLst>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7837AEFF-8D99-48F0-9B65-23E66CA0866F}"/>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2021-08-11T01:13:36+00:00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768FEF9C-602F-420D-86A9-AA77B43551FF}"/>
</file>

<file path=customXml/itemProps2.xml><?xml version="1.0" encoding="utf-8"?>
<ds:datastoreItem xmlns:ds="http://schemas.openxmlformats.org/officeDocument/2006/customXml" ds:itemID="{DE5B5E9E-64AE-40DC-913C-3DAD0FECE156}"/>
</file>

<file path=customXml/itemProps3.xml><?xml version="1.0" encoding="utf-8"?>
<ds:datastoreItem xmlns:ds="http://schemas.openxmlformats.org/officeDocument/2006/customXml" ds:itemID="{0E1E0B02-2ABB-4A4D-8116-265D29AFDD67}"/>
</file>

<file path=docProps/app.xml><?xml version="1.0" encoding="utf-8"?>
<Properties xmlns="http://schemas.openxmlformats.org/officeDocument/2006/extended-properties" xmlns:vt="http://schemas.openxmlformats.org/officeDocument/2006/docPropsVTypes">
  <Template>ODE Powerpoint Template March 2019</Template>
  <TotalTime>24687</TotalTime>
  <Words>5848</Words>
  <Application>Microsoft Office PowerPoint</Application>
  <PresentationFormat>On-screen Show (4:3)</PresentationFormat>
  <Paragraphs>523</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Raleway</vt:lpstr>
      <vt:lpstr>Times New Roman</vt:lpstr>
      <vt:lpstr>ODE_Powerpoint - pattern background</vt:lpstr>
      <vt:lpstr>ODE_Powerpoint</vt:lpstr>
      <vt:lpstr>Oregon Statewide Assessment System  Session 3C (Science) – Using Interim Assessments During Instruction</vt:lpstr>
      <vt:lpstr>Oregon Statewide Assessment System Guiding Principles</vt:lpstr>
      <vt:lpstr>Purpose</vt:lpstr>
      <vt:lpstr>Series Outcome</vt:lpstr>
      <vt:lpstr>Interim Assessment Series</vt:lpstr>
      <vt:lpstr>Interim Professional Session 3C - Learning Goals</vt:lpstr>
      <vt:lpstr>Balanced Assessment System</vt:lpstr>
      <vt:lpstr>Standardized vs. Non-Standardized   Interim Assessment Administration</vt:lpstr>
      <vt:lpstr>Identifying Essential Learning </vt:lpstr>
      <vt:lpstr>Identifying Essential Learning</vt:lpstr>
      <vt:lpstr>Assessment FOR Learning </vt:lpstr>
      <vt:lpstr>Using Interim Assessments</vt:lpstr>
      <vt:lpstr>4 Ways to Use  Interim Assessments </vt:lpstr>
      <vt:lpstr>For and Of Learning</vt:lpstr>
      <vt:lpstr>Science Interim Bank Content and Structure</vt:lpstr>
      <vt:lpstr>Overview of the NGSS Interim Assessment Bank</vt:lpstr>
      <vt:lpstr>Structure</vt:lpstr>
      <vt:lpstr>Assessment Viewing Application</vt:lpstr>
      <vt:lpstr>Items selected by  Oregon Science Standard (NGSS)</vt:lpstr>
      <vt:lpstr>Interim Test Item Example</vt:lpstr>
      <vt:lpstr>How to use the Test Administration Interface </vt:lpstr>
      <vt:lpstr>Interim Training Requirements</vt:lpstr>
      <vt:lpstr>Assigning a Test in TA Interface</vt:lpstr>
      <vt:lpstr>Test Selection Window</vt:lpstr>
      <vt:lpstr>Test Selection Window</vt:lpstr>
      <vt:lpstr>Review Test Settings</vt:lpstr>
      <vt:lpstr>Monitoring a Test Session</vt:lpstr>
      <vt:lpstr>How to Use the  Centralized Reporting System</vt:lpstr>
      <vt:lpstr>Centralized Reporting System</vt:lpstr>
      <vt:lpstr>Centralized Reporting System</vt:lpstr>
      <vt:lpstr>Performance on a Test</vt:lpstr>
      <vt:lpstr>Student Interim Assessment Data</vt:lpstr>
      <vt:lpstr>How can this data inform  science instruction for students?</vt:lpstr>
      <vt:lpstr>Resources to Inform High Quality Instruction</vt:lpstr>
      <vt:lpstr>Quality Examples of Lessons and Units</vt:lpstr>
      <vt:lpstr>Professional Learning Resources</vt:lpstr>
      <vt:lpstr>Using Interim Assessment Throughout the School Year</vt:lpstr>
      <vt:lpstr>Learning Goals</vt:lpstr>
      <vt:lpstr>Interim Test Administration Resources</vt:lpstr>
      <vt:lpstr>Contact Us!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Template Slides</dc:title>
  <dc:creator>BOYD Meg - ODE.</dc:creator>
  <cp:lastModifiedBy>MARTINEZ Carla * ODE</cp:lastModifiedBy>
  <cp:revision>198</cp:revision>
  <cp:lastPrinted>2019-07-15T14:37:29Z</cp:lastPrinted>
  <dcterms:created xsi:type="dcterms:W3CDTF">2019-03-28T15:03:22Z</dcterms:created>
  <dcterms:modified xsi:type="dcterms:W3CDTF">2021-08-11T00:43:57Z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