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73" r:id="rId2"/>
    <p:sldId id="274" r:id="rId3"/>
    <p:sldId id="276" r:id="rId4"/>
    <p:sldId id="277" r:id="rId5"/>
    <p:sldId id="272" r:id="rId6"/>
    <p:sldId id="278" r:id="rId7"/>
    <p:sldId id="267" r:id="rId8"/>
    <p:sldId id="260" r:id="rId9"/>
    <p:sldId id="261" r:id="rId10"/>
    <p:sldId id="271" r:id="rId11"/>
    <p:sldId id="279" r:id="rId12"/>
    <p:sldId id="268" r:id="rId13"/>
    <p:sldId id="280" r:id="rId14"/>
    <p:sldId id="281" r:id="rId15"/>
    <p:sldId id="284" r:id="rId16"/>
    <p:sldId id="283" r:id="rId17"/>
    <p:sldId id="282" r:id="rId18"/>
    <p:sldId id="270" r:id="rId1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1-3 Instructional Hours 2013-14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810-849</c:v>
                </c:pt>
                <c:pt idx="1">
                  <c:v>850-899</c:v>
                </c:pt>
                <c:pt idx="2">
                  <c:v>900-949</c:v>
                </c:pt>
                <c:pt idx="3">
                  <c:v>&gt;950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39</c:v>
                </c:pt>
                <c:pt idx="2">
                  <c:v>59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602880"/>
        <c:axId val="84604416"/>
      </c:barChart>
      <c:catAx>
        <c:axId val="8460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4604416"/>
        <c:crosses val="autoZero"/>
        <c:auto val="1"/>
        <c:lblAlgn val="ctr"/>
        <c:lblOffset val="100"/>
        <c:noMultiLvlLbl val="0"/>
      </c:catAx>
      <c:valAx>
        <c:axId val="8460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602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0.39815</cdr:x>
      <cdr:y>0.05051</cdr:y>
    </cdr:from>
    <cdr:to>
      <cdr:x>0.64815</cdr:x>
      <cdr:y>0.10102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228600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0.30556</cdr:x>
      <cdr:y>0.05051</cdr:y>
    </cdr:from>
    <cdr:to>
      <cdr:x>0.57407</cdr:x>
      <cdr:y>0.25254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228600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E64E-D3CD-47F5-88C4-8F94A5CB529F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73576"/>
            <a:ext cx="5504204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22457-FC01-4D54-B312-EDBD419FA5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5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2457-FC01-4D54-B312-EDBD419FA50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3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will be the impact on districts as they try to add more hours?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2457-FC01-4D54-B312-EDBD419FA50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7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AA63CE-2043-4239-A9CC-4503557413B4}" type="datetimeFigureOut">
              <a:rPr lang="en-US" smtClean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BF518A-3036-42F8-A494-8589B1CB89F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Instructional Hours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8038719" cy="1645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Required Instructional Time / OAR 581-022-1620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Definition of Instructional Time / OAR 581-022-0102(30)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Credit Options / OAR 581-022-1131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2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Proposed Rule – New definition of Instructional Time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“Instructional Time” means time scheduled for purposes of instruction, assessment, and other student learning activities, where direct interaction is maintained between a student and a licensed or registered teacher or an educational assistant who is assigned instruction-related activities and is working under the supervision of a licensed or registered teacher as required under OAR 581-037-0015.  Time that a student spends passing between classes, at recess, in non-academic assemblies, on non-academic fieldtrips, and participating in optional school programs shall not count as instructional time.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651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Proposed Rule – Tighten up the definition of instructional time over a two-year period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Removed from definition of instructional </a:t>
            </a:r>
            <a:r>
              <a:rPr lang="en-US" sz="2400" dirty="0" smtClean="0">
                <a:latin typeface="Calibri" panose="020F0502020204030204" pitchFamily="34" charset="0"/>
              </a:rPr>
              <a:t>time in 2015-16: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Parent Teacher conferences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Non-academic assemblies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Non-academic field trips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May no longer be counted as instructional time in 2016-17: </a:t>
            </a:r>
            <a:endParaRPr lang="en-US" sz="2400" dirty="0">
              <a:latin typeface="Calibri" panose="020F0502020204030204" pitchFamily="34" charset="0"/>
            </a:endParaRPr>
          </a:p>
          <a:p>
            <a:pPr lvl="0"/>
            <a:r>
              <a:rPr lang="en-US" sz="2400" dirty="0">
                <a:latin typeface="Calibri" panose="020F0502020204030204" pitchFamily="34" charset="0"/>
              </a:rPr>
              <a:t>Professional Development</a:t>
            </a:r>
          </a:p>
          <a:p>
            <a:r>
              <a:rPr lang="en-US" sz="2400" dirty="0">
                <a:latin typeface="Calibri" panose="020F0502020204030204" pitchFamily="34" charset="0"/>
              </a:rPr>
              <a:t>Inclement Weather</a:t>
            </a:r>
          </a:p>
        </p:txBody>
      </p:sp>
    </p:spTree>
    <p:extLst>
      <p:ext uri="{BB962C8B-B14F-4D97-AF65-F5344CB8AC3E}">
        <p14:creationId xmlns:p14="http://schemas.microsoft.com/office/powerpoint/2010/main" val="276480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latin typeface="Calibri" panose="020F0502020204030204" pitchFamily="34" charset="0"/>
              </a:rPr>
              <a:t>Grades </a:t>
            </a:r>
            <a:r>
              <a:rPr lang="en-US" sz="3200" b="1" dirty="0" smtClean="0">
                <a:latin typeface="Calibri" panose="020F0502020204030204" pitchFamily="34" charset="0"/>
              </a:rPr>
              <a:t>9-12 </a:t>
            </a:r>
            <a:r>
              <a:rPr lang="en-US" sz="3200" b="1" dirty="0">
                <a:latin typeface="Calibri" panose="020F0502020204030204" pitchFamily="34" charset="0"/>
              </a:rPr>
              <a:t>Instructional Hours </a:t>
            </a:r>
            <a:r>
              <a:rPr lang="en-US" sz="3200" b="1" dirty="0" smtClean="0">
                <a:latin typeface="Calibri" panose="020F0502020204030204" pitchFamily="34" charset="0"/>
              </a:rPr>
              <a:t>2013-14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>Instructional </a:t>
            </a:r>
            <a:r>
              <a:rPr lang="en-US" sz="2400" dirty="0">
                <a:latin typeface="Calibri" panose="020F0502020204030204" pitchFamily="34" charset="0"/>
              </a:rPr>
              <a:t>hours data are from the 2013-2014 school year Division 22 forms.  This is self-reported data from each school district and is the only year of data available. </a:t>
            </a:r>
          </a:p>
        </p:txBody>
      </p:sp>
      <p:pic>
        <p:nvPicPr>
          <p:cNvPr id="4" name="Content Placeholder 12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971800"/>
            <a:ext cx="4578493" cy="27556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03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Current Rule – Credit </a:t>
            </a:r>
            <a:r>
              <a:rPr lang="en-US" sz="3600" b="1" dirty="0" smtClean="0">
                <a:latin typeface="Calibri" panose="020F0502020204030204" pitchFamily="34" charset="0"/>
              </a:rPr>
              <a:t>Options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Districts must offer </a:t>
            </a:r>
            <a:r>
              <a:rPr lang="en-US" sz="2400" dirty="0">
                <a:latin typeface="Calibri" panose="020F0502020204030204" pitchFamily="34" charset="0"/>
              </a:rPr>
              <a:t>students the option of earning each credit required for the diploma or modified diploma by successfully completing classroom or equivalent work in a course of at least 130 clock hours.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Districts may also offer the option of earning credit through proficiency under OAR 581-022-1131(4). However, even if the District chooses to offer credit pursuant to OAR 581-022-1131(4), the District must still offer courses of 130 clock hours as required by section OAR 581-022-1131(2). </a:t>
            </a:r>
          </a:p>
        </p:txBody>
      </p:sp>
    </p:spTree>
    <p:extLst>
      <p:ext uri="{BB962C8B-B14F-4D97-AF65-F5344CB8AC3E}">
        <p14:creationId xmlns:p14="http://schemas.microsoft.com/office/powerpoint/2010/main" val="421972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Proposed Rule – Credit Options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Eliminate 130 hours requirement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Successfully completing classroom or equivalent work that meets common curriculum Goals and Academic Content Standards required by OAR 581-022-1210 is one way to earn a </a:t>
            </a:r>
            <a:r>
              <a:rPr lang="en-US" sz="2400" dirty="0" smtClean="0">
                <a:latin typeface="Calibri" panose="020F0502020204030204" pitchFamily="34" charset="0"/>
              </a:rPr>
              <a:t>credit 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Maintains all proficiency based options for earning credit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2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Concerns Raised By Stakeholders: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State accountability versus local control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Increase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</a:rPr>
              <a:t>in elementary school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hours – cost to districts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CTE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</a:rPr>
              <a:t>instruction – does this fit in definition of instructional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time?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Cultural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</a:rPr>
              <a:t>education – does this fit in definition of instructional time?</a:t>
            </a:r>
            <a:endParaRPr lang="en-US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Is 90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%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the appropriate benchmark and should it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apply district wide or to each school within the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district?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Should three be a waiver process to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have things such as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Professional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Learning Community time counted as instructional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time?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  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/>
                <a:cs typeface="Times New Roman"/>
              </a:rPr>
              <a:t>How should we count instructional time for students who are receiving instruction through a post secondary institution?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19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Concerns Raised By Stakeholders: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Impact on parent teacher conferences if no longer counted as instructional time</a:t>
            </a: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Impact on Professional Development if no longer counted as instructional time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Impact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</a:rPr>
              <a:t>on kids of color – do we have data to fully understand how this proposal would impact kids of color? 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What is the appropriate timeline for implementing this proposal?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After session?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</a:rPr>
              <a:t>Impact on collective bargaining agreements </a:t>
            </a:r>
          </a:p>
          <a:p>
            <a:pPr lvl="1"/>
            <a:endParaRPr lang="en-US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1213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Policy Questions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95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Calibri" panose="020F0502020204030204" pitchFamily="34" charset="0"/>
              </a:rPr>
              <a:t>Does the State Board agree with the proposal to move from districts providing a calendar of 990 hours to districts ensuring at least 90% of all students are scheduled to receive the minimum instructional hours?  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Should the State Board increase the instructional hours requirement for the early grades (K-3)? 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Does the State Board agree with the decision to eliminate the reductions for parent-teacher conferences, professional development, and inclement weather?  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If the State Board of Education adopts changes to the minimum required hours of instructional time rule (OAR </a:t>
            </a:r>
            <a:r>
              <a:rPr lang="en-US" dirty="0" smtClean="0">
                <a:latin typeface="Calibri" panose="020F0502020204030204" pitchFamily="34" charset="0"/>
              </a:rPr>
              <a:t>581-022-1620</a:t>
            </a:r>
            <a:r>
              <a:rPr lang="en-US" dirty="0">
                <a:latin typeface="Calibri" panose="020F0502020204030204" pitchFamily="34" charset="0"/>
              </a:rPr>
              <a:t>), when should these changes be implemented?   </a:t>
            </a:r>
          </a:p>
          <a:p>
            <a:pPr lvl="0"/>
            <a:r>
              <a:rPr lang="en-US" dirty="0">
                <a:latin typeface="Calibri" panose="020F0502020204030204" pitchFamily="34" charset="0"/>
              </a:rPr>
              <a:t>Does the State Board agree with the proposal to eliminate the 130 seat hours requirement from OAR 581-022-1131</a:t>
            </a:r>
            <a:r>
              <a:rPr lang="en-US" dirty="0" smtClean="0">
                <a:latin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45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40660"/>
              </p:ext>
            </p:extLst>
          </p:nvPr>
        </p:nvGraphicFramePr>
        <p:xfrm>
          <a:off x="152400" y="228600"/>
          <a:ext cx="8686800" cy="6586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719"/>
                <a:gridCol w="3128150"/>
                <a:gridCol w="2643809"/>
                <a:gridCol w="2266122"/>
              </a:tblGrid>
              <a:tr h="214984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Hours Required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Definition of Instructional Time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ADM –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“Tenths Method”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2530690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80%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Removed from definition of instructional time: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Parent Teacher conferences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Non-academic assemblies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Non-academic field trips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Can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be counted as instructional time in 2015-16: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Professional Development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Inclement Weather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Through the Division 22 Assurance process, Districts will be required to report the percentage of fully enrolled students in grades 9-12.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1865663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85%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Removed from definition of instructional time: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Professional Development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Inclement Weather</a:t>
                      </a:r>
                    </a:p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Through the Division 22 Assurance process, Districts will be required to report the percentage of fully enrolled students in grades 9-12.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1865663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90% 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 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Funding based on tenths model is fully implemented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1"/>
            <a:ext cx="78867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Why Instructional Hours?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>
                <a:latin typeface="Calibri" panose="020F0502020204030204" pitchFamily="34" charset="0"/>
              </a:rPr>
              <a:t>Division 22 Standards include 2 rules on instructional time: </a:t>
            </a:r>
          </a:p>
          <a:p>
            <a:pPr lvl="1"/>
            <a:r>
              <a:rPr lang="en-US" sz="1900" dirty="0" smtClean="0">
                <a:latin typeface="Calibri" panose="020F0502020204030204" pitchFamily="34" charset="0"/>
              </a:rPr>
              <a:t>OAR 581-022-1620 – required </a:t>
            </a:r>
            <a:r>
              <a:rPr lang="en-US" sz="1900" dirty="0">
                <a:latin typeface="Calibri" panose="020F0502020204030204" pitchFamily="34" charset="0"/>
              </a:rPr>
              <a:t>instructional time per </a:t>
            </a:r>
            <a:r>
              <a:rPr lang="en-US" sz="1900" dirty="0" smtClean="0">
                <a:latin typeface="Calibri" panose="020F0502020204030204" pitchFamily="34" charset="0"/>
              </a:rPr>
              <a:t>year,</a:t>
            </a:r>
          </a:p>
          <a:p>
            <a:pPr lvl="1"/>
            <a:r>
              <a:rPr lang="en-US" sz="1900" dirty="0" smtClean="0">
                <a:latin typeface="Calibri" panose="020F0502020204030204" pitchFamily="34" charset="0"/>
              </a:rPr>
              <a:t>OAR 581-022-1131 – minimum </a:t>
            </a:r>
            <a:r>
              <a:rPr lang="en-US" sz="1900" dirty="0">
                <a:latin typeface="Calibri" panose="020F0502020204030204" pitchFamily="34" charset="0"/>
              </a:rPr>
              <a:t>hours per </a:t>
            </a:r>
            <a:r>
              <a:rPr lang="en-US" sz="1900" dirty="0" smtClean="0">
                <a:latin typeface="Calibri" panose="020F0502020204030204" pitchFamily="34" charset="0"/>
              </a:rPr>
              <a:t>high school credit. </a:t>
            </a:r>
            <a:endParaRPr lang="en-US" sz="1900" dirty="0">
              <a:latin typeface="Calibri" panose="020F0502020204030204" pitchFamily="34" charset="0"/>
            </a:endParaRPr>
          </a:p>
          <a:p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Over the past </a:t>
            </a:r>
            <a:r>
              <a:rPr lang="en-US" sz="2200" dirty="0" smtClean="0">
                <a:latin typeface="Calibri" panose="020F0502020204030204" pitchFamily="34" charset="0"/>
              </a:rPr>
              <a:t>year:  </a:t>
            </a: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Complaint filed </a:t>
            </a:r>
            <a:r>
              <a:rPr lang="en-US" sz="2200" dirty="0">
                <a:latin typeface="Calibri" panose="020F0502020204030204" pitchFamily="34" charset="0"/>
              </a:rPr>
              <a:t>against Portland Public Schools alleging </a:t>
            </a:r>
            <a:r>
              <a:rPr lang="en-US" sz="2200" dirty="0" smtClean="0">
                <a:latin typeface="Calibri" panose="020F0502020204030204" pitchFamily="34" charset="0"/>
              </a:rPr>
              <a:t>the </a:t>
            </a:r>
            <a:r>
              <a:rPr lang="en-US" sz="2200" dirty="0">
                <a:latin typeface="Calibri" panose="020F0502020204030204" pitchFamily="34" charset="0"/>
              </a:rPr>
              <a:t>district was out compliance with the two instructional hours rules; 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State Board </a:t>
            </a:r>
            <a:r>
              <a:rPr lang="en-US" sz="2200" dirty="0">
                <a:latin typeface="Calibri" panose="020F0502020204030204" pitchFamily="34" charset="0"/>
              </a:rPr>
              <a:t>received 13 requests for waivers of the instructional hours rules; and 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lvl="1"/>
            <a:r>
              <a:rPr lang="en-US" sz="2200" dirty="0" smtClean="0">
                <a:latin typeface="Calibri" panose="020F0502020204030204" pitchFamily="34" charset="0"/>
              </a:rPr>
              <a:t>2013-14 </a:t>
            </a:r>
            <a:r>
              <a:rPr lang="en-US" sz="2200" dirty="0">
                <a:latin typeface="Calibri" panose="020F0502020204030204" pitchFamily="34" charset="0"/>
              </a:rPr>
              <a:t>Division 22 assurances showed that several schools are not in compliance with instructional hours rules. </a:t>
            </a:r>
          </a:p>
          <a:p>
            <a:pPr marL="0" indent="0">
              <a:buNone/>
            </a:pPr>
            <a:endParaRPr lang="en-US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Last Spring, ODE staff reported to the State Board that ODE recognized that OAR 581-022-1620 and OAR 581-022-1131 are not perfectly aligned and ODE would undertake a process to review and revise the two rules during the 2014-15 school year.  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Timeline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June and July 2014 – Research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August-October – Meet with Stakeholders to engage in policy discussions designed to elicit feedback to guide ODE in drafting rule revisions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Stakeholder Group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SACSE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Community Advisory Group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American Indian Alaska Native Advisory Panel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October 24 – First presentation to the State Board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November 21 – Public Hearing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December 11 – Second presentation to the State Board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January 11 – Proposed adoption vote by State Board 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</a:rPr>
              <a:t>Proposals to the State Board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>
                <a:latin typeface="Calibri" panose="020F0502020204030204" pitchFamily="34" charset="0"/>
              </a:rPr>
              <a:t>Require that districts ensure at least 90% of all students are scheduled to receive the minimum instructional </a:t>
            </a:r>
            <a:r>
              <a:rPr lang="en-US" sz="2800" dirty="0" smtClean="0">
                <a:latin typeface="Calibri" panose="020F0502020204030204" pitchFamily="34" charset="0"/>
              </a:rPr>
              <a:t>hours;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Increase </a:t>
            </a:r>
            <a:r>
              <a:rPr lang="en-US" sz="2800" dirty="0" smtClean="0">
                <a:latin typeface="Calibri" panose="020F0502020204030204" pitchFamily="34" charset="0"/>
              </a:rPr>
              <a:t>instructional </a:t>
            </a:r>
            <a:r>
              <a:rPr lang="en-US" sz="2800" dirty="0">
                <a:latin typeface="Calibri" panose="020F0502020204030204" pitchFamily="34" charset="0"/>
              </a:rPr>
              <a:t>time for students in K-3 grade</a:t>
            </a:r>
            <a:r>
              <a:rPr lang="en-US" sz="2800" dirty="0" smtClean="0">
                <a:latin typeface="Calibri" panose="020F0502020204030204" pitchFamily="34" charset="0"/>
              </a:rPr>
              <a:t>; 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Improve Oregon’s definition of instructional time; and  </a:t>
            </a:r>
            <a:endParaRPr lang="en-US" sz="2800" dirty="0">
              <a:latin typeface="Calibri" panose="020F0502020204030204" pitchFamily="34" charset="0"/>
            </a:endParaRPr>
          </a:p>
          <a:p>
            <a:pPr lvl="0"/>
            <a:r>
              <a:rPr lang="en-US" sz="2800" dirty="0">
                <a:latin typeface="Calibri" panose="020F0502020204030204" pitchFamily="34" charset="0"/>
              </a:rPr>
              <a:t>Bring OAR 581-022-1620 and OAR 581-022-1131 into </a:t>
            </a:r>
            <a:r>
              <a:rPr lang="en-US" sz="2800" dirty="0" smtClean="0">
                <a:latin typeface="Calibri" panose="020F0502020204030204" pitchFamily="34" charset="0"/>
              </a:rPr>
              <a:t>alignment by eliminating the 130 hours requirement for a credit.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6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33503"/>
              </p:ext>
            </p:extLst>
          </p:nvPr>
        </p:nvGraphicFramePr>
        <p:xfrm>
          <a:off x="228600" y="304800"/>
          <a:ext cx="8610600" cy="6274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7702"/>
                <a:gridCol w="4113738"/>
                <a:gridCol w="3789160"/>
              </a:tblGrid>
              <a:tr h="222572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Hours Required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Definition of Instructional Time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2215828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80%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Removed from definition of instructional time: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Parent Teacher conferences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Non-academic assemblies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Non-academic field trips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Can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be counted as instructional time in 2015-16: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Professional Development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Inclement Weather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1905000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85%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Removed from definition of instructional time: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Professional Development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Inclement Weather</a:t>
                      </a:r>
                    </a:p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  <a:tr h="1931510">
                <a:tc>
                  <a:txBody>
                    <a:bodyPr/>
                    <a:lstStyle/>
                    <a:p>
                      <a:pPr marL="0" marR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buFont typeface="Symbol" panose="05050102010706020507" pitchFamily="18" charset="2"/>
                        <a:buNone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Each school district shall ensure that at least 90% of all students in the district are scheduled to receive the following minimum hours of instructional time per school year: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(a) Grade 12 – 966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(b) Grade 9-11 – 990 hours;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(c) Grades K-8 – 900 hours. </a:t>
                      </a:r>
                    </a:p>
                    <a:p>
                      <a:pPr marL="231775" marR="0"/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  <a:tc>
                  <a:txBody>
                    <a:bodyPr/>
                    <a:lstStyle/>
                    <a:p>
                      <a:pPr marL="2178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82" marR="579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9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Minimum Required Instructional Hours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71601"/>
            <a:ext cx="3868340" cy="533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Current Law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05000"/>
            <a:ext cx="386834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Each school district shall annually adopt and implement a school calendar which provides its students at each grade level with the following minimum number of instructional hours: </a:t>
            </a:r>
          </a:p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Grades 9-12 – 990 hours; 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Grades 4-8 – 900 hours; 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Grades 1-3 – 810 hours; 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 K – 405 hours.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71601"/>
            <a:ext cx="3887391" cy="5333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Proposal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05000"/>
            <a:ext cx="3887391" cy="4648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Each </a:t>
            </a:r>
            <a:r>
              <a:rPr lang="en-US" sz="2400" dirty="0">
                <a:latin typeface="Calibri" panose="020F0502020204030204" pitchFamily="34" charset="0"/>
              </a:rPr>
              <a:t>school district shall ensure that at least </a:t>
            </a:r>
            <a:r>
              <a:rPr lang="en-US" sz="2400" b="1" dirty="0">
                <a:latin typeface="Calibri" panose="020F0502020204030204" pitchFamily="34" charset="0"/>
              </a:rPr>
              <a:t>90</a:t>
            </a:r>
            <a:r>
              <a:rPr lang="en-US" sz="2400" b="1" dirty="0" smtClean="0">
                <a:latin typeface="Calibri" panose="020F0502020204030204" pitchFamily="34" charset="0"/>
              </a:rPr>
              <a:t>%* </a:t>
            </a:r>
            <a:r>
              <a:rPr lang="en-US" sz="2400" dirty="0">
                <a:latin typeface="Calibri" panose="020F0502020204030204" pitchFamily="34" charset="0"/>
              </a:rPr>
              <a:t>of all students in the district are scheduled to receive the following minimum hours of instructional time per school year: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 </a:t>
            </a:r>
            <a:r>
              <a:rPr lang="en-US" sz="2400" dirty="0">
                <a:latin typeface="Calibri" panose="020F0502020204030204" pitchFamily="34" charset="0"/>
              </a:rPr>
              <a:t>12 – 966 hours;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Grades </a:t>
            </a:r>
            <a:r>
              <a:rPr lang="en-US" sz="2400" dirty="0">
                <a:latin typeface="Calibri" panose="020F0502020204030204" pitchFamily="34" charset="0"/>
              </a:rPr>
              <a:t>9-11 – 990 hours;</a:t>
            </a: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Grades </a:t>
            </a:r>
            <a:r>
              <a:rPr lang="en-US" sz="2400" dirty="0">
                <a:latin typeface="Calibri" panose="020F0502020204030204" pitchFamily="34" charset="0"/>
              </a:rPr>
              <a:t>K-8 – 900 hours.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*</a:t>
            </a:r>
            <a:r>
              <a:rPr lang="en-US" sz="2000" dirty="0" smtClean="0">
                <a:latin typeface="Calibri" panose="020F0502020204030204" pitchFamily="34" charset="0"/>
              </a:rPr>
              <a:t> Phased in over 3 years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6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Calibri" panose="020F0502020204030204" pitchFamily="34" charset="0"/>
              </a:rPr>
              <a:t>Grades 1-3 Instructional Hours 2013-14</a:t>
            </a:r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/>
            </a:r>
            <a:br>
              <a:rPr lang="en-US" sz="2000" dirty="0">
                <a:latin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</a:rPr>
              <a:t>Instructional hours data are from the 2013-2014 school year Division 22 forms.  This is self-reported data from each school district and is the only year of data available. 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6201"/>
              </p:ext>
            </p:extLst>
          </p:nvPr>
        </p:nvGraphicFramePr>
        <p:xfrm>
          <a:off x="762000" y="1905000"/>
          <a:ext cx="7620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168533" y="3837801"/>
            <a:ext cx="1556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Districts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6172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Instructional Hours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424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Current Rules – What </a:t>
            </a:r>
            <a:r>
              <a:rPr lang="en-US" sz="2800" b="1" dirty="0" smtClean="0">
                <a:latin typeface="Calibri" panose="020F0502020204030204" pitchFamily="34" charset="0"/>
              </a:rPr>
              <a:t>counts as instructional time?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The following </a:t>
            </a:r>
            <a:r>
              <a:rPr lang="en-US" sz="1800" b="1" dirty="0">
                <a:latin typeface="Calibri" panose="020F0502020204030204" pitchFamily="34" charset="0"/>
              </a:rPr>
              <a:t>can be counted</a:t>
            </a:r>
            <a:r>
              <a:rPr lang="en-US" sz="1800" dirty="0">
                <a:latin typeface="Calibri" panose="020F0502020204030204" pitchFamily="34" charset="0"/>
              </a:rPr>
              <a:t> as instructional time: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Classroom instructional time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School assemblies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Student orientations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Testing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Parent-teacher conferences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Field trips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Outdoor school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Work-study periods</a:t>
            </a:r>
          </a:p>
          <a:p>
            <a:pPr lvl="0"/>
            <a:r>
              <a:rPr lang="en-US" sz="1800" dirty="0" smtClean="0">
                <a:latin typeface="Calibri" panose="020F0502020204030204" pitchFamily="34" charset="0"/>
              </a:rPr>
              <a:t>Other </a:t>
            </a:r>
            <a:r>
              <a:rPr lang="en-US" sz="1800" dirty="0">
                <a:latin typeface="Calibri" panose="020F0502020204030204" pitchFamily="34" charset="0"/>
              </a:rPr>
              <a:t>activities required of students as part of the student's academic program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Study periods or advisory periods where student attendance is required and instructional assistance is provided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</a:rPr>
              <a:t>The following </a:t>
            </a:r>
            <a:r>
              <a:rPr lang="en-US" sz="1800" b="1" dirty="0">
                <a:latin typeface="Calibri" panose="020F0502020204030204" pitchFamily="34" charset="0"/>
              </a:rPr>
              <a:t>cannot be counted</a:t>
            </a:r>
            <a:r>
              <a:rPr lang="en-US" sz="1800" dirty="0">
                <a:latin typeface="Calibri" panose="020F0502020204030204" pitchFamily="34" charset="0"/>
              </a:rPr>
              <a:t> as instructional time: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Study periods where student attendance is not required or no instructional assistance is provided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Transportation to and from school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Passing time between classes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Noninstructional recess 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Lunch periods 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Student and staff activities related to the opening and closing of the school year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Grade reporting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Program planning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Staff meetings</a:t>
            </a:r>
          </a:p>
          <a:p>
            <a:pPr lvl="0"/>
            <a:r>
              <a:rPr lang="en-US" sz="1800" dirty="0">
                <a:latin typeface="Calibri" panose="020F0502020204030204" pitchFamily="34" charset="0"/>
              </a:rPr>
              <a:t>Other classroom and building management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6659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Current Rules – Approved Reductions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By action of the local school board, a district may reduce the required instructional hours by the following:</a:t>
            </a:r>
          </a:p>
          <a:p>
            <a:pPr marL="0" indent="0">
              <a:buNone/>
            </a:pP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Snow </a:t>
            </a:r>
            <a:r>
              <a:rPr lang="en-US" sz="2800" dirty="0">
                <a:latin typeface="Calibri" panose="020F0502020204030204" pitchFamily="34" charset="0"/>
              </a:rPr>
              <a:t>Days and Facility Failures </a:t>
            </a:r>
            <a:r>
              <a:rPr lang="en-US" sz="2800" dirty="0" smtClean="0">
                <a:latin typeface="Calibri" panose="020F0502020204030204" pitchFamily="34" charset="0"/>
              </a:rPr>
              <a:t>–up </a:t>
            </a:r>
            <a:r>
              <a:rPr lang="en-US" sz="2800" dirty="0">
                <a:latin typeface="Calibri" panose="020F0502020204030204" pitchFamily="34" charset="0"/>
              </a:rPr>
              <a:t>to 14 </a:t>
            </a:r>
            <a:r>
              <a:rPr lang="en-US" sz="2800" dirty="0" smtClean="0">
                <a:latin typeface="Calibri" panose="020F0502020204030204" pitchFamily="34" charset="0"/>
              </a:rPr>
              <a:t>hours.</a:t>
            </a:r>
            <a:endParaRPr lang="en-US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 </a:t>
            </a:r>
            <a:endParaRPr lang="en-US" sz="10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Professional </a:t>
            </a:r>
            <a:r>
              <a:rPr lang="en-US" sz="2800" dirty="0" smtClean="0">
                <a:latin typeface="Calibri" panose="020F0502020204030204" pitchFamily="34" charset="0"/>
              </a:rPr>
              <a:t>Development – up </a:t>
            </a:r>
            <a:r>
              <a:rPr lang="en-US" sz="2800" dirty="0">
                <a:latin typeface="Calibri" panose="020F0502020204030204" pitchFamily="34" charset="0"/>
              </a:rPr>
              <a:t>to </a:t>
            </a:r>
            <a:r>
              <a:rPr lang="en-US" sz="2800" dirty="0" smtClean="0">
                <a:latin typeface="Calibri" panose="020F0502020204030204" pitchFamily="34" charset="0"/>
              </a:rPr>
              <a:t>30 hours. 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Seniors </a:t>
            </a:r>
            <a:r>
              <a:rPr lang="en-US" sz="2800" dirty="0">
                <a:latin typeface="Calibri" panose="020F0502020204030204" pitchFamily="34" charset="0"/>
              </a:rPr>
              <a:t>– </a:t>
            </a:r>
            <a:r>
              <a:rPr lang="en-US" sz="2800" dirty="0" smtClean="0">
                <a:latin typeface="Calibri" panose="020F0502020204030204" pitchFamily="34" charset="0"/>
              </a:rPr>
              <a:t>up to 30 hours. </a:t>
            </a:r>
            <a:r>
              <a:rPr lang="en-US" sz="28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309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2020-07-18T17:08:04+00:00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ED6321-AD73-4686-8CF1-8666060E3EE0}"/>
</file>

<file path=customXml/itemProps2.xml><?xml version="1.0" encoding="utf-8"?>
<ds:datastoreItem xmlns:ds="http://schemas.openxmlformats.org/officeDocument/2006/customXml" ds:itemID="{4ADC6EBA-42C5-46A1-B567-9474B814C57B}"/>
</file>

<file path=customXml/itemProps3.xml><?xml version="1.0" encoding="utf-8"?>
<ds:datastoreItem xmlns:ds="http://schemas.openxmlformats.org/officeDocument/2006/customXml" ds:itemID="{755CC744-CF83-44E9-8E7B-9117CDF00AF3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439</TotalTime>
  <Words>1560</Words>
  <Application>Microsoft Office PowerPoint</Application>
  <PresentationFormat>On-screen Show (4:3)</PresentationFormat>
  <Paragraphs>201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Instructional Hours</vt:lpstr>
      <vt:lpstr>Why Instructional Hours?</vt:lpstr>
      <vt:lpstr>Timeline</vt:lpstr>
      <vt:lpstr>Proposals to the State Board</vt:lpstr>
      <vt:lpstr>PowerPoint Presentation</vt:lpstr>
      <vt:lpstr>Minimum Required Instructional Hours</vt:lpstr>
      <vt:lpstr>Grades 1-3 Instructional Hours 2013-14  Instructional hours data are from the 2013-2014 school year Division 22 forms.  This is self-reported data from each school district and is the only year of data available.  </vt:lpstr>
      <vt:lpstr>Current Rules – What counts as instructional time?</vt:lpstr>
      <vt:lpstr>Current Rules – Approved Reductions</vt:lpstr>
      <vt:lpstr>Proposed Rule – New definition of Instructional Time</vt:lpstr>
      <vt:lpstr>Proposed Rule – Tighten up the definition of instructional time over a two-year period</vt:lpstr>
      <vt:lpstr>Grades 9-12 Instructional Hours 2013-14  Instructional hours data are from the 2013-2014 school year Division 22 forms.  This is self-reported data from each school district and is the only year of data available. </vt:lpstr>
      <vt:lpstr>Current Rule – Credit Options</vt:lpstr>
      <vt:lpstr>Proposed Rule – Credit Options</vt:lpstr>
      <vt:lpstr>Concerns Raised By Stakeholders:</vt:lpstr>
      <vt:lpstr>Concerns Raised By Stakeholders:</vt:lpstr>
      <vt:lpstr>Policy Questions</vt:lpstr>
      <vt:lpstr>PowerPoint Presentation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hours data are from the 2013-2014 school year Division 22 forms.  This is self-reported data from each school district and is the only year of data available.  This study only uses hours reported for grades 9 through 12.  When a district rep</dc:title>
  <dc:creator>NAZAROV Emily</dc:creator>
  <cp:lastModifiedBy>NAZAROV Emily</cp:lastModifiedBy>
  <cp:revision>24</cp:revision>
  <cp:lastPrinted>2014-10-24T14:49:11Z</cp:lastPrinted>
  <dcterms:created xsi:type="dcterms:W3CDTF">2014-08-13T17:03:49Z</dcterms:created>
  <dcterms:modified xsi:type="dcterms:W3CDTF">2014-10-24T14:50:33Z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