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1A5711C-5009-433D-8DED-8627C3A521DA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0540CDC-3E4F-44CF-B65A-E3F5004D9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13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B7DDE5-7453-42E9-9C22-DDA57860743D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4510C2-F887-40A9-A774-DA54FEC3F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7DDE5-7453-42E9-9C22-DDA57860743D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510C2-F887-40A9-A774-DA54FEC3F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7DDE5-7453-42E9-9C22-DDA57860743D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510C2-F887-40A9-A774-DA54FEC3F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7DDE5-7453-42E9-9C22-DDA57860743D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510C2-F887-40A9-A774-DA54FEC3F5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7DDE5-7453-42E9-9C22-DDA57860743D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510C2-F887-40A9-A774-DA54FEC3F5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7DDE5-7453-42E9-9C22-DDA57860743D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510C2-F887-40A9-A774-DA54FEC3F5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7DDE5-7453-42E9-9C22-DDA57860743D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510C2-F887-40A9-A774-DA54FEC3F5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7DDE5-7453-42E9-9C22-DDA57860743D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510C2-F887-40A9-A774-DA54FEC3F58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7DDE5-7453-42E9-9C22-DDA57860743D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510C2-F887-40A9-A774-DA54FEC3F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B7DDE5-7453-42E9-9C22-DDA57860743D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510C2-F887-40A9-A774-DA54FEC3F5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B7DDE5-7453-42E9-9C22-DDA57860743D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4510C2-F887-40A9-A774-DA54FEC3F58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B7DDE5-7453-42E9-9C22-DDA57860743D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44510C2-F887-40A9-A774-DA54FEC3F5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 Graduate Scholars (PGS)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19, 2016</a:t>
            </a:r>
          </a:p>
          <a:p>
            <a:r>
              <a:rPr lang="en-US" dirty="0" smtClean="0"/>
              <a:t>Oregon Department of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76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Schools were using State School Funds to offer students eligible to graduate a 5</a:t>
            </a:r>
            <a:r>
              <a:rPr lang="en-US" baseline="30000" dirty="0" smtClean="0"/>
              <a:t>th</a:t>
            </a:r>
            <a:r>
              <a:rPr lang="en-US" dirty="0" smtClean="0"/>
              <a:t> year of high school.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Concerns: Is it appropriate to use K-12 funding for higher education after students have completed diploma requirements?</a:t>
            </a:r>
          </a:p>
          <a:p>
            <a:endParaRPr lang="en-US" dirty="0"/>
          </a:p>
          <a:p>
            <a:r>
              <a:rPr lang="en-US" dirty="0" smtClean="0"/>
              <a:t>Claimed Benefits: Programs targeted students in need of additional support.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198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Senator </a:t>
            </a:r>
            <a:r>
              <a:rPr lang="en-US" dirty="0" err="1" smtClean="0"/>
              <a:t>Gelser</a:t>
            </a:r>
            <a:r>
              <a:rPr lang="en-US" dirty="0" smtClean="0"/>
              <a:t> convened group of interested educators to help draft solution.</a:t>
            </a:r>
          </a:p>
          <a:p>
            <a:r>
              <a:rPr lang="en-US" dirty="0" smtClean="0"/>
              <a:t>SB1537 passed during the 2016 Legislative Session</a:t>
            </a:r>
          </a:p>
          <a:p>
            <a:r>
              <a:rPr lang="en-US" dirty="0" smtClean="0"/>
              <a:t>Purpose of legislation: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provide sideboards to current and/or new programs</a:t>
            </a:r>
          </a:p>
          <a:p>
            <a:pPr lvl="1"/>
            <a:r>
              <a:rPr lang="en-US" dirty="0" smtClean="0"/>
              <a:t>To collect data on programs (costs, students served, success of students)</a:t>
            </a:r>
          </a:p>
          <a:p>
            <a:pPr lvl="1"/>
            <a:r>
              <a:rPr lang="en-US" dirty="0" smtClean="0"/>
              <a:t>To recommend solution to legislature in 2018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Action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86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 defines the students eligible to participate in post graduate scholar programs</a:t>
            </a:r>
          </a:p>
          <a:p>
            <a:r>
              <a:rPr lang="en-US" dirty="0" smtClean="0"/>
              <a:t>Bill defines what school districts must to do be eligible to offer post graduate scholar programs</a:t>
            </a:r>
          </a:p>
          <a:p>
            <a:r>
              <a:rPr lang="en-US" dirty="0" smtClean="0"/>
              <a:t>Bill defines funding for post graduate scholars.</a:t>
            </a:r>
          </a:p>
          <a:p>
            <a:r>
              <a:rPr lang="en-US" dirty="0" smtClean="0"/>
              <a:t>Outlines reporting obligations of ODE and HECC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of Bill and OARs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963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Has been in grades 9-12 for more than four school years and satisfied the requirements for a regular high school diploma</a:t>
            </a:r>
          </a:p>
          <a:p>
            <a:r>
              <a:rPr lang="en-US" dirty="0" smtClean="0"/>
              <a:t>Is ineligible for an Oregon Promise grant</a:t>
            </a:r>
          </a:p>
          <a:p>
            <a:r>
              <a:rPr lang="en-US" dirty="0" smtClean="0"/>
              <a:t>Has completed a Free Application for Federal Student Aid (FAFSA), if eligible and is ineligible for a federal grant that is equal to or greater than the average cost of tuition and fees at a community college</a:t>
            </a:r>
          </a:p>
          <a:p>
            <a:r>
              <a:rPr lang="en-US" dirty="0" smtClean="0"/>
              <a:t>Retains legal residence in the school district through which the PGS satisfied the diploma requirements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 Post Graduate Scholar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32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written agreement with local community college</a:t>
            </a:r>
          </a:p>
          <a:p>
            <a:r>
              <a:rPr lang="en-US" dirty="0" smtClean="0"/>
              <a:t>Have a school board approved program</a:t>
            </a:r>
          </a:p>
          <a:p>
            <a:r>
              <a:rPr lang="en-US" dirty="0" smtClean="0"/>
              <a:t>Majority of the students in the district that are enrolled at the community college meet one of the criteria</a:t>
            </a:r>
          </a:p>
          <a:p>
            <a:r>
              <a:rPr lang="en-US" dirty="0" smtClean="0"/>
              <a:t>Have a staff member dedicated to supporting the students in the program and meeting with each one at least twice each month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criteria must schools meet to offer PGS programs?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470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Amount of money from State School Fund used for post-graduate scholar programs</a:t>
            </a:r>
          </a:p>
          <a:p>
            <a:r>
              <a:rPr lang="en-US" dirty="0" smtClean="0"/>
              <a:t>Number of post-graduate scholars/year</a:t>
            </a:r>
          </a:p>
          <a:p>
            <a:r>
              <a:rPr lang="en-US" dirty="0" smtClean="0"/>
              <a:t>Input from schools implementing post-graduate scholar programs</a:t>
            </a:r>
          </a:p>
          <a:p>
            <a:r>
              <a:rPr lang="en-US" dirty="0" smtClean="0"/>
              <a:t>Input from the Higher Education Coordinating Commission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Recommendations to legislature for equitable, sustainable, and appropriate permanent funding mechanism for Post Graduate Scholar Programs by November, 2018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ODE Report Due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74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415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F345F31F18E44680D1011C5E8A15A0" ma:contentTypeVersion="6" ma:contentTypeDescription="Create a new document." ma:contentTypeScope="" ma:versionID="d6fb99deb2dc95688930dc2652d35da3">
  <xsd:schema xmlns:xsd="http://www.w3.org/2001/XMLSchema" xmlns:xs="http://www.w3.org/2001/XMLSchema" xmlns:p="http://schemas.microsoft.com/office/2006/metadata/properties" xmlns:ns1="http://schemas.microsoft.com/sharepoint/v3" xmlns:ns2="ec60daf9-795a-4040-9785-6b9d8ae581da" targetNamespace="http://schemas.microsoft.com/office/2006/metadata/properties" ma:root="true" ma:fieldsID="cb1c7d4551c6d7fd7a9b7e90f8482228" ns1:_="" ns2:_="">
    <xsd:import namespace="http://schemas.microsoft.com/sharepoint/v3"/>
    <xsd:import namespace="ec60daf9-795a-4040-9785-6b9d8ae581da"/>
    <xsd:element name="properties">
      <xsd:complexType>
        <xsd:sequence>
          <xsd:element name="documentManagement">
            <xsd:complexType>
              <xsd:all>
                <xsd:element ref="ns2:Estimated_x0020_Creation_x0020_Date" minOccurs="0"/>
                <xsd:element ref="ns2:Remediation_x0020_Date" minOccurs="0"/>
                <xsd:element ref="ns1:PublishingStartDate" minOccurs="0"/>
                <xsd:element ref="ns1:PublishingExpirationDate" minOccurs="0"/>
                <xsd:element ref="ns2:Prior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6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7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60daf9-795a-4040-9785-6b9d8ae581da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2" nillable="true" ma:displayName="Estimated Creation Date" ma:format="DateOnly" ma:internalName="Estimated_x0020_Creation_x0020_Date0" ma:readOnly="false">
      <xsd:simpleType>
        <xsd:restriction base="dms:DateTime"/>
      </xsd:simpleType>
    </xsd:element>
    <xsd:element name="Remediation_x0020_Date" ma:index="3" nillable="true" ma:displayName="Remediation Date" ma:default="[today]" ma:format="DateOnly" ma:internalName="Remediation_x0020_Date0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0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mediation_x0020_Date xmlns="ec60daf9-795a-4040-9785-6b9d8ae581da">2020-07-18T21:06:43+00:00</Remediation_x0020_Date>
    <Priority xmlns="ec60daf9-795a-4040-9785-6b9d8ae581da">New</Priority>
    <Estimated_x0020_Creation_x0020_Date xmlns="ec60daf9-795a-4040-9785-6b9d8ae581da" xsi:nil="true"/>
  </documentManagement>
</p:properties>
</file>

<file path=customXml/itemProps1.xml><?xml version="1.0" encoding="utf-8"?>
<ds:datastoreItem xmlns:ds="http://schemas.openxmlformats.org/officeDocument/2006/customXml" ds:itemID="{4D2B082A-5A84-4ECA-8F74-CA31255B3222}"/>
</file>

<file path=customXml/itemProps2.xml><?xml version="1.0" encoding="utf-8"?>
<ds:datastoreItem xmlns:ds="http://schemas.openxmlformats.org/officeDocument/2006/customXml" ds:itemID="{901B177B-2B7A-481E-9FC1-240FE822371A}"/>
</file>

<file path=customXml/itemProps3.xml><?xml version="1.0" encoding="utf-8"?>
<ds:datastoreItem xmlns:ds="http://schemas.openxmlformats.org/officeDocument/2006/customXml" ds:itemID="{980AFAB5-DC62-4135-AF9C-FC40A0155274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437</TotalTime>
  <Words>379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Post Graduate Scholars (PGS) Program</vt:lpstr>
      <vt:lpstr>The Issue</vt:lpstr>
      <vt:lpstr>Legislative Action </vt:lpstr>
      <vt:lpstr>Details of Bill and OARs</vt:lpstr>
      <vt:lpstr>Who is a Post Graduate Scholar</vt:lpstr>
      <vt:lpstr>What criteria must schools meet to offer PGS programs?</vt:lpstr>
      <vt:lpstr>ODE Report Due 2018</vt:lpstr>
      <vt:lpstr>Questions</vt:lpstr>
    </vt:vector>
  </TitlesOfParts>
  <Company>Oregon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Graduate Scholars Program</dc:title>
  <dc:creator>IVES Jennell</dc:creator>
  <cp:lastModifiedBy>IVES Jennell</cp:lastModifiedBy>
  <cp:revision>13</cp:revision>
  <cp:lastPrinted>2016-05-17T16:59:02Z</cp:lastPrinted>
  <dcterms:created xsi:type="dcterms:W3CDTF">2016-05-17T16:28:59Z</dcterms:created>
  <dcterms:modified xsi:type="dcterms:W3CDTF">2016-05-17T23:46:53Z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0x0101005EF345F31F18E44680D1011C5E8A15A0</vt:lpwstr>
  </property>
  <property fmtid="{D5CDD505-2E9C-101B-9397-08002B2CF9AE}" pid="5" name="Priority">
    <vt:lpwstr>New</vt:lpwstr>
  </property>
</Properties>
</file>