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19"/>
  </p:handoutMasterIdLst>
  <p:sldIdLst>
    <p:sldId id="256" r:id="rId2"/>
    <p:sldId id="267" r:id="rId3"/>
    <p:sldId id="257" r:id="rId4"/>
    <p:sldId id="266" r:id="rId5"/>
    <p:sldId id="259" r:id="rId6"/>
    <p:sldId id="263" r:id="rId7"/>
    <p:sldId id="264" r:id="rId8"/>
    <p:sldId id="265" r:id="rId9"/>
    <p:sldId id="275" r:id="rId10"/>
    <p:sldId id="261" r:id="rId11"/>
    <p:sldId id="260" r:id="rId12"/>
    <p:sldId id="262" r:id="rId13"/>
    <p:sldId id="268" r:id="rId14"/>
    <p:sldId id="269" r:id="rId15"/>
    <p:sldId id="274" r:id="rId16"/>
    <p:sldId id="273" r:id="rId17"/>
    <p:sldId id="271" r:id="rId18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288" y="14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A01AB-E413-4D56-898F-C66EBF55F5BD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2D141-244C-4F9B-BF27-33FD8557E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76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C67A-70AA-4A54-BD34-45D7B2624B08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E310-B915-40CE-95C9-4E00465F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C67A-70AA-4A54-BD34-45D7B2624B08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E310-B915-40CE-95C9-4E00465F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C67A-70AA-4A54-BD34-45D7B2624B08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E310-B915-40CE-95C9-4E00465F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C67A-70AA-4A54-BD34-45D7B2624B08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E310-B915-40CE-95C9-4E00465F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C67A-70AA-4A54-BD34-45D7B2624B08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E310-B915-40CE-95C9-4E00465F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C67A-70AA-4A54-BD34-45D7B2624B08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E310-B915-40CE-95C9-4E00465F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C67A-70AA-4A54-BD34-45D7B2624B08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E310-B915-40CE-95C9-4E00465F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C67A-70AA-4A54-BD34-45D7B2624B08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E310-B915-40CE-95C9-4E00465F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C67A-70AA-4A54-BD34-45D7B2624B08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E310-B915-40CE-95C9-4E00465F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C67A-70AA-4A54-BD34-45D7B2624B08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E310-B915-40CE-95C9-4E00465F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C67A-70AA-4A54-BD34-45D7B2624B08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D3E310-B915-40CE-95C9-4E00465FD3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50C67A-70AA-4A54-BD34-45D7B2624B08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D3E310-B915-40CE-95C9-4E00465FD3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oaesd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OAESD/ODE </a:t>
            </a:r>
            <a:br>
              <a:rPr lang="en-US" dirty="0" smtClean="0"/>
            </a:br>
            <a:r>
              <a:rPr lang="en-US" dirty="0" smtClean="0"/>
              <a:t>Program Cabinet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oaesd_logo">
            <a:hlinkClick r:id="rId2" tooltip="&quot;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76600"/>
            <a:ext cx="4876800" cy="1524000"/>
          </a:xfrm>
          <a:prstGeom prst="rect">
            <a:avLst/>
          </a:prstGeom>
          <a:noFill/>
        </p:spPr>
      </p:pic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4876800"/>
            <a:ext cx="501344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5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simmond\AppData\Local\Microsoft\Windows\Temporary Internet Files\Content.IE5\JMJL0066\iStock_team_magnifying_glass_000012495968XSmal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371600"/>
            <a:ext cx="3552825" cy="223575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sz="2400" b="1" dirty="0" smtClean="0"/>
              <a:t>Ad hoc</a:t>
            </a:r>
          </a:p>
          <a:p>
            <a:pPr lvl="1">
              <a:spcBef>
                <a:spcPts val="600"/>
              </a:spcBef>
            </a:pPr>
            <a:endParaRPr lang="en-US" sz="2400" b="1" dirty="0"/>
          </a:p>
          <a:p>
            <a:pPr lvl="1">
              <a:spcBef>
                <a:spcPts val="600"/>
              </a:spcBef>
            </a:pPr>
            <a:r>
              <a:rPr lang="en-US" sz="2400" b="1" dirty="0" smtClean="0"/>
              <a:t>Appointed by Program Cabinet</a:t>
            </a:r>
          </a:p>
          <a:p>
            <a:pPr lvl="1">
              <a:spcBef>
                <a:spcPts val="600"/>
              </a:spcBef>
            </a:pPr>
            <a:endParaRPr lang="en-US" sz="2400" b="1" dirty="0"/>
          </a:p>
          <a:p>
            <a:pPr lvl="1">
              <a:spcBef>
                <a:spcPts val="600"/>
              </a:spcBef>
            </a:pPr>
            <a:r>
              <a:rPr lang="en-US" sz="2400" b="1" i="1" dirty="0" smtClean="0"/>
              <a:t>Focus on implementation of specific programs or initiatives</a:t>
            </a:r>
          </a:p>
          <a:p>
            <a:pPr lvl="1">
              <a:spcBef>
                <a:spcPts val="600"/>
              </a:spcBef>
            </a:pPr>
            <a:endParaRPr lang="en-US" sz="2400" b="1" dirty="0"/>
          </a:p>
          <a:p>
            <a:pPr lvl="1">
              <a:spcBef>
                <a:spcPts val="600"/>
              </a:spcBef>
            </a:pPr>
            <a:r>
              <a:rPr lang="en-US" sz="2400" b="1" dirty="0" smtClean="0"/>
              <a:t>Regular reports to Cabinet</a:t>
            </a:r>
          </a:p>
          <a:p>
            <a:pPr lvl="1">
              <a:spcBef>
                <a:spcPts val="600"/>
              </a:spcBef>
            </a:pPr>
            <a:endParaRPr lang="en-US" sz="2400" b="1" dirty="0"/>
          </a:p>
          <a:p>
            <a:pPr lvl="1">
              <a:spcBef>
                <a:spcPts val="600"/>
              </a:spcBef>
            </a:pPr>
            <a:r>
              <a:rPr lang="en-US" sz="2400" b="1" dirty="0" smtClean="0"/>
              <a:t>Dissolved or repurposed following completion of the work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658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simmond\AppData\Local\Microsoft\Windows\Temporary Internet Files\Content.IE5\XP5ND3YQ\team-building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19200"/>
            <a:ext cx="2924722" cy="2819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Groups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b="1" dirty="0" smtClean="0"/>
              <a:t>Ad hoc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Appointed by Cabinet</a:t>
            </a:r>
          </a:p>
          <a:p>
            <a:pPr marL="365760" lvl="1" indent="0">
              <a:buNone/>
            </a:pPr>
            <a:endParaRPr lang="en-US" b="1" dirty="0" smtClean="0"/>
          </a:p>
          <a:p>
            <a:pPr lvl="1"/>
            <a:r>
              <a:rPr lang="en-US" b="1" i="1" dirty="0" smtClean="0"/>
              <a:t>Focus on analysis and recommendations regarding specific issues or topics</a:t>
            </a:r>
          </a:p>
          <a:p>
            <a:pPr lvl="1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Regular reports to Cabinet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Dissolved or repurposed following completion of the work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85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simmond\AppData\Local\Microsoft\Windows\Temporary Internet Files\Content.IE5\XENQBDTK\Priority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362200"/>
            <a:ext cx="1815921" cy="1219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Cabinet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7924800" cy="43129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Initial Priorities–</a:t>
            </a:r>
          </a:p>
          <a:p>
            <a:pPr marL="880110" lvl="1" indent="-514350">
              <a:buClrTx/>
              <a:buFont typeface="+mj-lt"/>
              <a:buAutoNum type="arabicPeriod"/>
            </a:pPr>
            <a:r>
              <a:rPr lang="en-US" sz="2000" dirty="0" smtClean="0"/>
              <a:t>Collaboration / Communication Network</a:t>
            </a:r>
          </a:p>
          <a:p>
            <a:pPr marL="880110" lvl="1" indent="-514350">
              <a:buClrTx/>
              <a:buFont typeface="+mj-lt"/>
              <a:buAutoNum type="arabicPeriod"/>
            </a:pPr>
            <a:r>
              <a:rPr lang="en-US" sz="2000" dirty="0" smtClean="0"/>
              <a:t>IEP Development – Best Practices</a:t>
            </a:r>
          </a:p>
          <a:p>
            <a:pPr marL="880110" lvl="1" indent="-514350">
              <a:buClrTx/>
              <a:buFont typeface="+mj-lt"/>
              <a:buAutoNum type="arabicPeriod"/>
            </a:pPr>
            <a:r>
              <a:rPr lang="en-US" sz="2000" dirty="0" smtClean="0"/>
              <a:t>Mental Health Needs / Trauma Informed Practices </a:t>
            </a:r>
          </a:p>
          <a:p>
            <a:pPr marL="880110" lvl="1" indent="-514350">
              <a:buClrTx/>
              <a:buFont typeface="+mj-lt"/>
              <a:buAutoNum type="arabicPeriod"/>
            </a:pPr>
            <a:r>
              <a:rPr lang="en-US" sz="2000" dirty="0" smtClean="0"/>
              <a:t>Assessment Literacy </a:t>
            </a:r>
          </a:p>
          <a:p>
            <a:pPr marL="880110" lvl="1" indent="-514350">
              <a:buClrTx/>
              <a:buFont typeface="+mj-lt"/>
              <a:buAutoNum type="arabicPeriod"/>
            </a:pPr>
            <a:r>
              <a:rPr lang="en-US" sz="2000" dirty="0" smtClean="0"/>
              <a:t>Recruitment and Retention Strategies, and Quality Pre-Service Programs for Teachers/Specialists </a:t>
            </a:r>
          </a:p>
          <a:p>
            <a:pPr marL="880110" lvl="1" indent="-514350">
              <a:buClrTx/>
              <a:buFont typeface="+mj-lt"/>
              <a:buAutoNum type="arabicPeriod"/>
            </a:pPr>
            <a:r>
              <a:rPr lang="en-US" sz="2000" dirty="0" smtClean="0"/>
              <a:t>Dual Identification of English Language/Cultural Learners and Special Education and TAG</a:t>
            </a:r>
          </a:p>
          <a:p>
            <a:pPr marL="880110" lvl="1" indent="-514350">
              <a:buClrTx/>
              <a:buFont typeface="+mj-lt"/>
              <a:buAutoNum type="arabicPeriod"/>
            </a:pPr>
            <a:r>
              <a:rPr lang="en-US" sz="2000" dirty="0" smtClean="0"/>
              <a:t>Technology – Broadband, </a:t>
            </a:r>
            <a:r>
              <a:rPr lang="en-US" sz="2000" dirty="0" err="1" smtClean="0"/>
              <a:t>eRate</a:t>
            </a:r>
            <a:r>
              <a:rPr lang="en-US" sz="2000" dirty="0" smtClean="0"/>
              <a:t> and Funding Implications </a:t>
            </a:r>
          </a:p>
          <a:p>
            <a:pPr marL="514350" indent="-514350">
              <a:buNone/>
            </a:pPr>
            <a:r>
              <a:rPr lang="en-US" dirty="0" smtClean="0"/>
              <a:t>Agreed to two immediate implementation &amp; three longer term work group priorities.</a:t>
            </a:r>
          </a:p>
          <a:p>
            <a:pPr>
              <a:buNone/>
            </a:pPr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03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simmond\AppData\Local\Microsoft\Windows\Temporary Internet Files\Content.IE5\JMJL0066\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819525"/>
            <a:ext cx="4048125" cy="30384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Cabinet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Priorities: Implementation Team </a:t>
            </a:r>
            <a:endParaRPr lang="en-US" dirty="0" smtClean="0"/>
          </a:p>
          <a:p>
            <a:pPr lvl="0">
              <a:spcBef>
                <a:spcPts val="1800"/>
              </a:spcBef>
              <a:buNone/>
            </a:pPr>
            <a:r>
              <a:rPr lang="en-US" dirty="0" smtClean="0"/>
              <a:t>1.       Collaboration / Communication Network</a:t>
            </a:r>
          </a:p>
          <a:p>
            <a:pPr lvl="0">
              <a:spcBef>
                <a:spcPts val="1800"/>
              </a:spcBef>
              <a:buNone/>
            </a:pPr>
            <a:r>
              <a:rPr lang="en-US" dirty="0" smtClean="0"/>
              <a:t>2.       IEP Development – Best Practices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simmond\AppData\Local\Microsoft\Windows\Temporary Internet Files\Content.IE5\CXV3I0YK\logo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648200"/>
            <a:ext cx="1981200" cy="19399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Cabinet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Priorities: Work Group</a:t>
            </a:r>
            <a:endParaRPr lang="en-US" dirty="0" smtClean="0"/>
          </a:p>
          <a:p>
            <a:pPr marL="798513" lvl="0" indent="-798513">
              <a:spcBef>
                <a:spcPts val="1800"/>
              </a:spcBef>
              <a:buNone/>
            </a:pPr>
            <a:r>
              <a:rPr lang="en-US" dirty="0" smtClean="0"/>
              <a:t>1.       Mental Health Needs / Trauma Informed Practices </a:t>
            </a:r>
          </a:p>
          <a:p>
            <a:pPr marL="798513" lvl="0" indent="-798513">
              <a:spcBef>
                <a:spcPts val="1800"/>
              </a:spcBef>
              <a:buNone/>
            </a:pPr>
            <a:r>
              <a:rPr lang="en-US" dirty="0" smtClean="0"/>
              <a:t>2.       Assessment Literacy </a:t>
            </a:r>
          </a:p>
          <a:p>
            <a:pPr marL="798513" lvl="0" indent="-798513">
              <a:spcBef>
                <a:spcPts val="1800"/>
              </a:spcBef>
              <a:buNone/>
            </a:pPr>
            <a:r>
              <a:rPr lang="en-US" dirty="0" smtClean="0"/>
              <a:t>3.       Recruitment and Retention Strategies, and Quality Pre-Service Programs for Teachers/Specialists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jsimmond\AppData\Local\Microsoft\Windows\Temporary Internet Files\Content.IE5\XP5ND3YQ\14962-illustration-of-green-footprints-pv[1].png"/>
          <p:cNvPicPr>
            <a:picLocks noChangeAspect="1" noChangeArrowheads="1"/>
          </p:cNvPicPr>
          <p:nvPr/>
        </p:nvPicPr>
        <p:blipFill>
          <a:blip r:embed="rId2" cstate="print">
            <a:lum bright="32000" contrast="25000"/>
          </a:blip>
          <a:srcRect/>
          <a:stretch>
            <a:fillRect/>
          </a:stretch>
        </p:blipFill>
        <p:spPr bwMode="auto">
          <a:xfrm>
            <a:off x="6477000" y="533400"/>
            <a:ext cx="2895600" cy="2895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Cabinet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800" dirty="0" smtClean="0"/>
              <a:t>Next Steps:</a:t>
            </a:r>
          </a:p>
          <a:p>
            <a:pPr lvl="1">
              <a:buNone/>
            </a:pPr>
            <a:r>
              <a:rPr lang="en-US" b="1" u="sng" dirty="0" smtClean="0"/>
              <a:t>Implementation Team </a:t>
            </a:r>
          </a:p>
          <a:p>
            <a:pPr lvl="2"/>
            <a:r>
              <a:rPr lang="en-US" b="1" dirty="0" smtClean="0"/>
              <a:t>Collaboration/Communication</a:t>
            </a:r>
            <a:r>
              <a:rPr lang="en-US" dirty="0" smtClean="0"/>
              <a:t> – Dawne Huckaby (ODE), Eric Nichols (Harney ESD), Paul Andrews (HDESD), Gary Peterson (OAESD)</a:t>
            </a:r>
          </a:p>
          <a:p>
            <a:pPr lvl="2"/>
            <a:r>
              <a:rPr lang="en-US" b="1" dirty="0" smtClean="0"/>
              <a:t>IEP Development </a:t>
            </a:r>
            <a:r>
              <a:rPr lang="en-US" dirty="0" smtClean="0"/>
              <a:t>–Sarah Drinkwater (ODE), </a:t>
            </a:r>
            <a:r>
              <a:rPr lang="en-US" dirty="0" err="1" smtClean="0"/>
              <a:t>Tenneal</a:t>
            </a:r>
            <a:r>
              <a:rPr lang="en-US" dirty="0" smtClean="0"/>
              <a:t> </a:t>
            </a:r>
            <a:r>
              <a:rPr lang="en-US" dirty="0" err="1" smtClean="0"/>
              <a:t>Wetherell</a:t>
            </a:r>
            <a:r>
              <a:rPr lang="en-US" dirty="0" smtClean="0"/>
              <a:t> (SCESD), Linda </a:t>
            </a:r>
            <a:r>
              <a:rPr lang="en-US" dirty="0" err="1" smtClean="0"/>
              <a:t>Eastlund</a:t>
            </a:r>
            <a:r>
              <a:rPr lang="en-US" dirty="0" smtClean="0"/>
              <a:t> (Clackamas ESD)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r>
              <a:rPr lang="en-US" b="1" u="sng" dirty="0" smtClean="0"/>
              <a:t>Work Group</a:t>
            </a:r>
          </a:p>
          <a:p>
            <a:pPr lvl="2"/>
            <a:r>
              <a:rPr lang="en-US" b="1" dirty="0" smtClean="0"/>
              <a:t>Mental Health Needs / Trauma Informed Practices </a:t>
            </a:r>
            <a:r>
              <a:rPr lang="en-US" dirty="0" smtClean="0"/>
              <a:t>- Larry Sullivan (LESD), </a:t>
            </a:r>
            <a:r>
              <a:rPr lang="en-US" dirty="0" err="1" smtClean="0"/>
              <a:t>Analicia</a:t>
            </a:r>
            <a:r>
              <a:rPr lang="en-US" dirty="0" smtClean="0"/>
              <a:t> Nicholson (Douglas ESD), Mary McKay (LBLESD)</a:t>
            </a:r>
          </a:p>
          <a:p>
            <a:pPr lvl="2"/>
            <a:r>
              <a:rPr lang="en-US" b="1" dirty="0" smtClean="0"/>
              <a:t>Assessment Literacy  </a:t>
            </a:r>
            <a:r>
              <a:rPr lang="en-US" dirty="0" smtClean="0"/>
              <a:t>- Keith </a:t>
            </a:r>
            <a:r>
              <a:rPr lang="en-US" dirty="0" err="1" smtClean="0"/>
              <a:t>Ussery</a:t>
            </a:r>
            <a:r>
              <a:rPr lang="en-US" dirty="0" smtClean="0"/>
              <a:t> (WESD), </a:t>
            </a:r>
            <a:r>
              <a:rPr lang="en-US" dirty="0" err="1" smtClean="0"/>
              <a:t>Cristin</a:t>
            </a:r>
            <a:r>
              <a:rPr lang="en-US" dirty="0" smtClean="0"/>
              <a:t> </a:t>
            </a:r>
            <a:r>
              <a:rPr lang="en-US" dirty="0" err="1" smtClean="0"/>
              <a:t>McClean</a:t>
            </a:r>
            <a:r>
              <a:rPr lang="en-US" dirty="0" smtClean="0"/>
              <a:t> (ODE)</a:t>
            </a:r>
          </a:p>
          <a:p>
            <a:pPr lvl="2"/>
            <a:r>
              <a:rPr lang="en-US" b="1" dirty="0" smtClean="0"/>
              <a:t>Recruitment and Retention Strategies, Quality Pre-Service Programs for Teachers/Specialists </a:t>
            </a:r>
            <a:r>
              <a:rPr lang="en-US" dirty="0" smtClean="0"/>
              <a:t>- Steve Phillips (Malheur ESD), </a:t>
            </a:r>
            <a:r>
              <a:rPr lang="en-US" dirty="0" err="1" smtClean="0"/>
              <a:t>Analicia</a:t>
            </a:r>
            <a:r>
              <a:rPr lang="en-US" dirty="0" smtClean="0"/>
              <a:t> Nicholson (Douglas ESD)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b="1" u="sng" dirty="0" smtClean="0"/>
              <a:t>Other Priorities </a:t>
            </a:r>
          </a:p>
          <a:p>
            <a:pPr lvl="2"/>
            <a:r>
              <a:rPr lang="en-US" b="1" dirty="0" smtClean="0"/>
              <a:t>Dual Identification EL/SPED/TAG </a:t>
            </a:r>
            <a:r>
              <a:rPr lang="en-US" dirty="0" smtClean="0"/>
              <a:t>- </a:t>
            </a:r>
            <a:r>
              <a:rPr lang="en-US" dirty="0" err="1" smtClean="0"/>
              <a:t>Tenneal</a:t>
            </a:r>
            <a:r>
              <a:rPr lang="en-US" dirty="0" smtClean="0"/>
              <a:t> </a:t>
            </a:r>
            <a:r>
              <a:rPr lang="en-US" dirty="0" err="1" smtClean="0"/>
              <a:t>Wetherell</a:t>
            </a:r>
            <a:r>
              <a:rPr lang="en-US" dirty="0" smtClean="0"/>
              <a:t> (SCESD)</a:t>
            </a:r>
          </a:p>
          <a:p>
            <a:pPr lvl="2"/>
            <a:r>
              <a:rPr lang="en-US" b="1" dirty="0" smtClean="0"/>
              <a:t>Technology</a:t>
            </a:r>
            <a:r>
              <a:rPr lang="en-US" dirty="0" smtClean="0"/>
              <a:t> - TBD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Cabinet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Next Steps:</a:t>
            </a:r>
          </a:p>
          <a:p>
            <a:pPr lvl="1"/>
            <a:r>
              <a:rPr lang="en-US" dirty="0" smtClean="0"/>
              <a:t>Complete priorities’ guidance documents</a:t>
            </a:r>
          </a:p>
          <a:p>
            <a:pPr lvl="1"/>
            <a:r>
              <a:rPr lang="en-US" dirty="0" smtClean="0"/>
              <a:t>Identify and recommend potential members of Implementation Teams and Work Groups</a:t>
            </a:r>
          </a:p>
          <a:p>
            <a:pPr lvl="1"/>
            <a:r>
              <a:rPr lang="en-US" dirty="0" smtClean="0"/>
              <a:t>Submit work and recommendations to OAESD and ODE</a:t>
            </a:r>
          </a:p>
          <a:p>
            <a:pPr lvl="1"/>
            <a:r>
              <a:rPr lang="en-US" dirty="0" smtClean="0"/>
              <a:t>Finalize </a:t>
            </a:r>
          </a:p>
          <a:p>
            <a:pPr lvl="2"/>
            <a:r>
              <a:rPr lang="en-US" dirty="0" smtClean="0"/>
              <a:t>Implementation Team and Work Group membership recommendations in collaboration with OAESD Superintendents Council, </a:t>
            </a:r>
          </a:p>
          <a:p>
            <a:pPr lvl="2"/>
            <a:r>
              <a:rPr lang="en-US" dirty="0" smtClean="0"/>
              <a:t>Guidance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imelines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:\Users\jsimmond\AppData\Local\Microsoft\Windows\Temporary Internet Files\Content.IE5\XP5ND3YQ\14962-illustration-of-green-footprints-pv[1].png"/>
          <p:cNvPicPr>
            <a:picLocks noChangeAspect="1" noChangeArrowheads="1"/>
          </p:cNvPicPr>
          <p:nvPr/>
        </p:nvPicPr>
        <p:blipFill>
          <a:blip r:embed="rId2" cstate="print">
            <a:lum bright="32000" contrast="25000"/>
          </a:blip>
          <a:srcRect/>
          <a:stretch>
            <a:fillRect/>
          </a:stretch>
        </p:blipFill>
        <p:spPr bwMode="auto">
          <a:xfrm>
            <a:off x="5943600" y="3810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OAESD/ODE Program Cabinet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/>
          </a:p>
        </p:txBody>
      </p:sp>
      <p:pic>
        <p:nvPicPr>
          <p:cNvPr id="8194" name="Picture 2" descr="C:\Users\jsimmond\AppData\Local\Microsoft\Windows\Temporary Internet Files\Content.IE5\XP5ND3YQ\3question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895600"/>
            <a:ext cx="3448050" cy="323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jsimmond\AppData\Local\Microsoft\Windows\Temporary Internet Files\Content.IE5\XENQBDTK\Community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828800"/>
            <a:ext cx="1854712" cy="184080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u="sng" dirty="0" smtClean="0"/>
              <a:t>Task Force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b="1" dirty="0" smtClean="0"/>
              <a:t>Convened in October 2015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Three meetings over three months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Proposal to OAESD Superintendent Council in January 2016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OAESD Program Cabinet established by Superintendent Council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6023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u="sng" dirty="0" smtClean="0"/>
              <a:t>Task Force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Keith </a:t>
            </a:r>
            <a:r>
              <a:rPr lang="en-US" b="1" dirty="0" err="1" smtClean="0"/>
              <a:t>Ussery</a:t>
            </a:r>
            <a:r>
              <a:rPr lang="en-US" b="1" dirty="0" smtClean="0"/>
              <a:t>, WESD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Penny Grotting, CGESD</a:t>
            </a:r>
          </a:p>
          <a:p>
            <a:endParaRPr lang="en-US" b="1" dirty="0" smtClean="0"/>
          </a:p>
          <a:p>
            <a:r>
              <a:rPr lang="en-US" b="1" dirty="0" smtClean="0"/>
              <a:t>Analicia Nicholson, DESD</a:t>
            </a:r>
          </a:p>
          <a:p>
            <a:endParaRPr lang="en-US" b="1" dirty="0" smtClean="0"/>
          </a:p>
          <a:p>
            <a:r>
              <a:rPr lang="en-US" b="1" dirty="0" smtClean="0"/>
              <a:t>Paul Andrews, HDESD</a:t>
            </a:r>
          </a:p>
          <a:p>
            <a:endParaRPr lang="en-US" b="1" dirty="0" smtClean="0"/>
          </a:p>
          <a:p>
            <a:r>
              <a:rPr lang="en-US" b="1" dirty="0" smtClean="0"/>
              <a:t>Larry Sullivan, Lane ESD</a:t>
            </a:r>
          </a:p>
          <a:p>
            <a:endParaRPr lang="en-US" b="1" dirty="0" smtClean="0"/>
          </a:p>
          <a:p>
            <a:r>
              <a:rPr lang="en-US" b="1" dirty="0" smtClean="0"/>
              <a:t>Gary Peterson, OAESD</a:t>
            </a:r>
            <a:endParaRPr lang="en-US" b="1" dirty="0"/>
          </a:p>
        </p:txBody>
      </p:sp>
      <p:pic>
        <p:nvPicPr>
          <p:cNvPr id="7171" name="Picture 3" descr="C:\Users\jsimmond\AppData\Local\Microsoft\Windows\Temporary Internet Files\Content.IE5\XENQBDTK\Community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819400"/>
            <a:ext cx="2464312" cy="24458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3731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u="sng" dirty="0" smtClean="0"/>
              <a:t>Cabinet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Purpose:</a:t>
            </a:r>
          </a:p>
          <a:p>
            <a:pPr marL="9144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b="1" dirty="0" smtClean="0"/>
              <a:t>To coordinate and assist in the implementation of various regional and state-level initiatives and issues affecting ESDs</a:t>
            </a:r>
          </a:p>
          <a:p>
            <a:pPr marL="9144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b="1" dirty="0" smtClean="0"/>
              <a:t>To support the work of ODE in their implementation of such initiatives throughout the state</a:t>
            </a:r>
          </a:p>
        </p:txBody>
      </p:sp>
      <p:pic>
        <p:nvPicPr>
          <p:cNvPr id="4" name="Picture 2" descr="C:\Users\jsimmond\AppData\Local\Microsoft\Windows\Temporary Internet Files\Content.IE5\XP5ND3YQ\clip-artSucces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524000"/>
            <a:ext cx="1524000" cy="1586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433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u="sng" dirty="0" smtClean="0"/>
              <a:t>Cabinet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10 Members – appointed by Superintendent Council</a:t>
            </a:r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Four ESD Superintendents based on the </a:t>
            </a:r>
            <a:r>
              <a:rPr lang="en-US" b="1" dirty="0" err="1" smtClean="0"/>
              <a:t>ADMw</a:t>
            </a:r>
            <a:r>
              <a:rPr lang="en-US" b="1" dirty="0" smtClean="0"/>
              <a:t> of their ESD – 2 larger and 2 smaller</a:t>
            </a:r>
          </a:p>
          <a:p>
            <a:pPr lvl="1"/>
            <a:r>
              <a:rPr lang="en-US" b="1" dirty="0" smtClean="0"/>
              <a:t>Four ESD Representatives based on expertise in statutory service areas</a:t>
            </a:r>
          </a:p>
          <a:p>
            <a:pPr lvl="1"/>
            <a:r>
              <a:rPr lang="en-US" b="1" dirty="0" smtClean="0"/>
              <a:t>One ESD Representative at-large</a:t>
            </a:r>
          </a:p>
          <a:p>
            <a:pPr lvl="1"/>
            <a:r>
              <a:rPr lang="en-US" b="1" dirty="0" smtClean="0"/>
              <a:t>One/Two ODE Representatives</a:t>
            </a:r>
          </a:p>
          <a:p>
            <a:pPr lvl="1"/>
            <a:r>
              <a:rPr lang="en-US" b="1" dirty="0" smtClean="0"/>
              <a:t>OAESD Executive Director, ex-officio</a:t>
            </a:r>
          </a:p>
          <a:p>
            <a:pPr lvl="1"/>
            <a:r>
              <a:rPr lang="en-US" b="1" dirty="0" smtClean="0"/>
              <a:t>Chair and Vice-chair  selected by Cabinet</a:t>
            </a:r>
          </a:p>
          <a:p>
            <a:pPr lvl="1"/>
            <a:r>
              <a:rPr lang="en-US" b="1" dirty="0" smtClean="0"/>
              <a:t>Terms established by Cabinet</a:t>
            </a:r>
          </a:p>
          <a:p>
            <a:pPr lvl="1"/>
            <a:r>
              <a:rPr lang="en-US" b="1" dirty="0" smtClean="0"/>
              <a:t>Regular reports to OAESD Superintendent Council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" name="Picture 2" descr="C:\Users\jsimmond\AppData\Local\Microsoft\Windows\Temporary Internet Files\Content.IE5\XP5ND3YQ\clip-artSucces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191000"/>
            <a:ext cx="1524000" cy="1586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012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Cabinet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Larry Sullivan, Lane (large ESD</a:t>
            </a:r>
            <a:r>
              <a:rPr lang="en-US" b="1" dirty="0" smtClean="0"/>
              <a:t>) – Chair</a:t>
            </a:r>
          </a:p>
          <a:p>
            <a:endParaRPr lang="en-US" b="1" dirty="0" smtClean="0"/>
          </a:p>
          <a:p>
            <a:r>
              <a:rPr lang="en-US" b="1" dirty="0"/>
              <a:t>Mary McKay, LBL (large ESD</a:t>
            </a:r>
            <a:r>
              <a:rPr lang="en-US" b="1" dirty="0" smtClean="0"/>
              <a:t>)</a:t>
            </a:r>
          </a:p>
          <a:p>
            <a:endParaRPr lang="en-US" b="1" dirty="0" smtClean="0"/>
          </a:p>
          <a:p>
            <a:r>
              <a:rPr lang="en-US" b="1" dirty="0" smtClean="0"/>
              <a:t>Steve Phillips, Malheur (small ESD)</a:t>
            </a:r>
          </a:p>
          <a:p>
            <a:endParaRPr lang="en-US" b="1" dirty="0" smtClean="0"/>
          </a:p>
          <a:p>
            <a:r>
              <a:rPr lang="en-US" b="1" dirty="0" err="1" smtClean="0"/>
              <a:t>Tenneal</a:t>
            </a:r>
            <a:r>
              <a:rPr lang="en-US" b="1" dirty="0" smtClean="0"/>
              <a:t> </a:t>
            </a:r>
            <a:r>
              <a:rPr lang="en-US" b="1" dirty="0" err="1" smtClean="0"/>
              <a:t>Wetherell</a:t>
            </a:r>
            <a:r>
              <a:rPr lang="en-US" b="1" dirty="0" smtClean="0"/>
              <a:t>, South Coast (small ESD)</a:t>
            </a:r>
          </a:p>
          <a:p>
            <a:endParaRPr lang="en-US" b="1" dirty="0"/>
          </a:p>
          <a:p>
            <a:r>
              <a:rPr lang="en-US" b="1" dirty="0" smtClean="0"/>
              <a:t>Gary Peterson, OAESD</a:t>
            </a:r>
          </a:p>
        </p:txBody>
      </p:sp>
      <p:pic>
        <p:nvPicPr>
          <p:cNvPr id="4" name="Picture 2" descr="C:\Users\jsimmond\AppData\Local\Microsoft\Windows\Temporary Internet Files\Content.IE5\XP5ND3YQ\clip-artSucces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762000"/>
            <a:ext cx="1524000" cy="1586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522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simmond\AppData\Local\Microsoft\Windows\Temporary Internet Files\Content.IE5\XP5ND3YQ\clip-artSucces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762000"/>
            <a:ext cx="1524000" cy="158680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Cabinet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Keith </a:t>
            </a:r>
            <a:r>
              <a:rPr lang="en-US" b="1" dirty="0" err="1"/>
              <a:t>Ussery</a:t>
            </a:r>
            <a:r>
              <a:rPr lang="en-US" b="1" dirty="0"/>
              <a:t>, </a:t>
            </a:r>
            <a:r>
              <a:rPr lang="en-US" b="1" dirty="0" smtClean="0"/>
              <a:t>Willamette </a:t>
            </a:r>
            <a:r>
              <a:rPr lang="en-US" b="1" dirty="0"/>
              <a:t>(at large) – Vice </a:t>
            </a:r>
            <a:r>
              <a:rPr lang="en-US" b="1" dirty="0" smtClean="0"/>
              <a:t>Chair</a:t>
            </a:r>
          </a:p>
          <a:p>
            <a:endParaRPr lang="en-US" b="1" dirty="0" smtClean="0"/>
          </a:p>
          <a:p>
            <a:r>
              <a:rPr lang="en-US" b="1" dirty="0" smtClean="0"/>
              <a:t>Analicia Nicholson, Douglas (school improvement)</a:t>
            </a:r>
          </a:p>
          <a:p>
            <a:endParaRPr lang="en-US" b="1" dirty="0" smtClean="0"/>
          </a:p>
          <a:p>
            <a:r>
              <a:rPr lang="en-US" b="1" dirty="0" smtClean="0"/>
              <a:t>Paul Andrews, High Desert (administrative </a:t>
            </a:r>
            <a:r>
              <a:rPr lang="en-US" b="1" dirty="0" err="1"/>
              <a:t>s</a:t>
            </a:r>
            <a:r>
              <a:rPr lang="en-US" b="1" dirty="0" err="1" smtClean="0"/>
              <a:t>rvcs</a:t>
            </a:r>
            <a:r>
              <a:rPr lang="en-US" b="1" dirty="0" smtClean="0"/>
              <a:t>)</a:t>
            </a:r>
          </a:p>
          <a:p>
            <a:endParaRPr lang="en-US" b="1" dirty="0" smtClean="0"/>
          </a:p>
          <a:p>
            <a:r>
              <a:rPr lang="en-US" b="1" dirty="0" smtClean="0"/>
              <a:t>Eric Nichols, Harney (technology)</a:t>
            </a:r>
          </a:p>
          <a:p>
            <a:endParaRPr lang="en-US" b="1" dirty="0" smtClean="0"/>
          </a:p>
          <a:p>
            <a:r>
              <a:rPr lang="en-US" b="1" dirty="0" smtClean="0"/>
              <a:t>Linda Eastlund, Clackamas (special education)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072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simmond\AppData\Local\Microsoft\Windows\Temporary Internet Files\Content.IE5\XP5ND3YQ\clip-artSucces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209800"/>
            <a:ext cx="3366472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Cabinet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Dawne </a:t>
            </a:r>
            <a:r>
              <a:rPr lang="en-US" b="1" dirty="0" err="1" smtClean="0"/>
              <a:t>Huckaby</a:t>
            </a:r>
            <a:r>
              <a:rPr lang="en-US" b="1" dirty="0" smtClean="0"/>
              <a:t>, ODE</a:t>
            </a:r>
          </a:p>
          <a:p>
            <a:endParaRPr lang="en-US" b="1" dirty="0" smtClean="0"/>
          </a:p>
          <a:p>
            <a:r>
              <a:rPr lang="en-US" b="1" dirty="0" smtClean="0"/>
              <a:t>Sarah Drinkwater, ODE</a:t>
            </a:r>
          </a:p>
          <a:p>
            <a:endParaRPr lang="en-US" b="1" dirty="0" smtClean="0"/>
          </a:p>
          <a:p>
            <a:r>
              <a:rPr lang="en-US" b="1" dirty="0" smtClean="0"/>
              <a:t>Derek Brown, ODE</a:t>
            </a:r>
          </a:p>
          <a:p>
            <a:endParaRPr lang="en-US" b="1" dirty="0" smtClean="0"/>
          </a:p>
          <a:p>
            <a:r>
              <a:rPr lang="en-US" b="1" dirty="0" smtClean="0"/>
              <a:t>David Bautista, ODE</a:t>
            </a:r>
          </a:p>
          <a:p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784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614677"/>
              </p:ext>
            </p:extLst>
          </p:nvPr>
        </p:nvGraphicFramePr>
        <p:xfrm>
          <a:off x="533400" y="1066801"/>
          <a:ext cx="8000999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7543538" imgH="5829300" progId="AcroExch.Document.11">
                  <p:embed/>
                </p:oleObj>
              </mc:Choice>
              <mc:Fallback>
                <p:oleObj name="Acrobat Document" r:id="rId3" imgW="7543538" imgH="58293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066801"/>
                        <a:ext cx="8000999" cy="525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9761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F345F31F18E44680D1011C5E8A15A0" ma:contentTypeVersion="6" ma:contentTypeDescription="Create a new document." ma:contentTypeScope="" ma:versionID="d6fb99deb2dc95688930dc2652d35da3">
  <xsd:schema xmlns:xsd="http://www.w3.org/2001/XMLSchema" xmlns:xs="http://www.w3.org/2001/XMLSchema" xmlns:p="http://schemas.microsoft.com/office/2006/metadata/properties" xmlns:ns1="http://schemas.microsoft.com/sharepoint/v3" xmlns:ns2="ec60daf9-795a-4040-9785-6b9d8ae581da" targetNamespace="http://schemas.microsoft.com/office/2006/metadata/properties" ma:root="true" ma:fieldsID="cb1c7d4551c6d7fd7a9b7e90f8482228" ns1:_="" ns2:_="">
    <xsd:import namespace="http://schemas.microsoft.com/sharepoint/v3"/>
    <xsd:import namespace="ec60daf9-795a-4040-9785-6b9d8ae581da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1:PublishingStartDate" minOccurs="0"/>
                <xsd:element ref="ns1:PublishingExpirationDate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7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0daf9-795a-4040-9785-6b9d8ae581da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2" nillable="true" ma:displayName="Estimated Creation Date" ma:format="DateOnly" ma:internalName="Estimated_x0020_Creation_x0020_Date0" ma:readOnly="false">
      <xsd:simpleType>
        <xsd:restriction base="dms:DateTime"/>
      </xsd:simpleType>
    </xsd:element>
    <xsd:element name="Remediation_x0020_Date" ma:index="3" nillable="true" ma:displayName="Remediation Date" ma:default="[today]" ma:format="DateOnly" ma:internalName="Remediation_x0020_Date0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0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ec60daf9-795a-4040-9785-6b9d8ae581da">2020-07-18T14:43:07+00:00</Remediation_x0020_Date>
    <Priority xmlns="ec60daf9-795a-4040-9785-6b9d8ae581da">New</Priority>
    <Estimated_x0020_Creation_x0020_Date xmlns="ec60daf9-795a-4040-9785-6b9d8ae581da" xsi:nil="true"/>
  </documentManagement>
</p:properties>
</file>

<file path=customXml/itemProps1.xml><?xml version="1.0" encoding="utf-8"?>
<ds:datastoreItem xmlns:ds="http://schemas.openxmlformats.org/officeDocument/2006/customXml" ds:itemID="{DF0D87EC-FA73-4937-B065-375B3D9C91F2}"/>
</file>

<file path=customXml/itemProps2.xml><?xml version="1.0" encoding="utf-8"?>
<ds:datastoreItem xmlns:ds="http://schemas.openxmlformats.org/officeDocument/2006/customXml" ds:itemID="{288916E6-238E-46A5-9126-65EEB8135C16}"/>
</file>

<file path=customXml/itemProps3.xml><?xml version="1.0" encoding="utf-8"?>
<ds:datastoreItem xmlns:ds="http://schemas.openxmlformats.org/officeDocument/2006/customXml" ds:itemID="{19E4AE67-8B45-4F40-80CA-E6BB16280A02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2650</TotalTime>
  <Words>530</Words>
  <Application>Microsoft Office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Flow</vt:lpstr>
      <vt:lpstr>Adobe Acrobat Document</vt:lpstr>
      <vt:lpstr>OAESD/ODE  Program Cabinet</vt:lpstr>
      <vt:lpstr>Program Task Force</vt:lpstr>
      <vt:lpstr>Program Task Force</vt:lpstr>
      <vt:lpstr>Program Cabinet</vt:lpstr>
      <vt:lpstr>Program Cabinet</vt:lpstr>
      <vt:lpstr>Program Cabinet</vt:lpstr>
      <vt:lpstr>Program Cabinet</vt:lpstr>
      <vt:lpstr>Program Cabinet</vt:lpstr>
      <vt:lpstr> </vt:lpstr>
      <vt:lpstr>Implementation Teams</vt:lpstr>
      <vt:lpstr>Work Groups </vt:lpstr>
      <vt:lpstr>Program Cabinet Priorities</vt:lpstr>
      <vt:lpstr>Program Cabinet Priorities</vt:lpstr>
      <vt:lpstr>Program Cabinet Priorities</vt:lpstr>
      <vt:lpstr>Program Cabinet</vt:lpstr>
      <vt:lpstr>Program Cabinet</vt:lpstr>
      <vt:lpstr>OAESD/ODE Program Cabinet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OAESD Program Cabinet</dc:title>
  <dc:creator>Gary Peterson</dc:creator>
  <cp:lastModifiedBy>Dawne Huckaby</cp:lastModifiedBy>
  <cp:revision>135</cp:revision>
  <dcterms:created xsi:type="dcterms:W3CDTF">2016-05-11T21:59:11Z</dcterms:created>
  <dcterms:modified xsi:type="dcterms:W3CDTF">2016-06-23T13:44:16Z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0x0101005EF345F31F18E44680D1011C5E8A15A0</vt:lpwstr>
  </property>
  <property fmtid="{D5CDD505-2E9C-101B-9397-08002B2CF9AE}" pid="5" name="Priority">
    <vt:lpwstr>New</vt:lpwstr>
  </property>
</Properties>
</file>