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33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0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3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5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81" r:id="rId2"/>
    <p:sldMasterId id="2147483693" r:id="rId3"/>
  </p:sldMasterIdLst>
  <p:notesMasterIdLst>
    <p:notesMasterId r:id="rId38"/>
  </p:notesMasterIdLst>
  <p:handoutMasterIdLst>
    <p:handoutMasterId r:id="rId39"/>
  </p:handoutMasterIdLst>
  <p:sldIdLst>
    <p:sldId id="321" r:id="rId4"/>
    <p:sldId id="402" r:id="rId5"/>
    <p:sldId id="364" r:id="rId6"/>
    <p:sldId id="403" r:id="rId7"/>
    <p:sldId id="396" r:id="rId8"/>
    <p:sldId id="397" r:id="rId9"/>
    <p:sldId id="398" r:id="rId10"/>
    <p:sldId id="399" r:id="rId11"/>
    <p:sldId id="395" r:id="rId12"/>
    <p:sldId id="376" r:id="rId13"/>
    <p:sldId id="373" r:id="rId14"/>
    <p:sldId id="374" r:id="rId15"/>
    <p:sldId id="379" r:id="rId16"/>
    <p:sldId id="380" r:id="rId17"/>
    <p:sldId id="377" r:id="rId18"/>
    <p:sldId id="381" r:id="rId19"/>
    <p:sldId id="382" r:id="rId20"/>
    <p:sldId id="378" r:id="rId21"/>
    <p:sldId id="375" r:id="rId22"/>
    <p:sldId id="383" r:id="rId23"/>
    <p:sldId id="385" r:id="rId24"/>
    <p:sldId id="386" r:id="rId25"/>
    <p:sldId id="387" r:id="rId26"/>
    <p:sldId id="388" r:id="rId27"/>
    <p:sldId id="389" r:id="rId28"/>
    <p:sldId id="390" r:id="rId29"/>
    <p:sldId id="391" r:id="rId30"/>
    <p:sldId id="392" r:id="rId31"/>
    <p:sldId id="393" r:id="rId32"/>
    <p:sldId id="407" r:id="rId33"/>
    <p:sldId id="406" r:id="rId34"/>
    <p:sldId id="404" r:id="rId35"/>
    <p:sldId id="405" r:id="rId36"/>
    <p:sldId id="408" r:id="rId3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te of Oregon DA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0066"/>
    <a:srgbClr val="B5F010"/>
    <a:srgbClr val="FF99CC"/>
    <a:srgbClr val="000066"/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87413" autoAdjust="0"/>
  </p:normalViewPr>
  <p:slideViewPr>
    <p:cSldViewPr>
      <p:cViewPr varScale="1">
        <p:scale>
          <a:sx n="91" d="100"/>
          <a:sy n="91" d="100"/>
        </p:scale>
        <p:origin x="4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47" Type="http://schemas.openxmlformats.org/officeDocument/2006/relationships/customXml" Target="../customXml/item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commentAuthors" Target="commentAuthors.xml"/><Relationship Id="rId45" Type="http://schemas.openxmlformats.org/officeDocument/2006/relationships/customXml" Target="../customXml/item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46" Type="http://schemas.openxmlformats.org/officeDocument/2006/relationships/customXml" Target="../customXml/item2.xml"/><Relationship Id="rId20" Type="http://schemas.openxmlformats.org/officeDocument/2006/relationships/slide" Target="slides/slide17.xml"/><Relationship Id="rId4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22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213" y="0"/>
            <a:ext cx="2971227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180"/>
            <a:ext cx="297122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213" y="8829180"/>
            <a:ext cx="2971227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fld id="{27446A95-5C1C-422C-B2C5-226FD0274F5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690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22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213" y="0"/>
            <a:ext cx="2971227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268" y="4416191"/>
            <a:ext cx="5485464" cy="418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180"/>
            <a:ext cx="2971228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213" y="8829180"/>
            <a:ext cx="2971227" cy="46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3" tIns="46292" rIns="92583" bIns="46292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fld id="{55FE1E98-9139-401C-96CF-63E3F79C5F7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27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E01FF2-2775-4370-80A5-421171AC990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71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2991C7-4569-43CA-BEE6-EB9723AEA26F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495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E1E98-9139-401C-96CF-63E3F79C5F7A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72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F316EA-755F-401A-A497-A9AB79DF77A5}" type="slidenum">
              <a:rPr lang="en-US" altLang="en-US"/>
              <a:pPr/>
              <a:t>‹#›</a:t>
            </a:fld>
            <a:endParaRPr lang="en-US" altLang="en-US" dirty="0"/>
          </a:p>
        </p:txBody>
      </p:sp>
      <p:grpSp>
        <p:nvGrpSpPr>
          <p:cNvPr id="3175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5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5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5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6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6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6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6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6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6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6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6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6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6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7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7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7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7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7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7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7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7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7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7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8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8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8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8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178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74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174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74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7EB86-B65E-44EC-A1E9-BB1C1C54D85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1F36B-8F35-478E-90F4-C29905B20C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136F40A-881B-4DB3-9ABB-E65D5C50148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A9347EE-88E6-432A-ABFB-22596C0A715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B80D668-3228-4A07-AC25-F43373B8F79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A236-303D-40FC-AB74-2C8757BE99B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2B1F-EC5F-4DC1-877A-E220D2EE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A236-303D-40FC-AB74-2C8757BE99B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2B1F-EC5F-4DC1-877A-E220D2EE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A236-303D-40FC-AB74-2C8757BE99B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2B1F-EC5F-4DC1-877A-E220D2EE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A236-303D-40FC-AB74-2C8757BE99B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2B1F-EC5F-4DC1-877A-E220D2EE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A236-303D-40FC-AB74-2C8757BE99B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2B1F-EC5F-4DC1-877A-E220D2EE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F6E51-A78F-4C07-92BC-C9ECD3902D2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A236-303D-40FC-AB74-2C8757BE99B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2B1F-EC5F-4DC1-877A-E220D2EE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A236-303D-40FC-AB74-2C8757BE99B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2B1F-EC5F-4DC1-877A-E220D2EE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A236-303D-40FC-AB74-2C8757BE99B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2B1F-EC5F-4DC1-877A-E220D2EE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A236-303D-40FC-AB74-2C8757BE99B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2B1F-EC5F-4DC1-877A-E220D2EE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A236-303D-40FC-AB74-2C8757BE99B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2B1F-EC5F-4DC1-877A-E220D2EE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A236-303D-40FC-AB74-2C8757BE99B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2B1F-EC5F-4DC1-877A-E220D2EE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6EF0-7EEF-4891-AEEA-9F819B25F4DE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6101-3479-4132-A05F-0F555E99B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6EF0-7EEF-4891-AEEA-9F819B25F4DE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6101-3479-4132-A05F-0F555E99B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6EF0-7EEF-4891-AEEA-9F819B25F4DE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6101-3479-4132-A05F-0F555E99B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6EF0-7EEF-4891-AEEA-9F819B25F4DE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6101-3479-4132-A05F-0F555E99B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6F89D-3614-460C-A87B-59E02AE8F7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6EF0-7EEF-4891-AEEA-9F819B25F4DE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6101-3479-4132-A05F-0F555E99B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6EF0-7EEF-4891-AEEA-9F819B25F4DE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6101-3479-4132-A05F-0F555E99B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6EF0-7EEF-4891-AEEA-9F819B25F4DE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6101-3479-4132-A05F-0F555E99B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6EF0-7EEF-4891-AEEA-9F819B25F4DE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6101-3479-4132-A05F-0F555E99B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6EF0-7EEF-4891-AEEA-9F819B25F4DE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6101-3479-4132-A05F-0F555E99B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6EF0-7EEF-4891-AEEA-9F819B25F4DE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6101-3479-4132-A05F-0F555E99B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6EF0-7EEF-4891-AEEA-9F819B25F4DE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6101-3479-4132-A05F-0F555E99B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844D1-F755-43D2-B57F-8ACAD8A700B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258A9-0F46-4F8E-B320-33816FACEA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2F82B-D8ED-402F-A9C6-BCD0778ED5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8D356-F6FD-46E8-A51D-D1DBCE9D2E5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D87B3-E905-411A-BCAB-2E898A92F0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7A229-DA64-41B2-A3EB-D67631058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US" alt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4599EA72-8C65-4161-980F-74E9A17D4421}" type="slidenum">
              <a:rPr lang="en-US" altLang="en-US"/>
              <a:pPr/>
              <a:t>‹#›</a:t>
            </a:fld>
            <a:endParaRPr lang="en-US" altLang="en-US" dirty="0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072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3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3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3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3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3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3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3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3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3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3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4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4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4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4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4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4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4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4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4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4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5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5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5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5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5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5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5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5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5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5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AA236-303D-40FC-AB74-2C8757BE99B2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62B1F-EC5F-4DC1-877A-E220D2EE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96EF0-7EEF-4891-AEEA-9F819B25F4DE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76101-3479-4132-A05F-0F555E99B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1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Teacher Licensure Testing  </a:t>
            </a:r>
          </a:p>
          <a:p>
            <a:r>
              <a:rPr lang="en-US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December 11, 2014</a:t>
            </a:r>
            <a:endParaRPr lang="en-US" sz="20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r>
              <a:rPr lang="en-US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Vickie Chamberlain, Executive Director</a:t>
            </a:r>
          </a:p>
          <a:p>
            <a:r>
              <a:rPr lang="en-US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Keith Menk, Deputy Director</a:t>
            </a:r>
          </a:p>
          <a:p>
            <a:r>
              <a:rPr lang="en-US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Information to the State Board of Education</a:t>
            </a:r>
            <a:endParaRPr lang="en-US" sz="2000" b="1" i="1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pic>
        <p:nvPicPr>
          <p:cNvPr id="7" name="Picture 6" descr="TSPC%20logo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762000"/>
            <a:ext cx="2057400" cy="16002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219200" y="6248400"/>
            <a:ext cx="6629400" cy="457200"/>
          </a:xfrm>
        </p:spPr>
        <p:txBody>
          <a:bodyPr/>
          <a:lstStyle/>
          <a:p>
            <a:r>
              <a:rPr lang="en-US" altLang="en-US" sz="1400" smtClean="0"/>
              <a:t>Data Classification: 1 - Published: DO: Chamberlain</a:t>
            </a:r>
            <a:endParaRPr lang="en-US" altLang="en-US" sz="14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6428"/>
            <a:ext cx="8229600" cy="4606924"/>
          </a:xfrm>
        </p:spPr>
        <p:txBody>
          <a:bodyPr/>
          <a:lstStyle/>
          <a:p>
            <a:r>
              <a:rPr lang="en-US" dirty="0" smtClean="0"/>
              <a:t>All tests have study guides;</a:t>
            </a:r>
          </a:p>
          <a:p>
            <a:r>
              <a:rPr lang="en-US" dirty="0" smtClean="0"/>
              <a:t>All tests have practice tests (nominal fee).</a:t>
            </a:r>
          </a:p>
          <a:p>
            <a:r>
              <a:rPr lang="en-US" dirty="0" smtClean="0"/>
              <a:t>Tests with “subtests” can be taken on different days. (Example Elementary Education)</a:t>
            </a:r>
          </a:p>
          <a:p>
            <a:r>
              <a:rPr lang="en-US" dirty="0" smtClean="0"/>
              <a:t>Cost for tests are reasonable:</a:t>
            </a:r>
          </a:p>
          <a:p>
            <a:pPr lvl="1"/>
            <a:r>
              <a:rPr lang="en-US" dirty="0" smtClean="0"/>
              <a:t>$95 for most tests;</a:t>
            </a:r>
          </a:p>
          <a:p>
            <a:pPr lvl="1"/>
            <a:r>
              <a:rPr lang="en-US" dirty="0" smtClean="0"/>
              <a:t>$50 for one subtest/$95 total for two subtests;</a:t>
            </a:r>
          </a:p>
          <a:p>
            <a:pPr lvl="1"/>
            <a:r>
              <a:rPr lang="en-US" dirty="0" smtClean="0"/>
              <a:t>$50 for one/$75 for two/$100 total for three (EAS).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309"/>
            <a:ext cx="7543800" cy="1096962"/>
          </a:xfrm>
        </p:spPr>
        <p:txBody>
          <a:bodyPr/>
          <a:lstStyle/>
          <a:p>
            <a:pPr algn="ctr"/>
            <a:r>
              <a:rPr lang="en-US" dirty="0" smtClean="0"/>
              <a:t>About Oregon Teacher Licensure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2856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About the Essential Academic Skills (EAS)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Previously called “basic skills” tests;</a:t>
            </a:r>
          </a:p>
          <a:p>
            <a:r>
              <a:rPr lang="en-US" sz="2800" dirty="0" smtClean="0"/>
              <a:t>Adopted in 2010;</a:t>
            </a:r>
          </a:p>
          <a:p>
            <a:r>
              <a:rPr lang="en-US" sz="2800" dirty="0" smtClean="0"/>
              <a:t>Aligned with CCSS;</a:t>
            </a:r>
          </a:p>
          <a:p>
            <a:r>
              <a:rPr lang="en-US" sz="2800" dirty="0" smtClean="0"/>
              <a:t>Overall Pass Rates:</a:t>
            </a:r>
          </a:p>
          <a:p>
            <a:pPr lvl="1"/>
            <a:r>
              <a:rPr lang="en-US" sz="2400" dirty="0" smtClean="0"/>
              <a:t>EAS I – Reading = 		94.6%</a:t>
            </a:r>
          </a:p>
          <a:p>
            <a:pPr lvl="1"/>
            <a:r>
              <a:rPr lang="en-US" sz="2400" dirty="0" smtClean="0"/>
              <a:t>EASII – Writing   =		88.5%</a:t>
            </a:r>
          </a:p>
          <a:p>
            <a:pPr lvl="1"/>
            <a:r>
              <a:rPr lang="en-US" sz="2400" dirty="0" smtClean="0"/>
              <a:t>EASIII – Math     =		91.1%</a:t>
            </a:r>
          </a:p>
          <a:p>
            <a:r>
              <a:rPr lang="en-US" sz="2800" dirty="0" smtClean="0"/>
              <a:t>The Mean Scaled Score for all groups is greater than the passing scaled score of 220.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1600" dirty="0" smtClean="0"/>
          </a:p>
          <a:p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83899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Essential Academic Skills </a:t>
            </a:r>
            <a:r>
              <a:rPr lang="en-US" sz="3200" dirty="0" smtClean="0"/>
              <a:t>(Reading 2010-Present)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60684"/>
              </p:ext>
            </p:extLst>
          </p:nvPr>
        </p:nvGraphicFramePr>
        <p:xfrm>
          <a:off x="457200" y="1905000"/>
          <a:ext cx="8153400" cy="4068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058"/>
                <a:gridCol w="986198"/>
                <a:gridCol w="968721"/>
                <a:gridCol w="807267"/>
                <a:gridCol w="822356"/>
                <a:gridCol w="933450"/>
                <a:gridCol w="1019175"/>
                <a:gridCol w="1019175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Takers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en-US" sz="1100" baseline="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Not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100" baseline="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100" baseline="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Not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 Scaled Score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Passing Scaled Score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Selections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3897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260.1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African American/Black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232.2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anchor="ctr"/>
                </a:tc>
              </a:tr>
              <a:tr h="433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Asian/Pacific Islander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243.9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239.8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Multiracial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264.1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American/American Indian/AK Native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253.8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250.1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Undeclared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269.8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(non-Hispanic)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262.1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2378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EAS Reading Framework</a:t>
            </a:r>
            <a:br>
              <a:rPr lang="en-US" dirty="0" smtClean="0"/>
            </a:br>
            <a:r>
              <a:rPr lang="en-US" sz="3200" dirty="0" smtClean="0"/>
              <a:t>(Subtest 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33937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0001	</a:t>
            </a:r>
            <a:r>
              <a:rPr lang="en-US" sz="1400" b="1" dirty="0" smtClean="0"/>
              <a:t>Understanding the meaning of words</a:t>
            </a:r>
          </a:p>
          <a:p>
            <a:pPr lvl="1"/>
            <a:r>
              <a:rPr lang="en-US" sz="1400" dirty="0" smtClean="0"/>
              <a:t>Determine the meaning of unfamiliar or uncommon words and phrases in the context of a paragraph or passage;</a:t>
            </a:r>
          </a:p>
          <a:p>
            <a:pPr lvl="1"/>
            <a:r>
              <a:rPr lang="en-US" sz="1400" dirty="0" smtClean="0"/>
              <a:t>Determine the meaning of words and phrases with multiple meanings in the context of a paragraph or passage;</a:t>
            </a:r>
          </a:p>
          <a:p>
            <a:pPr lvl="1"/>
            <a:r>
              <a:rPr lang="en-US" sz="1400" dirty="0" smtClean="0"/>
              <a:t>Determine the meaning of figurative language in the context of a paragraph or passage;</a:t>
            </a:r>
          </a:p>
          <a:p>
            <a:pPr lvl="1"/>
            <a:r>
              <a:rPr lang="en-US" sz="1400" dirty="0" smtClean="0"/>
              <a:t>Identify appropriate synonyms or antonyms for words in the context of a paragraph or passage.</a:t>
            </a:r>
          </a:p>
          <a:p>
            <a:pPr marL="0" lvl="1" indent="0">
              <a:buNone/>
            </a:pPr>
            <a:r>
              <a:rPr lang="en-US" sz="1400" dirty="0" smtClean="0"/>
              <a:t>0002	</a:t>
            </a:r>
            <a:r>
              <a:rPr lang="en-US" sz="1400" b="1" dirty="0" smtClean="0"/>
              <a:t>Understand the main idea an supporting details in written material</a:t>
            </a:r>
            <a:endParaRPr lang="en-US" sz="1400" dirty="0" smtClean="0"/>
          </a:p>
          <a:p>
            <a:pPr lvl="1"/>
            <a:r>
              <a:rPr lang="en-US" sz="1400" dirty="0" smtClean="0"/>
              <a:t>Identify the stated main idea of a paragraph or passage;</a:t>
            </a:r>
            <a:endParaRPr lang="en-US" sz="1400" dirty="0"/>
          </a:p>
          <a:p>
            <a:pPr lvl="1"/>
            <a:r>
              <a:rPr lang="en-US" sz="1400" dirty="0" smtClean="0"/>
              <a:t>Identify the implied main idea of a paragraph or passage;</a:t>
            </a:r>
            <a:endParaRPr lang="en-US" sz="1400" dirty="0"/>
          </a:p>
          <a:p>
            <a:pPr lvl="1"/>
            <a:r>
              <a:rPr lang="en-US" sz="1400" dirty="0" smtClean="0"/>
              <a:t>Recognize ideas that support, illustrate or elaborate the main idea of a paragraph or passage.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0003	</a:t>
            </a:r>
            <a:r>
              <a:rPr lang="en-US" sz="1400" b="1" dirty="0" smtClean="0"/>
              <a:t>Understand a writer’s purpose and audience, point of view, and intended meaning</a:t>
            </a:r>
            <a:endParaRPr lang="en-US" sz="1400" dirty="0"/>
          </a:p>
          <a:p>
            <a:pPr lvl="1"/>
            <a:r>
              <a:rPr lang="en-US" sz="1400" dirty="0" smtClean="0"/>
              <a:t>Recognize a writer’s stated or implied purpose for writing;</a:t>
            </a:r>
            <a:endParaRPr lang="en-US" sz="1400" dirty="0"/>
          </a:p>
          <a:p>
            <a:pPr lvl="1"/>
            <a:r>
              <a:rPr lang="en-US" sz="1400" dirty="0"/>
              <a:t>Determine the </a:t>
            </a:r>
            <a:r>
              <a:rPr lang="en-US" sz="1400" dirty="0" smtClean="0"/>
              <a:t>appropriateness of written material for a specific purpose or audience;</a:t>
            </a:r>
            <a:endParaRPr lang="en-US" sz="1400" dirty="0"/>
          </a:p>
          <a:p>
            <a:pPr lvl="1"/>
            <a:r>
              <a:rPr lang="en-US" sz="1400" dirty="0" smtClean="0"/>
              <a:t>Recognize the likely effects on a reader of a writer’s choice of words or phrases;</a:t>
            </a:r>
            <a:endParaRPr lang="en-US" sz="1400" dirty="0"/>
          </a:p>
          <a:p>
            <a:pPr lvl="1"/>
            <a:r>
              <a:rPr lang="en-US" sz="1400" dirty="0" smtClean="0"/>
              <a:t>Interpret the content, word choice and phrasing of a passage to determine a writer’s opinion or point of view.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(Copyright © 2011 Pearson Education, Inc. or its affiliates.  All rights reserved)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(Copyright © 2011 Pearson Education, Inc. or its affiliates.  All rights reserved.)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17605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EAS Reading Framework</a:t>
            </a:r>
            <a:br>
              <a:rPr lang="en-US" dirty="0" smtClean="0"/>
            </a:br>
            <a:r>
              <a:rPr lang="en-US" sz="3200" dirty="0" smtClean="0"/>
              <a:t>(Subtest 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 smtClean="0"/>
              <a:t>0004	</a:t>
            </a:r>
            <a:r>
              <a:rPr lang="en-US" sz="1400" b="1" dirty="0" smtClean="0"/>
              <a:t>Use critical reasoning skills to evaluate written material</a:t>
            </a:r>
          </a:p>
          <a:p>
            <a:pPr lvl="1"/>
            <a:r>
              <a:rPr lang="en-US" sz="1400" dirty="0" smtClean="0"/>
              <a:t>Identify cause-and-effect relationships;</a:t>
            </a:r>
          </a:p>
          <a:p>
            <a:pPr lvl="1"/>
            <a:r>
              <a:rPr lang="en-US" sz="1400" dirty="0" smtClean="0"/>
              <a:t>Draw conclusions from information stated or implied in a paragraph or passage;</a:t>
            </a:r>
          </a:p>
          <a:p>
            <a:pPr lvl="1"/>
            <a:r>
              <a:rPr lang="en-US" sz="1400" dirty="0" smtClean="0"/>
              <a:t>Recognize the stated or implied assumptions on which the validity of an argument depends;</a:t>
            </a:r>
          </a:p>
          <a:p>
            <a:pPr lvl="1"/>
            <a:r>
              <a:rPr lang="en-US" sz="1400" dirty="0" smtClean="0"/>
              <a:t>Distinguish between fact and opinion in a paragraph or passage;</a:t>
            </a:r>
          </a:p>
          <a:p>
            <a:pPr lvl="1"/>
            <a:r>
              <a:rPr lang="en-US" sz="1400" dirty="0" smtClean="0"/>
              <a:t>Assess the credibility, objectivity, or bias of the writer or the sources used by the writer.</a:t>
            </a:r>
          </a:p>
          <a:p>
            <a:pPr marL="0" lvl="1" indent="0">
              <a:buNone/>
            </a:pPr>
            <a:r>
              <a:rPr lang="en-US" sz="1400" dirty="0" smtClean="0"/>
              <a:t>0005	</a:t>
            </a:r>
            <a:r>
              <a:rPr lang="en-US" sz="1400" b="1" dirty="0" smtClean="0"/>
              <a:t>Understand the organization of information in written and graphic forms</a:t>
            </a:r>
            <a:endParaRPr lang="en-US" sz="1400" dirty="0" smtClean="0"/>
          </a:p>
          <a:p>
            <a:pPr lvl="1"/>
            <a:r>
              <a:rPr lang="en-US" sz="1400" dirty="0" smtClean="0"/>
              <a:t>Recognize effective ways of organizing information presented in written material (e.g., outlining, text mapping);</a:t>
            </a:r>
            <a:endParaRPr lang="en-US" sz="1400" dirty="0"/>
          </a:p>
          <a:p>
            <a:pPr lvl="1"/>
            <a:r>
              <a:rPr lang="en-US" sz="1400" dirty="0" smtClean="0"/>
              <a:t>Identify an effective summary of a paragraph or passage;</a:t>
            </a:r>
            <a:endParaRPr lang="en-US" sz="1400" dirty="0"/>
          </a:p>
          <a:p>
            <a:pPr lvl="1"/>
            <a:r>
              <a:rPr lang="en-US" sz="1400" dirty="0" smtClean="0"/>
              <a:t>Interpret information presented in charts, tables, diagrams, maps or other graphic forms.</a:t>
            </a: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(Copyright © 2011 Pearson Education, Inc. or its affiliates.  All rights reserved)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(Copyright © 2011 Pearson Education, Inc. or its affiliates.  All rights reserved.)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4555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Essential Academic Skills </a:t>
            </a:r>
            <a:br>
              <a:rPr lang="en-US" dirty="0" smtClean="0"/>
            </a:br>
            <a:r>
              <a:rPr lang="en-US" sz="3200" dirty="0" smtClean="0"/>
              <a:t>(Writing 2010-present)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779493"/>
              </p:ext>
            </p:extLst>
          </p:nvPr>
        </p:nvGraphicFramePr>
        <p:xfrm>
          <a:off x="457200" y="1905000"/>
          <a:ext cx="8153400" cy="4081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058"/>
                <a:gridCol w="986198"/>
                <a:gridCol w="968721"/>
                <a:gridCol w="807267"/>
                <a:gridCol w="822356"/>
                <a:gridCol w="933450"/>
                <a:gridCol w="1019175"/>
                <a:gridCol w="1019175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Takers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en-US" sz="1100" baseline="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Not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100" baseline="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100" baseline="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Not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 Scaled Score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Passing Scaled Score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Selections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3998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242.6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African American/Black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218.4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anchor="ctr"/>
                </a:tc>
              </a:tr>
              <a:tr h="433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Asian/Pacific Islander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231.6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222.2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Multiracial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247.6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American/American Indian/AK Native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231.8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235.4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Undeclared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248.7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(non-Hispanic)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244.4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9540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EAS Writing Framework</a:t>
            </a:r>
            <a:br>
              <a:rPr lang="en-US" dirty="0" smtClean="0"/>
            </a:br>
            <a:r>
              <a:rPr lang="en-US" sz="3200" dirty="0" smtClean="0"/>
              <a:t>(Subtest 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33937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0001	</a:t>
            </a:r>
            <a:r>
              <a:rPr lang="en-US" sz="1400" b="1" dirty="0" smtClean="0"/>
              <a:t>Understanding purpose, audience, organization, and development in writing</a:t>
            </a:r>
          </a:p>
          <a:p>
            <a:pPr lvl="1"/>
            <a:r>
              <a:rPr lang="en-US" sz="1400" dirty="0" smtClean="0"/>
              <a:t>Recognize writing that is effective for a given purpose, audience and occasion;</a:t>
            </a:r>
          </a:p>
          <a:p>
            <a:pPr lvl="1"/>
            <a:r>
              <a:rPr lang="en-US" sz="1400" dirty="0" smtClean="0"/>
              <a:t>Recognize methods of organizing paragraphs and passages;</a:t>
            </a:r>
          </a:p>
          <a:p>
            <a:pPr lvl="1"/>
            <a:r>
              <a:rPr lang="en-US" sz="1400" dirty="0" smtClean="0"/>
              <a:t>Recognize effective thesis statements, topic sentences and supporting details;</a:t>
            </a:r>
          </a:p>
          <a:p>
            <a:pPr lvl="1"/>
            <a:r>
              <a:rPr lang="en-US" sz="1400" dirty="0" smtClean="0"/>
              <a:t>Select revisions that improve the unity and focus of a piece of writing or that improve cohesion and the effective sequence of ideas;</a:t>
            </a:r>
          </a:p>
          <a:p>
            <a:pPr lvl="1"/>
            <a:r>
              <a:rPr lang="en-US" sz="1400" dirty="0" smtClean="0"/>
              <a:t>Recognize shifts in point of view (e.g., from first to third person)</a:t>
            </a:r>
          </a:p>
          <a:p>
            <a:pPr lvl="1"/>
            <a:r>
              <a:rPr lang="en-US" sz="1400" dirty="0" smtClean="0"/>
              <a:t>Recognize details that distract from the development of the main ideas of a paragraph or passage;</a:t>
            </a:r>
          </a:p>
          <a:p>
            <a:pPr lvl="1"/>
            <a:r>
              <a:rPr lang="en-US" sz="1400" dirty="0" smtClean="0"/>
              <a:t>Select appropriate transitional words or phrases to convey text structure and to help readers understand the sequence of a writer’s ideas.</a:t>
            </a:r>
          </a:p>
          <a:p>
            <a:pPr marL="0" lvl="1" indent="0">
              <a:buNone/>
            </a:pPr>
            <a:r>
              <a:rPr lang="en-US" sz="1400" dirty="0" smtClean="0"/>
              <a:t>0002	</a:t>
            </a:r>
            <a:r>
              <a:rPr lang="en-US" sz="1400" b="1" dirty="0" smtClean="0"/>
              <a:t>Understand the problems in sentence formation</a:t>
            </a:r>
            <a:endParaRPr lang="en-US" sz="1400" dirty="0" smtClean="0"/>
          </a:p>
          <a:p>
            <a:pPr lvl="1"/>
            <a:r>
              <a:rPr lang="en-US" sz="1400" dirty="0" smtClean="0"/>
              <a:t>Identify sentence fragments and run-on sentences;</a:t>
            </a:r>
            <a:endParaRPr lang="en-US" sz="1400" dirty="0"/>
          </a:p>
          <a:p>
            <a:pPr lvl="1"/>
            <a:r>
              <a:rPr lang="en-US" sz="1400" dirty="0" smtClean="0"/>
              <a:t>Identify errors in subject-verb agreement;</a:t>
            </a:r>
            <a:endParaRPr lang="en-US" sz="1400" dirty="0"/>
          </a:p>
          <a:p>
            <a:pPr lvl="1"/>
            <a:r>
              <a:rPr lang="en-US" sz="1400" dirty="0" smtClean="0"/>
              <a:t>Replace imprecise and inappropriate words or phrases;</a:t>
            </a:r>
            <a:endParaRPr lang="en-US" sz="1400" dirty="0"/>
          </a:p>
          <a:p>
            <a:pPr lvl="1"/>
            <a:r>
              <a:rPr lang="en-US" sz="1400" dirty="0" smtClean="0"/>
              <a:t>Recognize wordiness, redundant expression of ideas, ineffective repetition of words or phrases, and other errors in sentence formation (e.g., incorrect placement of modifiers, lack of parallel structure, double negatives.)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(Copyright © 2011 Pearson Education, Inc. or its affiliates.  All rights reserved)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(Copyright © 2011 Pearson Education, Inc. or its affiliates.  All rights reserved.)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91811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algn="ctr"/>
            <a:r>
              <a:rPr lang="en-US" sz="3200" dirty="0" smtClean="0"/>
              <a:t>EAS Writing Framework</a:t>
            </a:r>
            <a:br>
              <a:rPr lang="en-US" sz="3200" dirty="0" smtClean="0"/>
            </a:br>
            <a:r>
              <a:rPr lang="en-US" sz="3200" dirty="0" smtClean="0"/>
              <a:t>(Subtest II)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13287"/>
          </a:xfrm>
        </p:spPr>
        <p:txBody>
          <a:bodyPr/>
          <a:lstStyle/>
          <a:p>
            <a:pPr marL="914400" indent="-914400">
              <a:buNone/>
            </a:pPr>
            <a:r>
              <a:rPr lang="en-US" sz="1300" dirty="0" smtClean="0"/>
              <a:t>0003	</a:t>
            </a:r>
            <a:r>
              <a:rPr lang="en-US" sz="1300" b="1" dirty="0" smtClean="0"/>
              <a:t>Understand conventions of Standard Written English grammar, usage, and mechanics</a:t>
            </a:r>
          </a:p>
          <a:p>
            <a:pPr lvl="1"/>
            <a:r>
              <a:rPr lang="en-US" sz="1300" dirty="0" smtClean="0"/>
              <a:t>Identify and edit errors in the standard use of verb forms;</a:t>
            </a:r>
          </a:p>
          <a:p>
            <a:pPr lvl="1"/>
            <a:r>
              <a:rPr lang="en-US" sz="1300" dirty="0" smtClean="0"/>
              <a:t>Identify and edit errors in the standard use of pronouns;</a:t>
            </a:r>
          </a:p>
          <a:p>
            <a:pPr lvl="1"/>
            <a:r>
              <a:rPr lang="en-US" sz="1300" dirty="0" smtClean="0"/>
              <a:t>Identify and edits errors in the standard formation and use of adverbs and adjectives;</a:t>
            </a:r>
          </a:p>
          <a:p>
            <a:pPr lvl="1"/>
            <a:r>
              <a:rPr lang="en-US" sz="1300" dirty="0" smtClean="0"/>
              <a:t>Identify and edits errors in the standard use of comparatives, superlatives and possessives;</a:t>
            </a:r>
          </a:p>
          <a:p>
            <a:pPr lvl="1"/>
            <a:r>
              <a:rPr lang="en-US" sz="1300" dirty="0"/>
              <a:t>Identify and edits errors </a:t>
            </a:r>
            <a:r>
              <a:rPr lang="en-US" sz="1300" dirty="0" smtClean="0"/>
              <a:t>in standard punctuation;</a:t>
            </a:r>
          </a:p>
          <a:p>
            <a:pPr lvl="1"/>
            <a:r>
              <a:rPr lang="en-US" sz="1300" dirty="0" smtClean="0"/>
              <a:t>Identify and edit errors in standard American spelling and capitalization.</a:t>
            </a:r>
          </a:p>
          <a:p>
            <a:pPr lvl="1"/>
            <a:endParaRPr lang="en-US" sz="1300" dirty="0" smtClean="0"/>
          </a:p>
          <a:p>
            <a:pPr marL="0" lvl="1" indent="0" algn="ctr">
              <a:buNone/>
            </a:pPr>
            <a:r>
              <a:rPr lang="en-US" sz="1300" b="1" u="sng" dirty="0" smtClean="0"/>
              <a:t>Writing Assignment (25%)</a:t>
            </a:r>
          </a:p>
          <a:p>
            <a:pPr marL="0" lvl="1" indent="0">
              <a:buNone/>
            </a:pPr>
            <a:r>
              <a:rPr lang="en-US" sz="1300" dirty="0" smtClean="0"/>
              <a:t>0004	</a:t>
            </a:r>
            <a:r>
              <a:rPr lang="en-US" sz="1300" b="1" dirty="0" smtClean="0"/>
              <a:t>In response to an assignment, demonstrate the ability to compose a developed composition in Standard Written English on a given topic</a:t>
            </a:r>
            <a:endParaRPr lang="en-US" sz="1300" dirty="0" smtClean="0"/>
          </a:p>
          <a:p>
            <a:pPr lvl="1"/>
            <a:r>
              <a:rPr lang="en-US" sz="1300" dirty="0" smtClean="0"/>
              <a:t>Use language and style appropriate to the specified audience and purpose;</a:t>
            </a:r>
            <a:endParaRPr lang="en-US" sz="1300" dirty="0"/>
          </a:p>
          <a:p>
            <a:pPr lvl="1"/>
            <a:r>
              <a:rPr lang="en-US" sz="1300" dirty="0" smtClean="0"/>
              <a:t>State and maintain focus on a thesis statement;</a:t>
            </a:r>
            <a:endParaRPr lang="en-US" sz="1300" dirty="0"/>
          </a:p>
          <a:p>
            <a:pPr lvl="1"/>
            <a:r>
              <a:rPr lang="en-US" sz="1300" dirty="0" smtClean="0"/>
              <a:t>Provide reasoned, relevant, and specific support to support to develop the thesis statement and to expand on ideas and assertions;</a:t>
            </a:r>
          </a:p>
          <a:p>
            <a:pPr lvl="1"/>
            <a:r>
              <a:rPr lang="en-US" sz="1300" dirty="0" smtClean="0"/>
              <a:t>Employ an organizational structure that enhances meaning and is logically sequenced from sentence to sentence and from paragraph to paragraph;</a:t>
            </a:r>
          </a:p>
          <a:p>
            <a:pPr lvl="1"/>
            <a:r>
              <a:rPr lang="en-US" sz="1300" dirty="0" smtClean="0"/>
              <a:t>Use precise word choice and accurate, effective, and varied sentence structure;</a:t>
            </a:r>
          </a:p>
          <a:p>
            <a:pPr lvl="1"/>
            <a:r>
              <a:rPr lang="en-US" sz="1300" dirty="0" smtClean="0"/>
              <a:t>Employ correct grammar, usage, spelling, capitalization and punctuation.</a:t>
            </a:r>
            <a:endParaRPr lang="en-US" sz="1300" dirty="0"/>
          </a:p>
          <a:p>
            <a:pPr marL="0" indent="0">
              <a:buNone/>
            </a:pPr>
            <a:r>
              <a:rPr lang="en-US" sz="1300" dirty="0" smtClean="0"/>
              <a:t>(</a:t>
            </a:r>
            <a:r>
              <a:rPr lang="en-US" sz="1300" dirty="0"/>
              <a:t>Copyright © 2011 Pearson Education, Inc. or its affiliates.  All rights </a:t>
            </a:r>
            <a:r>
              <a:rPr lang="en-US" sz="1300" dirty="0" smtClean="0"/>
              <a:t>reserved.)</a:t>
            </a:r>
            <a:endParaRPr lang="en-US" sz="13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(Copyright © 2011 Pearson Education, Inc. or its affiliates.  All rights reserved.)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60897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Essential Academic Skills </a:t>
            </a:r>
            <a:br>
              <a:rPr lang="en-US" dirty="0" smtClean="0"/>
            </a:br>
            <a:r>
              <a:rPr lang="en-US" sz="3200" dirty="0" smtClean="0"/>
              <a:t>(Math 2010-present)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241715"/>
              </p:ext>
            </p:extLst>
          </p:nvPr>
        </p:nvGraphicFramePr>
        <p:xfrm>
          <a:off x="457200" y="1905000"/>
          <a:ext cx="8153400" cy="4081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058"/>
                <a:gridCol w="986198"/>
                <a:gridCol w="968721"/>
                <a:gridCol w="807267"/>
                <a:gridCol w="822356"/>
                <a:gridCol w="933450"/>
                <a:gridCol w="1019175"/>
                <a:gridCol w="1019175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Takers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en-US" sz="1100" baseline="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Not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100" baseline="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100" baseline="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Not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 Scaled Score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Passing Scaled Score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Selections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3681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253.7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African American/Black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anchor="ctr"/>
                </a:tc>
              </a:tr>
              <a:tr h="433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Asian/Pacific Islander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236.3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Multiracial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American/American Indian/AK Native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236.1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Undeclared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260.6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(non-Hispanic)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220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4952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Must Take the EAS?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599"/>
            <a:ext cx="8229600" cy="36163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teacher, counselor, and administrator candidates prior to exit from their licensure preparation program, unless – </a:t>
            </a:r>
          </a:p>
          <a:p>
            <a:pPr lvl="1"/>
            <a:r>
              <a:rPr lang="en-US" dirty="0" smtClean="0"/>
              <a:t>Hold a master’s degree or higher prior to entry into the preparation program; or</a:t>
            </a:r>
          </a:p>
          <a:p>
            <a:pPr lvl="1"/>
            <a:r>
              <a:rPr lang="en-US" dirty="0" smtClean="0"/>
              <a:t>Have taken the test due to prior licensure.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2815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7772400" cy="4191000"/>
          </a:xfrm>
        </p:spPr>
        <p:txBody>
          <a:bodyPr/>
          <a:lstStyle/>
          <a:p>
            <a:pPr>
              <a:spcBef>
                <a:spcPts val="1200"/>
              </a:spcBef>
              <a:buClr>
                <a:schemeClr val="accent2">
                  <a:lumMod val="75000"/>
                </a:schemeClr>
              </a:buClr>
            </a:pPr>
            <a:r>
              <a:rPr lang="en-US" sz="2400" dirty="0" smtClean="0"/>
              <a:t>State Agency</a:t>
            </a:r>
          </a:p>
          <a:p>
            <a:pPr>
              <a:spcBef>
                <a:spcPts val="1200"/>
              </a:spcBef>
              <a:buClr>
                <a:schemeClr val="accent2">
                  <a:lumMod val="75000"/>
                </a:schemeClr>
              </a:buClr>
            </a:pPr>
            <a:r>
              <a:rPr lang="en-US" sz="2400" dirty="0" smtClean="0"/>
              <a:t>17 commissioners; (8 teachers; 4 administrators; 2 higher education; </a:t>
            </a:r>
            <a:r>
              <a:rPr lang="en-US" sz="2400" dirty="0" smtClean="0"/>
              <a:t>3 public</a:t>
            </a:r>
            <a:r>
              <a:rPr lang="en-US" sz="2400" dirty="0" smtClean="0"/>
              <a:t>) </a:t>
            </a:r>
            <a:r>
              <a:rPr lang="en-US" sz="2400" b="1" i="1" dirty="0" smtClean="0"/>
              <a:t>appointed by Governor;</a:t>
            </a:r>
            <a:endParaRPr lang="en-US" sz="2400" b="1" dirty="0" smtClean="0"/>
          </a:p>
          <a:p>
            <a:pPr>
              <a:spcBef>
                <a:spcPts val="1200"/>
              </a:spcBef>
              <a:buClr>
                <a:schemeClr val="accent2">
                  <a:lumMod val="75000"/>
                </a:schemeClr>
              </a:buClr>
            </a:pPr>
            <a:r>
              <a:rPr lang="en-US" sz="2400" dirty="0" smtClean="0"/>
              <a:t>Issue approximately </a:t>
            </a:r>
            <a:r>
              <a:rPr lang="en-US" sz="2400" dirty="0" smtClean="0"/>
              <a:t>20,000 </a:t>
            </a:r>
            <a:r>
              <a:rPr lang="en-US" sz="2400" dirty="0" smtClean="0"/>
              <a:t>licenses annually;</a:t>
            </a:r>
          </a:p>
          <a:p>
            <a:pPr>
              <a:spcBef>
                <a:spcPts val="1200"/>
              </a:spcBef>
              <a:buClr>
                <a:schemeClr val="accent2">
                  <a:lumMod val="75000"/>
                </a:schemeClr>
              </a:buClr>
            </a:pPr>
            <a:r>
              <a:rPr lang="en-US" sz="2400" dirty="0" smtClean="0"/>
              <a:t>Investigate misconduct and place sanctions against the license;</a:t>
            </a:r>
          </a:p>
          <a:p>
            <a:pPr>
              <a:spcBef>
                <a:spcPts val="1200"/>
              </a:spcBef>
              <a:buClr>
                <a:schemeClr val="accent2">
                  <a:lumMod val="75000"/>
                </a:schemeClr>
              </a:buClr>
            </a:pPr>
            <a:r>
              <a:rPr lang="en-US" sz="2400" dirty="0" smtClean="0"/>
              <a:t>Approve and Review 18 university licensure programs; (approval required to offer licensure program).</a:t>
            </a: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600" dirty="0">
              <a:latin typeface="Bookman Old Style" pitchFamily="18" charset="0"/>
            </a:endParaRPr>
          </a:p>
        </p:txBody>
      </p:sp>
      <p:pic>
        <p:nvPicPr>
          <p:cNvPr id="4" name="Picture 3" descr="TSPC logo.jp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77000" y="152400"/>
            <a:ext cx="1280160" cy="12801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3400" y="762000"/>
            <a:ext cx="5562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200" b="1" dirty="0" smtClean="0">
                <a:solidFill>
                  <a:schemeClr val="tx2"/>
                </a:solidFill>
                <a:latin typeface="Calibri" pitchFamily="34" charset="0"/>
              </a:rPr>
              <a:t>Oldest Professional Educator Licensure Board in Nation</a:t>
            </a:r>
          </a:p>
        </p:txBody>
      </p:sp>
    </p:spTree>
    <p:extLst>
      <p:ext uri="{BB962C8B-B14F-4D97-AF65-F5344CB8AC3E}">
        <p14:creationId xmlns:p14="http://schemas.microsoft.com/office/powerpoint/2010/main" val="3482943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pPr algn="ctr"/>
            <a:r>
              <a:rPr lang="en-US" dirty="0" smtClean="0"/>
              <a:t>Subject-Matter Mastery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6925"/>
          </a:xfrm>
        </p:spPr>
        <p:txBody>
          <a:bodyPr/>
          <a:lstStyle/>
          <a:p>
            <a:r>
              <a:rPr lang="en-US" sz="2800" dirty="0" smtClean="0"/>
              <a:t>Test of content knowledge;</a:t>
            </a:r>
          </a:p>
          <a:p>
            <a:r>
              <a:rPr lang="en-US" sz="2800" dirty="0" smtClean="0"/>
              <a:t>Most do not include content pedagogy (e.g., “how to teach that specific content”);</a:t>
            </a:r>
          </a:p>
          <a:p>
            <a:pPr lvl="1"/>
            <a:r>
              <a:rPr lang="en-US" sz="2400" dirty="0" smtClean="0"/>
              <a:t>Tests that </a:t>
            </a:r>
            <a:r>
              <a:rPr lang="en-US" sz="2400" b="1" u="sng" dirty="0" smtClean="0"/>
              <a:t>do </a:t>
            </a:r>
            <a:r>
              <a:rPr lang="en-US" sz="2400" dirty="0" smtClean="0"/>
              <a:t>include pedagogy:</a:t>
            </a:r>
          </a:p>
          <a:p>
            <a:pPr lvl="2"/>
            <a:r>
              <a:rPr lang="en-US" sz="2000" dirty="0" smtClean="0"/>
              <a:t>Special Education (includes vision and hearing impaired, etc.);</a:t>
            </a:r>
          </a:p>
          <a:p>
            <a:pPr lvl="2"/>
            <a:r>
              <a:rPr lang="en-US" sz="2000" dirty="0" smtClean="0"/>
              <a:t>Reading Specialist (remedial reading);</a:t>
            </a:r>
          </a:p>
          <a:p>
            <a:pPr lvl="2"/>
            <a:r>
              <a:rPr lang="en-US" sz="2000" dirty="0" smtClean="0"/>
              <a:t>English to Speakers of Other Languages (ESOL);</a:t>
            </a:r>
          </a:p>
          <a:p>
            <a:pPr lvl="1"/>
            <a:r>
              <a:rPr lang="en-US" sz="2400" dirty="0" smtClean="0"/>
              <a:t>Pedagogy measured through work samples now, soon to be edTPA (SCALE Teacher Performance Assessment).  (2018)</a:t>
            </a:r>
          </a:p>
          <a:p>
            <a:pPr marL="344487" lvl="1" indent="0">
              <a:buNone/>
            </a:pPr>
            <a:r>
              <a:rPr lang="en-US" sz="1800" dirty="0" smtClean="0"/>
              <a:t>[SCALE = Stanford Center for Assessment, Learning and Equity]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19810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algn="ctr"/>
            <a:r>
              <a:rPr lang="en-US" sz="3600" dirty="0" smtClean="0"/>
              <a:t>Subject-Matter Tests Include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227127"/>
              </p:ext>
            </p:extLst>
          </p:nvPr>
        </p:nvGraphicFramePr>
        <p:xfrm>
          <a:off x="457200" y="2133600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Art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English Language Arts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Biology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English to Speakers of Other Languages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Business Education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Family and Consumer Studies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Chemistry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French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Chinese (Mandarin)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General Science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Early Childhood Education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German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Elementary Education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Health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37766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algn="ctr"/>
            <a:r>
              <a:rPr lang="en-US" sz="3600" dirty="0" smtClean="0"/>
              <a:t>Subject-Matter Tests Include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288519"/>
              </p:ext>
            </p:extLst>
          </p:nvPr>
        </p:nvGraphicFramePr>
        <p:xfrm>
          <a:off x="457200" y="17526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Mathematics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Physical Education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Middle Grades English Language Arts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School Counselor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Middle Grades General Science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School Library Media Specialist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Middle Grades Mathematics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Social Science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Middle Grades Social Science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Spanish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Special Education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Physics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81838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About the Elementary Education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About 45% of all new teachers are elementary teachers;</a:t>
            </a:r>
          </a:p>
          <a:p>
            <a:r>
              <a:rPr lang="en-US" sz="2600" dirty="0" smtClean="0"/>
              <a:t>Designed to be taken in two subtests;</a:t>
            </a:r>
          </a:p>
          <a:p>
            <a:r>
              <a:rPr lang="en-US" sz="2600" dirty="0" smtClean="0"/>
              <a:t>Subtests can be taken together or at the same time;</a:t>
            </a:r>
          </a:p>
          <a:p>
            <a:pPr lvl="1"/>
            <a:r>
              <a:rPr lang="en-US" sz="2200" dirty="0" smtClean="0"/>
              <a:t>This allows people who take tests more slowly more time to respond to the test questions;</a:t>
            </a:r>
          </a:p>
          <a:p>
            <a:pPr lvl="1"/>
            <a:r>
              <a:rPr lang="en-US" sz="2200" dirty="0" smtClean="0"/>
              <a:t>Total cost of taking the test separately is the same as if the subtests were taken at the same time;</a:t>
            </a:r>
          </a:p>
          <a:p>
            <a:r>
              <a:rPr lang="en-US" sz="2600" dirty="0" smtClean="0"/>
              <a:t>Until 2011 – Aligned with ODE content standards for K-8 – changed following comparison to CCSS.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1600" dirty="0" smtClean="0"/>
          </a:p>
          <a:p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62073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About the Elementary Education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274" y="1568450"/>
            <a:ext cx="8229600" cy="4529137"/>
          </a:xfrm>
        </p:spPr>
        <p:txBody>
          <a:bodyPr/>
          <a:lstStyle/>
          <a:p>
            <a:r>
              <a:rPr lang="en-US" sz="2600" dirty="0" smtClean="0"/>
              <a:t>Test now fully aligned with CCSS;</a:t>
            </a:r>
          </a:p>
          <a:p>
            <a:r>
              <a:rPr lang="en-US" sz="2600" dirty="0" smtClean="0"/>
              <a:t>Framework includes:</a:t>
            </a:r>
          </a:p>
          <a:p>
            <a:pPr lvl="1"/>
            <a:r>
              <a:rPr lang="en-US" sz="2200" dirty="0" smtClean="0"/>
              <a:t>Subtest I – </a:t>
            </a:r>
          </a:p>
          <a:p>
            <a:pPr lvl="2"/>
            <a:r>
              <a:rPr lang="en-US" sz="1900" dirty="0" smtClean="0"/>
              <a:t>Reading and Language Arts 	62%</a:t>
            </a:r>
          </a:p>
          <a:p>
            <a:pPr lvl="2"/>
            <a:r>
              <a:rPr lang="en-US" sz="1900" dirty="0" smtClean="0"/>
              <a:t>Social Studies			38%</a:t>
            </a:r>
          </a:p>
          <a:p>
            <a:pPr lvl="1"/>
            <a:r>
              <a:rPr lang="en-US" sz="2200" dirty="0" smtClean="0"/>
              <a:t>Subtest II – </a:t>
            </a:r>
          </a:p>
          <a:p>
            <a:pPr lvl="2"/>
            <a:r>
              <a:rPr lang="en-US" sz="1900" dirty="0" smtClean="0"/>
              <a:t>Mathematics			50%</a:t>
            </a:r>
          </a:p>
          <a:p>
            <a:pPr lvl="2"/>
            <a:r>
              <a:rPr lang="en-US" sz="1900" dirty="0" smtClean="0"/>
              <a:t>Science			38%</a:t>
            </a:r>
          </a:p>
          <a:p>
            <a:pPr lvl="2"/>
            <a:r>
              <a:rPr lang="en-US" sz="1900" dirty="0" smtClean="0"/>
              <a:t>The Arts, Health, Fitness		12%</a:t>
            </a:r>
          </a:p>
          <a:p>
            <a:pPr lvl="1"/>
            <a:r>
              <a:rPr lang="en-US" sz="2200" dirty="0" smtClean="0"/>
              <a:t>All new elementary teachers MUST pass a rigorous state elementary test to meet </a:t>
            </a:r>
            <a:r>
              <a:rPr lang="en-US" sz="2200" b="1" dirty="0" smtClean="0"/>
              <a:t>federal requirements </a:t>
            </a:r>
            <a:r>
              <a:rPr lang="en-US" sz="2200" dirty="0" smtClean="0"/>
              <a:t>for “Highly Qualified Elementary Teacher” – no exceptions.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1600" dirty="0" smtClean="0"/>
          </a:p>
          <a:p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09886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1096962"/>
          </a:xfrm>
        </p:spPr>
        <p:txBody>
          <a:bodyPr/>
          <a:lstStyle/>
          <a:p>
            <a:pPr algn="ctr"/>
            <a:r>
              <a:rPr lang="en-US" dirty="0" smtClean="0"/>
              <a:t>Elementary Education Test</a:t>
            </a:r>
            <a:br>
              <a:rPr lang="en-US" dirty="0" smtClean="0"/>
            </a:br>
            <a:r>
              <a:rPr lang="en-US" sz="3200" dirty="0" smtClean="0"/>
              <a:t>(Subtest I – 2012  to Present)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957365"/>
              </p:ext>
            </p:extLst>
          </p:nvPr>
        </p:nvGraphicFramePr>
        <p:xfrm>
          <a:off x="457200" y="1905000"/>
          <a:ext cx="8153400" cy="4081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058"/>
                <a:gridCol w="986198"/>
                <a:gridCol w="968721"/>
                <a:gridCol w="807267"/>
                <a:gridCol w="822356"/>
                <a:gridCol w="933450"/>
                <a:gridCol w="1019175"/>
                <a:gridCol w="1019175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Takers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en-US" sz="1100" baseline="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Not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100" baseline="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100" baseline="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Not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 Scaled Score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Passing Scaled Score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Selections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2785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249.6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African American/Black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236.8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227</a:t>
                      </a:r>
                      <a:endParaRPr lang="en-US" sz="1100" dirty="0"/>
                    </a:p>
                  </a:txBody>
                  <a:tcPr anchor="ctr"/>
                </a:tc>
              </a:tr>
              <a:tr h="433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Asian/Pacific Islander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238.2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227</a:t>
                      </a:r>
                      <a:endParaRPr lang="en-US" sz="1100" dirty="0"/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236.5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227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Multiracial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253.3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227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American/American Indian/AK Native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245.2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227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245.6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227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Undeclared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258.9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227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(non-Hispanic)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2338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250.8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227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6956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1096962"/>
          </a:xfrm>
        </p:spPr>
        <p:txBody>
          <a:bodyPr/>
          <a:lstStyle/>
          <a:p>
            <a:pPr algn="ctr"/>
            <a:r>
              <a:rPr lang="en-US" dirty="0" smtClean="0"/>
              <a:t>Elementary Education Test</a:t>
            </a:r>
            <a:br>
              <a:rPr lang="en-US" dirty="0" smtClean="0"/>
            </a:br>
            <a:r>
              <a:rPr lang="en-US" sz="3200" dirty="0" smtClean="0"/>
              <a:t>(Subtest II – 2012  to Present)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918457"/>
              </p:ext>
            </p:extLst>
          </p:nvPr>
        </p:nvGraphicFramePr>
        <p:xfrm>
          <a:off x="457200" y="1905000"/>
          <a:ext cx="8153400" cy="4081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058"/>
                <a:gridCol w="986198"/>
                <a:gridCol w="968721"/>
                <a:gridCol w="807267"/>
                <a:gridCol w="822356"/>
                <a:gridCol w="933450"/>
                <a:gridCol w="1019175"/>
                <a:gridCol w="1019175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Takers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en-US" sz="1100" baseline="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Not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100" baseline="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100" baseline="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Not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 Scaled Score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Passing Scaled Score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Selections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3172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2856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249.7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African American/Black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228</a:t>
                      </a:r>
                      <a:endParaRPr lang="en-US" sz="1100" dirty="0"/>
                    </a:p>
                  </a:txBody>
                  <a:tcPr anchor="ctr"/>
                </a:tc>
              </a:tr>
              <a:tr h="433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Asian/Pacific Islander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228</a:t>
                      </a:r>
                      <a:endParaRPr lang="en-US" sz="1100" dirty="0"/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235.6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228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Multiracial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252.8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228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American/American Indian/AK Native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228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228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Undeclared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228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(non-Hispanic)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2436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228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43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About the Remaining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199"/>
            <a:ext cx="8229600" cy="3768725"/>
          </a:xfrm>
        </p:spPr>
        <p:txBody>
          <a:bodyPr/>
          <a:lstStyle/>
          <a:p>
            <a:r>
              <a:rPr lang="en-US" sz="2600" dirty="0" smtClean="0"/>
              <a:t>Only have sufficient data related to ethnicity for Mathematics and ESOL;</a:t>
            </a:r>
          </a:p>
          <a:p>
            <a:r>
              <a:rPr lang="en-US" sz="2600" dirty="0" smtClean="0"/>
              <a:t>Mathematics and Language Arts aligned with CCSS;</a:t>
            </a:r>
          </a:p>
          <a:p>
            <a:pPr lvl="1"/>
            <a:r>
              <a:rPr lang="en-US" sz="2200" dirty="0" smtClean="0"/>
              <a:t>Science alignment in process;</a:t>
            </a:r>
          </a:p>
          <a:p>
            <a:r>
              <a:rPr lang="en-US" sz="2600" dirty="0" smtClean="0"/>
              <a:t>Have same supports that Essential Academic Skills tests:</a:t>
            </a:r>
          </a:p>
          <a:p>
            <a:pPr lvl="1"/>
            <a:r>
              <a:rPr lang="en-US" sz="2200" dirty="0" smtClean="0"/>
              <a:t>Study Guides</a:t>
            </a:r>
          </a:p>
          <a:p>
            <a:pPr lvl="1"/>
            <a:r>
              <a:rPr lang="en-US" sz="2200" dirty="0" smtClean="0"/>
              <a:t>Practice Tests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1600" dirty="0" smtClean="0"/>
          </a:p>
          <a:p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62846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1096962"/>
          </a:xfrm>
        </p:spPr>
        <p:txBody>
          <a:bodyPr/>
          <a:lstStyle/>
          <a:p>
            <a:pPr algn="ctr"/>
            <a:r>
              <a:rPr lang="en-US" dirty="0" smtClean="0"/>
              <a:t>Mathematics Test</a:t>
            </a:r>
            <a:br>
              <a:rPr lang="en-US" dirty="0" smtClean="0"/>
            </a:br>
            <a:r>
              <a:rPr lang="en-US" sz="3200" dirty="0" smtClean="0"/>
              <a:t>(2010  to Present)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425923"/>
              </p:ext>
            </p:extLst>
          </p:nvPr>
        </p:nvGraphicFramePr>
        <p:xfrm>
          <a:off x="457200" y="1905000"/>
          <a:ext cx="8153400" cy="4081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058"/>
                <a:gridCol w="986198"/>
                <a:gridCol w="968721"/>
                <a:gridCol w="807267"/>
                <a:gridCol w="822356"/>
                <a:gridCol w="933450"/>
                <a:gridCol w="1019175"/>
                <a:gridCol w="1019175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Takers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en-US" sz="1100" baseline="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Not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100" baseline="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100" baseline="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Not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 Scaled Score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Passing Scaled Score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Selections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235.5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African American/Black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225</a:t>
                      </a:r>
                      <a:endParaRPr lang="en-US" sz="1100" dirty="0"/>
                    </a:p>
                  </a:txBody>
                  <a:tcPr anchor="ctr"/>
                </a:tc>
              </a:tr>
              <a:tr h="433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Asian/Pacific Islander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247.2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225</a:t>
                      </a:r>
                      <a:endParaRPr lang="en-US" sz="1100" dirty="0"/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221.8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225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Multiracial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247.6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225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American/American Indian/AK Native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N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225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225.9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225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Undeclared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232.2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225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(non-Hispanic)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235.1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225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5657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7543800" cy="1490662"/>
          </a:xfrm>
        </p:spPr>
        <p:txBody>
          <a:bodyPr/>
          <a:lstStyle/>
          <a:p>
            <a:pPr algn="ctr"/>
            <a:r>
              <a:rPr lang="en-US" sz="3200" dirty="0" smtClean="0"/>
              <a:t>English to Speakers of Other Languages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(2012  to Present)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141905"/>
              </p:ext>
            </p:extLst>
          </p:nvPr>
        </p:nvGraphicFramePr>
        <p:xfrm>
          <a:off x="457200" y="1905000"/>
          <a:ext cx="8153400" cy="4081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058"/>
                <a:gridCol w="986198"/>
                <a:gridCol w="968721"/>
                <a:gridCol w="807267"/>
                <a:gridCol w="822356"/>
                <a:gridCol w="933450"/>
                <a:gridCol w="1019175"/>
                <a:gridCol w="1019175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Takers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en-US" sz="1100" baseline="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Not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100" baseline="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100" baseline="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Not Pass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 Scaled Score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accent4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Passing Scaled Score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Selections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254.9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African American/Black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 N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228</a:t>
                      </a:r>
                      <a:endParaRPr lang="en-US" sz="1100" dirty="0"/>
                    </a:p>
                  </a:txBody>
                  <a:tcPr anchor="ctr"/>
                </a:tc>
              </a:tr>
              <a:tr h="433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Asian/Pacific Islander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95.7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250.2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228</a:t>
                      </a:r>
                      <a:endParaRPr lang="en-US" sz="1100" dirty="0"/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228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Multiracial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98.6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258.4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228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American/American Indian/AK Native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253.2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228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250.7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228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Undeclared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259.3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228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(non-Hispanic)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2436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250.7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 dirty="0" smtClean="0"/>
                        <a:t>228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1464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455" y="1641475"/>
            <a:ext cx="8229600" cy="4835525"/>
          </a:xfrm>
        </p:spPr>
        <p:txBody>
          <a:bodyPr/>
          <a:lstStyle/>
          <a:p>
            <a:r>
              <a:rPr lang="en-US" dirty="0" smtClean="0"/>
              <a:t>Standards for licensure set based on:</a:t>
            </a:r>
          </a:p>
          <a:p>
            <a:pPr lvl="1"/>
            <a:r>
              <a:rPr lang="en-US" dirty="0" smtClean="0"/>
              <a:t>State goals (3</a:t>
            </a:r>
            <a:r>
              <a:rPr lang="en-US" baseline="30000" dirty="0" smtClean="0"/>
              <a:t>rd</a:t>
            </a:r>
            <a:r>
              <a:rPr lang="en-US" dirty="0" smtClean="0"/>
              <a:t> grade reading; graduation rates);</a:t>
            </a:r>
          </a:p>
          <a:p>
            <a:pPr lvl="1"/>
            <a:r>
              <a:rPr lang="en-US" dirty="0" smtClean="0"/>
              <a:t>National Professional Standards (InTASC);</a:t>
            </a:r>
          </a:p>
          <a:p>
            <a:pPr lvl="1"/>
            <a:r>
              <a:rPr lang="en-US" dirty="0" smtClean="0"/>
              <a:t>Content rigor (CCSS);</a:t>
            </a:r>
          </a:p>
          <a:p>
            <a:pPr lvl="1"/>
            <a:r>
              <a:rPr lang="en-US" dirty="0" smtClean="0"/>
              <a:t>Federal Law (NCLB – now ESEA);</a:t>
            </a:r>
          </a:p>
          <a:p>
            <a:r>
              <a:rPr lang="en-US" dirty="0" smtClean="0"/>
              <a:t>Standards are subject to public review (rule setting);</a:t>
            </a:r>
          </a:p>
          <a:p>
            <a:r>
              <a:rPr lang="en-US" dirty="0" smtClean="0"/>
              <a:t>Testing established based on Standards (NES Handout).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algn="ctr"/>
            <a:r>
              <a:rPr lang="en-US" dirty="0" smtClean="0"/>
              <a:t>Background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063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 that Remains to be Done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89056" y="1848688"/>
            <a:ext cx="4708688" cy="4114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94499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 that Remains to be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current workforce needs to be held accountable to the equity lens;</a:t>
            </a:r>
          </a:p>
          <a:p>
            <a:r>
              <a:rPr lang="en-US" dirty="0" smtClean="0"/>
              <a:t>We have a large gender gap in our professional workforce:</a:t>
            </a:r>
          </a:p>
          <a:p>
            <a:pPr lvl="1"/>
            <a:r>
              <a:rPr lang="en-US" dirty="0" smtClean="0"/>
              <a:t>70% of Oregon teachers are women;</a:t>
            </a:r>
          </a:p>
          <a:p>
            <a:pPr lvl="1"/>
            <a:r>
              <a:rPr lang="en-US" dirty="0" smtClean="0"/>
              <a:t>50% of Oregon principals are women;</a:t>
            </a:r>
          </a:p>
          <a:p>
            <a:pPr lvl="1"/>
            <a:r>
              <a:rPr lang="en-US" dirty="0" smtClean="0"/>
              <a:t>25% of Oregon superintendents are women.</a:t>
            </a:r>
          </a:p>
          <a:p>
            <a:r>
              <a:rPr lang="en-US" dirty="0" smtClean="0"/>
              <a:t>Our kids are facing bias and barriers that are atrocious.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96830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all know you </a:t>
            </a:r>
            <a:r>
              <a:rPr lang="en-US" i="1" dirty="0" smtClean="0"/>
              <a:t>can’t teach what you don’t know;</a:t>
            </a:r>
            <a:endParaRPr lang="en-US" dirty="0" smtClean="0"/>
          </a:p>
          <a:p>
            <a:r>
              <a:rPr lang="en-US" dirty="0" smtClean="0"/>
              <a:t>Raising the bar for our children includes raising the bar for educator preparation and knowledge;</a:t>
            </a:r>
          </a:p>
          <a:p>
            <a:r>
              <a:rPr lang="en-US" dirty="0" smtClean="0"/>
              <a:t>Equity requires that our new teachers not only are ethnically, racially, and culturally diverse but also ready to teach on day one.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76811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teachers have to be able to join the school’s professional learning community and participate as part of a learning team – this requires English language literacy.</a:t>
            </a:r>
          </a:p>
          <a:p>
            <a:r>
              <a:rPr lang="en-US" dirty="0" smtClean="0"/>
              <a:t>Maintaining high expectations and standards does not equate to erecting barriers;</a:t>
            </a:r>
          </a:p>
          <a:p>
            <a:r>
              <a:rPr lang="en-US" dirty="0" smtClean="0"/>
              <a:t>Our kids deserve the best.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3071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Nelson Mandela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6000" i="1" dirty="0" smtClean="0">
                <a:latin typeface="Freestyle Script" panose="030804020302050B0404" pitchFamily="66" charset="0"/>
              </a:rPr>
              <a:t>One cannot be prepared for something if they secretly believe it will </a:t>
            </a:r>
            <a:r>
              <a:rPr lang="en-US" sz="6000" i="1" smtClean="0">
                <a:latin typeface="Freestyle Script" panose="030804020302050B0404" pitchFamily="66" charset="0"/>
              </a:rPr>
              <a:t>not happen.</a:t>
            </a:r>
            <a:endParaRPr lang="en-US" sz="6000" i="1" dirty="0">
              <a:latin typeface="Freestyle Script" panose="030804020302050B0404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667609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9725"/>
          </a:xfrm>
        </p:spPr>
        <p:txBody>
          <a:bodyPr/>
          <a:lstStyle/>
          <a:p>
            <a:r>
              <a:rPr lang="en-US" sz="2800" dirty="0" smtClean="0"/>
              <a:t>1989 – legislation mandated public higher education to establish Master of Arts in Teaching (MAT) programs for teacher preparation;</a:t>
            </a:r>
          </a:p>
          <a:p>
            <a:r>
              <a:rPr lang="en-US" sz="2800" dirty="0" smtClean="0"/>
              <a:t>Previously, nearly all teacher prepared as undergraduates (national model today);</a:t>
            </a:r>
          </a:p>
          <a:p>
            <a:r>
              <a:rPr lang="en-US" sz="2800" dirty="0" smtClean="0"/>
              <a:t>MAT’s </a:t>
            </a:r>
            <a:r>
              <a:rPr lang="en-US" sz="2800" dirty="0" smtClean="0"/>
              <a:t>–Premise - candidates </a:t>
            </a:r>
            <a:r>
              <a:rPr lang="en-US" sz="2800" dirty="0" smtClean="0"/>
              <a:t>should come in with the requisite content knowledge, and </a:t>
            </a:r>
            <a:r>
              <a:rPr lang="en-US" sz="2800" i="1" dirty="0" smtClean="0"/>
              <a:t>then</a:t>
            </a:r>
            <a:r>
              <a:rPr lang="en-US" sz="2800" dirty="0" smtClean="0"/>
              <a:t> learn to how to teach that content in their preparation program.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algn="ctr"/>
            <a:r>
              <a:rPr lang="en-US" dirty="0" smtClean="0"/>
              <a:t>Background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9508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21125"/>
          </a:xfrm>
        </p:spPr>
        <p:txBody>
          <a:bodyPr/>
          <a:lstStyle/>
          <a:p>
            <a:r>
              <a:rPr lang="en-US" dirty="0" smtClean="0"/>
              <a:t>A general liberal arts degree is insufficient to teach most content areas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1991’s HB 3565 – </a:t>
            </a:r>
            <a:r>
              <a:rPr lang="en-US" i="1" dirty="0" smtClean="0"/>
              <a:t>Oregon Educational Act for the 21</a:t>
            </a:r>
            <a:r>
              <a:rPr lang="en-US" i="1" baseline="30000" dirty="0" smtClean="0"/>
              <a:t>st</a:t>
            </a:r>
            <a:r>
              <a:rPr lang="en-US" i="1" dirty="0" smtClean="0"/>
              <a:t> Century – </a:t>
            </a:r>
            <a:r>
              <a:rPr lang="en-US" dirty="0" smtClean="0"/>
              <a:t>moved teacher prep to a “performance-based model” giving birth to the </a:t>
            </a:r>
            <a:r>
              <a:rPr lang="en-US" u="sng" dirty="0" smtClean="0"/>
              <a:t>teacher work sample – feature of Oregon MAT and licensure preparation programs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algn="ctr"/>
            <a:r>
              <a:rPr lang="en-US" dirty="0" smtClean="0"/>
              <a:t>Background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779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229600" cy="4419600"/>
          </a:xfrm>
        </p:spPr>
        <p:txBody>
          <a:bodyPr/>
          <a:lstStyle/>
          <a:p>
            <a:r>
              <a:rPr lang="en-US" sz="2900" dirty="0"/>
              <a:t>The Commission has tested </a:t>
            </a:r>
            <a:r>
              <a:rPr lang="en-US" sz="2900" b="1" u="sng" dirty="0"/>
              <a:t>content knowledge</a:t>
            </a:r>
            <a:r>
              <a:rPr lang="en-US" sz="2900" b="1" dirty="0"/>
              <a:t> </a:t>
            </a:r>
            <a:r>
              <a:rPr lang="en-US" sz="2900" dirty="0"/>
              <a:t>and not </a:t>
            </a:r>
            <a:r>
              <a:rPr lang="en-US" sz="2900" b="1" dirty="0"/>
              <a:t>pedagogical knowledge</a:t>
            </a:r>
            <a:r>
              <a:rPr lang="en-US" sz="2900" dirty="0"/>
              <a:t> since the mid </a:t>
            </a:r>
            <a:r>
              <a:rPr lang="en-US" sz="2900" dirty="0" smtClean="0"/>
              <a:t>1990’s;</a:t>
            </a:r>
            <a:endParaRPr lang="en-US" sz="2900" dirty="0"/>
          </a:p>
          <a:p>
            <a:r>
              <a:rPr lang="en-US" sz="2900" dirty="0" smtClean="0"/>
              <a:t>Therefore, unless content knowledge depth is part of admission standards, candidates may have trouble passing most tests;</a:t>
            </a:r>
          </a:p>
          <a:p>
            <a:r>
              <a:rPr lang="en-US" sz="2900" dirty="0" smtClean="0"/>
              <a:t>Test </a:t>
            </a:r>
            <a:r>
              <a:rPr lang="en-US" sz="2900" dirty="0" smtClean="0"/>
              <a:t>failure for these tests </a:t>
            </a:r>
            <a:r>
              <a:rPr lang="en-US" sz="2900" dirty="0" smtClean="0"/>
              <a:t>is not a cultural or linguistic issue, it </a:t>
            </a:r>
            <a:r>
              <a:rPr lang="en-US" sz="2900" dirty="0" smtClean="0"/>
              <a:t>is nearly always, </a:t>
            </a:r>
            <a:r>
              <a:rPr lang="en-US" sz="2900" dirty="0" smtClean="0"/>
              <a:t>a lack of content knowledge depth</a:t>
            </a:r>
            <a:r>
              <a:rPr lang="en-US" sz="2900" dirty="0" smtClean="0"/>
              <a:t>. </a:t>
            </a:r>
            <a:r>
              <a:rPr lang="en-US" sz="2400" dirty="0" smtClean="0"/>
              <a:t>(86% don’t study)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algn="ctr"/>
            <a:r>
              <a:rPr lang="en-US" dirty="0" smtClean="0"/>
              <a:t>Background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384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399"/>
            <a:ext cx="8229600" cy="3992617"/>
          </a:xfrm>
        </p:spPr>
        <p:txBody>
          <a:bodyPr/>
          <a:lstStyle/>
          <a:p>
            <a:r>
              <a:rPr lang="en-US" dirty="0" smtClean="0"/>
              <a:t>Every test taker for whom English is not their native language, may request a test accommodation of up to 1.5 extra time to take a test;</a:t>
            </a:r>
          </a:p>
          <a:p>
            <a:r>
              <a:rPr lang="en-US" dirty="0" smtClean="0"/>
              <a:t>Tests may be taken separately if the test has a subtest (like elementary education and essential academic skills).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7543800" cy="1096962"/>
          </a:xfrm>
        </p:spPr>
        <p:txBody>
          <a:bodyPr/>
          <a:lstStyle/>
          <a:p>
            <a:pPr algn="ctr"/>
            <a:r>
              <a:rPr lang="en-US" dirty="0" smtClean="0"/>
              <a:t>Background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952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82817"/>
            <a:ext cx="8229600" cy="4267200"/>
          </a:xfrm>
        </p:spPr>
        <p:txBody>
          <a:bodyPr/>
          <a:lstStyle/>
          <a:p>
            <a:r>
              <a:rPr lang="en-US" dirty="0"/>
              <a:t>Meeting state goals of all children reading at grade level at the end of the 3</a:t>
            </a:r>
            <a:r>
              <a:rPr lang="en-US" baseline="30000" dirty="0"/>
              <a:t>rd</a:t>
            </a:r>
            <a:r>
              <a:rPr lang="en-US" dirty="0"/>
              <a:t> grade requires depth of content knowledge and literacy </a:t>
            </a:r>
            <a:r>
              <a:rPr lang="en-US" dirty="0" smtClean="0"/>
              <a:t>proficiency;</a:t>
            </a:r>
            <a:endParaRPr lang="en-US" dirty="0"/>
          </a:p>
          <a:p>
            <a:r>
              <a:rPr lang="en-US" dirty="0" smtClean="0"/>
              <a:t>Experts tell us it is critical that second language children have access to teachers who are able to teach to </a:t>
            </a:r>
            <a:r>
              <a:rPr lang="en-US" i="1" dirty="0" smtClean="0"/>
              <a:t>all dimensions </a:t>
            </a:r>
            <a:r>
              <a:rPr lang="en-US" dirty="0" smtClean="0"/>
              <a:t>of English language literacy.  </a:t>
            </a:r>
            <a:r>
              <a:rPr lang="en-US" sz="2400" dirty="0" smtClean="0"/>
              <a:t>[</a:t>
            </a:r>
            <a:r>
              <a:rPr lang="en-US" sz="2400" dirty="0" err="1" smtClean="0"/>
              <a:t>Libia</a:t>
            </a:r>
            <a:r>
              <a:rPr lang="en-US" sz="2400" dirty="0" smtClean="0"/>
              <a:t> Gil, U.S. Department of Education.]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1096962"/>
          </a:xfrm>
        </p:spPr>
        <p:txBody>
          <a:bodyPr/>
          <a:lstStyle/>
          <a:p>
            <a:pPr algn="ctr"/>
            <a:r>
              <a:rPr lang="en-US" dirty="0" smtClean="0"/>
              <a:t>Background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4946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0076"/>
            <a:ext cx="8229600" cy="4606924"/>
          </a:xfrm>
        </p:spPr>
        <p:txBody>
          <a:bodyPr/>
          <a:lstStyle/>
          <a:p>
            <a:r>
              <a:rPr lang="en-US" dirty="0" smtClean="0"/>
              <a:t>Aligned to Common Core State Standards;</a:t>
            </a:r>
          </a:p>
          <a:p>
            <a:r>
              <a:rPr lang="en-US" dirty="0" smtClean="0"/>
              <a:t>Passing Score set by Oregon Teachers;</a:t>
            </a:r>
          </a:p>
          <a:p>
            <a:r>
              <a:rPr lang="en-US" dirty="0" smtClean="0"/>
              <a:t>Available “on-demand” at VUE testing centers;</a:t>
            </a:r>
          </a:p>
          <a:p>
            <a:r>
              <a:rPr lang="en-US" dirty="0" smtClean="0"/>
              <a:t>“Passing” indication for multiple choice only tests on day of test;</a:t>
            </a:r>
          </a:p>
          <a:p>
            <a:r>
              <a:rPr lang="en-US" dirty="0" smtClean="0"/>
              <a:t>Official scores available in less than 30 days;</a:t>
            </a:r>
          </a:p>
          <a:p>
            <a:r>
              <a:rPr lang="en-US" dirty="0" smtClean="0"/>
              <a:t>Can retake after 30 days.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Classification: 1 - Published: DO: Chamberlain</a:t>
            </a:r>
            <a:endParaRPr lang="en-US" alt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9564"/>
            <a:ext cx="7543800" cy="1096962"/>
          </a:xfrm>
        </p:spPr>
        <p:txBody>
          <a:bodyPr/>
          <a:lstStyle/>
          <a:p>
            <a:pPr algn="ctr"/>
            <a:r>
              <a:rPr lang="en-US" dirty="0" smtClean="0"/>
              <a:t>About Oregon Teacher Licensure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1183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2.2|0.9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F345F31F18E44680D1011C5E8A15A0" ma:contentTypeVersion="6" ma:contentTypeDescription="Create a new document." ma:contentTypeScope="" ma:versionID="d6fb99deb2dc95688930dc2652d35da3">
  <xsd:schema xmlns:xsd="http://www.w3.org/2001/XMLSchema" xmlns:xs="http://www.w3.org/2001/XMLSchema" xmlns:p="http://schemas.microsoft.com/office/2006/metadata/properties" xmlns:ns1="http://schemas.microsoft.com/sharepoint/v3" xmlns:ns2="ec60daf9-795a-4040-9785-6b9d8ae581da" targetNamespace="http://schemas.microsoft.com/office/2006/metadata/properties" ma:root="true" ma:fieldsID="cb1c7d4551c6d7fd7a9b7e90f8482228" ns1:_="" ns2:_="">
    <xsd:import namespace="http://schemas.microsoft.com/sharepoint/v3"/>
    <xsd:import namespace="ec60daf9-795a-4040-9785-6b9d8ae581da"/>
    <xsd:element name="properties">
      <xsd:complexType>
        <xsd:sequence>
          <xsd:element name="documentManagement">
            <xsd:complexType>
              <xsd:all>
                <xsd:element ref="ns2:Estimated_x0020_Creation_x0020_Date" minOccurs="0"/>
                <xsd:element ref="ns2:Remediation_x0020_Date" minOccurs="0"/>
                <xsd:element ref="ns1:PublishingStartDate" minOccurs="0"/>
                <xsd:element ref="ns1:PublishingExpirationDate" minOccurs="0"/>
                <xsd:element ref="ns2:Prior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6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7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60daf9-795a-4040-9785-6b9d8ae581da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2" nillable="true" ma:displayName="Estimated Creation Date" ma:format="DateOnly" ma:internalName="Estimated_x0020_Creation_x0020_Date0" ma:readOnly="false">
      <xsd:simpleType>
        <xsd:restriction base="dms:DateTime"/>
      </xsd:simpleType>
    </xsd:element>
    <xsd:element name="Remediation_x0020_Date" ma:index="3" nillable="true" ma:displayName="Remediation Date" ma:default="[today]" ma:format="DateOnly" ma:internalName="Remediation_x0020_Date0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0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ec60daf9-795a-4040-9785-6b9d8ae581da">2020-07-18T12:35:59+00:00</Remediation_x0020_Date>
    <Priority xmlns="ec60daf9-795a-4040-9785-6b9d8ae581da">New</Priority>
    <Estimated_x0020_Creation_x0020_Date xmlns="ec60daf9-795a-4040-9785-6b9d8ae581da" xsi:nil="true"/>
  </documentManagement>
</p:properties>
</file>

<file path=customXml/itemProps1.xml><?xml version="1.0" encoding="utf-8"?>
<ds:datastoreItem xmlns:ds="http://schemas.openxmlformats.org/officeDocument/2006/customXml" ds:itemID="{C8954547-E37A-46C2-A904-9EF66D87DF43}"/>
</file>

<file path=customXml/itemProps2.xml><?xml version="1.0" encoding="utf-8"?>
<ds:datastoreItem xmlns:ds="http://schemas.openxmlformats.org/officeDocument/2006/customXml" ds:itemID="{0DFAB5F3-4889-4096-95C5-94B9BA5847C8}"/>
</file>

<file path=customXml/itemProps3.xml><?xml version="1.0" encoding="utf-8"?>
<ds:datastoreItem xmlns:ds="http://schemas.openxmlformats.org/officeDocument/2006/customXml" ds:itemID="{2291B1E6-9B03-41BC-82DB-D783083082A4}"/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6492</TotalTime>
  <Words>2243</Words>
  <Application>Microsoft Office PowerPoint</Application>
  <PresentationFormat>On-screen Show (4:3)</PresentationFormat>
  <Paragraphs>892</Paragraphs>
  <Slides>34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Bookman Old Style</vt:lpstr>
      <vt:lpstr>Calibri</vt:lpstr>
      <vt:lpstr>Freestyle Script</vt:lpstr>
      <vt:lpstr>Times New Roman</vt:lpstr>
      <vt:lpstr>Wingdings</vt:lpstr>
      <vt:lpstr>Network</vt:lpstr>
      <vt:lpstr>Custom Design</vt:lpstr>
      <vt:lpstr>1_Custom Design</vt:lpstr>
      <vt:lpstr>PowerPoint Presentation</vt:lpstr>
      <vt:lpstr>PowerPoint Presentation</vt:lpstr>
      <vt:lpstr>Background Information</vt:lpstr>
      <vt:lpstr>Background Information</vt:lpstr>
      <vt:lpstr>Background Information</vt:lpstr>
      <vt:lpstr>Background Information</vt:lpstr>
      <vt:lpstr>Background Information</vt:lpstr>
      <vt:lpstr>Background Information</vt:lpstr>
      <vt:lpstr>About Oregon Teacher Licensure Tests</vt:lpstr>
      <vt:lpstr>About Oregon Teacher Licensure Tests</vt:lpstr>
      <vt:lpstr>About the Essential Academic Skills (EAS) tests</vt:lpstr>
      <vt:lpstr>Essential Academic Skills (Reading 2010-Present)</vt:lpstr>
      <vt:lpstr>EAS Reading Framework (Subtest I)</vt:lpstr>
      <vt:lpstr>EAS Reading Framework (Subtest I)</vt:lpstr>
      <vt:lpstr>Essential Academic Skills  (Writing 2010-present)</vt:lpstr>
      <vt:lpstr>EAS Writing Framework (Subtest II)</vt:lpstr>
      <vt:lpstr>EAS Writing Framework (Subtest II)</vt:lpstr>
      <vt:lpstr>Essential Academic Skills  (Math 2010-present)</vt:lpstr>
      <vt:lpstr>Who Must Take the EAS?</vt:lpstr>
      <vt:lpstr>Subject-Matter Mastery Tests</vt:lpstr>
      <vt:lpstr>Subject-Matter Tests Include</vt:lpstr>
      <vt:lpstr>Subject-Matter Tests Include</vt:lpstr>
      <vt:lpstr>About the Elementary Education test</vt:lpstr>
      <vt:lpstr>About the Elementary Education test</vt:lpstr>
      <vt:lpstr>Elementary Education Test (Subtest I – 2012  to Present)</vt:lpstr>
      <vt:lpstr>Elementary Education Test (Subtest II – 2012  to Present)</vt:lpstr>
      <vt:lpstr>About the Remaining Tests</vt:lpstr>
      <vt:lpstr>Mathematics Test (2010  to Present)</vt:lpstr>
      <vt:lpstr>English to Speakers of Other Languages (2012  to Present)</vt:lpstr>
      <vt:lpstr>Work that Remains to be Done</vt:lpstr>
      <vt:lpstr>Work that Remains to be Done</vt:lpstr>
      <vt:lpstr>Conclusion</vt:lpstr>
      <vt:lpstr>Conclusion</vt:lpstr>
      <vt:lpstr>Nelson Mandela</vt:lpstr>
    </vt:vector>
  </TitlesOfParts>
  <Company>State of Oregon - TSPC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State of Oregon - TSPC</dc:creator>
  <cp:lastModifiedBy>CHAMBERLAIN Victoria * TSPC</cp:lastModifiedBy>
  <cp:revision>610</cp:revision>
  <cp:lastPrinted>2014-12-11T19:01:28Z</cp:lastPrinted>
  <dcterms:created xsi:type="dcterms:W3CDTF">2009-03-03T18:29:25Z</dcterms:created>
  <dcterms:modified xsi:type="dcterms:W3CDTF">2014-12-11T19:22:26Z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0x0101005EF345F31F18E44680D1011C5E8A15A0</vt:lpwstr>
  </property>
  <property fmtid="{D5CDD505-2E9C-101B-9397-08002B2CF9AE}" pid="5" name="Priority">
    <vt:lpwstr>New</vt:lpwstr>
  </property>
</Properties>
</file>