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8"/>
  </p:notesMasterIdLst>
  <p:handoutMasterIdLst>
    <p:handoutMasterId r:id="rId9"/>
  </p:handoutMasterIdLst>
  <p:sldIdLst>
    <p:sldId id="265" r:id="rId2"/>
    <p:sldId id="257" r:id="rId3"/>
    <p:sldId id="266" r:id="rId4"/>
    <p:sldId id="268" r:id="rId5"/>
    <p:sldId id="267" r:id="rId6"/>
    <p:sldId id="26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9E6B13-F9AA-411B-9F23-D1E39D79D280}">
          <p14:sldIdLst>
            <p14:sldId id="265"/>
            <p14:sldId id="257"/>
            <p14:sldId id="266"/>
            <p14:sldId id="268"/>
            <p14:sldId id="267"/>
            <p14:sldId id="26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00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69706" autoAdjust="0"/>
  </p:normalViewPr>
  <p:slideViewPr>
    <p:cSldViewPr>
      <p:cViewPr varScale="1">
        <p:scale>
          <a:sx n="115" d="100"/>
          <a:sy n="115" d="100"/>
        </p:scale>
        <p:origin x="-228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296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1EF04A-710C-4B8B-8DE4-B6C52F909D28}" type="datetimeFigureOut">
              <a:rPr lang="en-US" smtClean="0"/>
              <a:t>4/14/2016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3ACC85-86D8-45A3-B087-3E67010DFB79}" type="slidenum">
              <a:rPr lang="en-US" smtClean="0"/>
              <a:t>‹#›</a:t>
            </a:fld>
            <a:endParaRPr lang="en-US"/>
          </a:p>
        </p:txBody>
      </p:sp>
    </p:spTree>
    <p:extLst>
      <p:ext uri="{BB962C8B-B14F-4D97-AF65-F5344CB8AC3E}">
        <p14:creationId xmlns:p14="http://schemas.microsoft.com/office/powerpoint/2010/main" val="1854785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0F015C-3CA0-4C86-86F5-D2D0E659609E}" type="datetimeFigureOut">
              <a:rPr lang="en-US" smtClean="0"/>
              <a:t>4/14/2016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65BB6D-9A27-4660-BDF6-04A70C1BCF9D}" type="slidenum">
              <a:rPr lang="en-US" smtClean="0"/>
              <a:t>‹#›</a:t>
            </a:fld>
            <a:endParaRPr lang="en-US"/>
          </a:p>
        </p:txBody>
      </p:sp>
    </p:spTree>
    <p:extLst>
      <p:ext uri="{BB962C8B-B14F-4D97-AF65-F5344CB8AC3E}">
        <p14:creationId xmlns:p14="http://schemas.microsoft.com/office/powerpoint/2010/main" val="3534433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Academic proficiency; “soft skills” </a:t>
            </a:r>
            <a:r>
              <a:rPr lang="en-US" dirty="0" err="1" smtClean="0"/>
              <a:t>eg</a:t>
            </a:r>
            <a:r>
              <a:rPr lang="en-US" dirty="0" smtClean="0"/>
              <a:t> time</a:t>
            </a:r>
            <a:r>
              <a:rPr lang="en-US" baseline="0" dirty="0" smtClean="0"/>
              <a:t> management; college culture</a:t>
            </a:r>
            <a:endParaRPr lang="en-US" dirty="0"/>
          </a:p>
        </p:txBody>
      </p:sp>
      <p:sp>
        <p:nvSpPr>
          <p:cNvPr id="4" name="Slide Number Placeholder 3"/>
          <p:cNvSpPr>
            <a:spLocks noGrp="1"/>
          </p:cNvSpPr>
          <p:nvPr>
            <p:ph type="sldNum" sz="quarter" idx="10"/>
          </p:nvPr>
        </p:nvSpPr>
        <p:spPr/>
        <p:txBody>
          <a:bodyPr/>
          <a:lstStyle/>
          <a:p>
            <a:fld id="{4565BB6D-9A27-4660-BDF6-04A70C1BCF9D}" type="slidenum">
              <a:rPr lang="en-US" smtClean="0"/>
              <a:t>2</a:t>
            </a:fld>
            <a:endParaRPr lang="en-US"/>
          </a:p>
        </p:txBody>
      </p:sp>
    </p:spTree>
    <p:extLst>
      <p:ext uri="{BB962C8B-B14F-4D97-AF65-F5344CB8AC3E}">
        <p14:creationId xmlns:p14="http://schemas.microsoft.com/office/powerpoint/2010/main" val="3731351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Dual Credit, as defined by the standards, refers to a course that is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 Offered as part of the high school program,</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Taught by a high school teacher, acting as a proxy instructor for the college/university, who has been approved by the college/university and meets the qualifications to teach the course for the college/university,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Sufficiently similar to the college/university course to enable the student to be described as “taking a course from the college or university”.  Dual credit students enroll in the college course and grading and transcription is consistent with those of like courses at the college or university. (Credit may also be granted by the high school toward graduation requirements, as appropriate.)</a:t>
            </a:r>
          </a:p>
          <a:p>
            <a:endParaRPr lang="en-US" dirty="0" smtClean="0"/>
          </a:p>
          <a:p>
            <a:r>
              <a:rPr lang="en-US" dirty="0" smtClean="0"/>
              <a:t>NACEP</a:t>
            </a:r>
            <a:r>
              <a:rPr lang="en-US" baseline="0" dirty="0" smtClean="0"/>
              <a:t> standards highlights: </a:t>
            </a:r>
          </a:p>
          <a:p>
            <a:pPr marL="171450" indent="-171450">
              <a:buFont typeface="Arial" panose="020B0604020202020204" pitchFamily="34" charset="0"/>
              <a:buChar char="•"/>
            </a:pPr>
            <a:r>
              <a:rPr lang="en-US" baseline="0" dirty="0" smtClean="0"/>
              <a:t>High school teachers must meet academic requirements for faculty at college</a:t>
            </a:r>
          </a:p>
          <a:p>
            <a:pPr marL="171450" indent="-171450">
              <a:buFont typeface="Arial" panose="020B0604020202020204" pitchFamily="34" charset="0"/>
              <a:buChar char="•"/>
            </a:pPr>
            <a:r>
              <a:rPr lang="en-US" dirty="0" smtClean="0"/>
              <a:t>Similar</a:t>
            </a:r>
            <a:r>
              <a:rPr lang="en-US" baseline="0" dirty="0" smtClean="0"/>
              <a:t> curriculum, standards</a:t>
            </a:r>
          </a:p>
          <a:p>
            <a:pPr marL="171450" indent="-171450">
              <a:buFont typeface="Arial" panose="020B0604020202020204" pitchFamily="34" charset="0"/>
              <a:buChar char="•"/>
            </a:pPr>
            <a:r>
              <a:rPr lang="en-US" baseline="0" dirty="0" smtClean="0"/>
              <a:t>Students are registered as college students from the outset; must meet prerequisites; receive college transcript</a:t>
            </a:r>
            <a:endParaRPr lang="en-US" dirty="0"/>
          </a:p>
        </p:txBody>
      </p:sp>
      <p:sp>
        <p:nvSpPr>
          <p:cNvPr id="4" name="Slide Number Placeholder 3"/>
          <p:cNvSpPr>
            <a:spLocks noGrp="1"/>
          </p:cNvSpPr>
          <p:nvPr>
            <p:ph type="sldNum" sz="quarter" idx="10"/>
          </p:nvPr>
        </p:nvSpPr>
        <p:spPr/>
        <p:txBody>
          <a:bodyPr/>
          <a:lstStyle/>
          <a:p>
            <a:fld id="{4565BB6D-9A27-4660-BDF6-04A70C1BCF9D}" type="slidenum">
              <a:rPr lang="en-US" smtClean="0"/>
              <a:t>3</a:t>
            </a:fld>
            <a:endParaRPr lang="en-US"/>
          </a:p>
        </p:txBody>
      </p:sp>
    </p:spTree>
    <p:extLst>
      <p:ext uri="{BB962C8B-B14F-4D97-AF65-F5344CB8AC3E}">
        <p14:creationId xmlns:p14="http://schemas.microsoft.com/office/powerpoint/2010/main" val="1287760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ability to align with the Oregon Dual Credit standards has been challenging for some high school wishing to partner with a college or university to offer dual credit.  Some do not have teachers with the qualifications needed.  Some are interested in providing options for students that avoid a transcript entry for poor or failing grades. </a:t>
            </a:r>
            <a:endParaRPr lang="en-US" dirty="0"/>
          </a:p>
        </p:txBody>
      </p:sp>
      <p:sp>
        <p:nvSpPr>
          <p:cNvPr id="4" name="Slide Number Placeholder 3"/>
          <p:cNvSpPr>
            <a:spLocks noGrp="1"/>
          </p:cNvSpPr>
          <p:nvPr>
            <p:ph type="sldNum" sz="quarter" idx="10"/>
          </p:nvPr>
        </p:nvSpPr>
        <p:spPr/>
        <p:txBody>
          <a:bodyPr/>
          <a:lstStyle/>
          <a:p>
            <a:fld id="{4565BB6D-9A27-4660-BDF6-04A70C1BCF9D}" type="slidenum">
              <a:rPr lang="en-US" smtClean="0"/>
              <a:t>4</a:t>
            </a:fld>
            <a:endParaRPr lang="en-US"/>
          </a:p>
        </p:txBody>
      </p:sp>
    </p:spTree>
    <p:extLst>
      <p:ext uri="{BB962C8B-B14F-4D97-AF65-F5344CB8AC3E}">
        <p14:creationId xmlns:p14="http://schemas.microsoft.com/office/powerpoint/2010/main" val="1504263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Sponsored DC: Proposed</a:t>
            </a:r>
            <a:r>
              <a:rPr lang="en-US" baseline="0" dirty="0" smtClean="0"/>
              <a:t> s</a:t>
            </a:r>
            <a:r>
              <a:rPr lang="en-US" dirty="0" smtClean="0"/>
              <a:t>tandards emphasize</a:t>
            </a:r>
            <a:r>
              <a:rPr lang="en-US" baseline="0" dirty="0" smtClean="0"/>
              <a:t> </a:t>
            </a:r>
            <a:r>
              <a:rPr lang="en-US" dirty="0" smtClean="0"/>
              <a:t>deeper teaching partnership;</a:t>
            </a:r>
            <a:r>
              <a:rPr lang="en-US" baseline="0" dirty="0" smtClean="0"/>
              <a:t> but teachers don’t need to meet same academic qualifications as college/university faculty. Still treated as a college enrollment, </a:t>
            </a:r>
            <a:r>
              <a:rPr lang="en-US" baseline="0" dirty="0" err="1" smtClean="0"/>
              <a:t>transcripted</a:t>
            </a:r>
            <a:r>
              <a:rPr lang="en-US" baseline="0" dirty="0" smtClean="0"/>
              <a:t> identically. </a:t>
            </a:r>
          </a:p>
          <a:p>
            <a:endParaRPr lang="en-US" baseline="0" dirty="0" smtClean="0"/>
          </a:p>
          <a:p>
            <a:r>
              <a:rPr lang="en-US" baseline="0" dirty="0" smtClean="0"/>
              <a:t>Assessment-Based LC: Doesn’t replicate the college course. Proposed standards put focus is on college- or university-defined student learning outcomes. Greater reliance on demonstrations of student proficiency; standards are not concerned with teacher’s education credential, questions of course alignment; different </a:t>
            </a:r>
            <a:r>
              <a:rPr lang="en-US" baseline="0" dirty="0" err="1" smtClean="0"/>
              <a:t>transcripting</a:t>
            </a:r>
            <a:r>
              <a:rPr lang="en-US" baseline="0" dirty="0" smtClean="0"/>
              <a:t> requirements. </a:t>
            </a:r>
            <a:endParaRPr lang="en-US" dirty="0"/>
          </a:p>
        </p:txBody>
      </p:sp>
      <p:sp>
        <p:nvSpPr>
          <p:cNvPr id="4" name="Slide Number Placeholder 3"/>
          <p:cNvSpPr>
            <a:spLocks noGrp="1"/>
          </p:cNvSpPr>
          <p:nvPr>
            <p:ph type="sldNum" sz="quarter" idx="10"/>
          </p:nvPr>
        </p:nvSpPr>
        <p:spPr/>
        <p:txBody>
          <a:bodyPr/>
          <a:lstStyle/>
          <a:p>
            <a:fld id="{4565BB6D-9A27-4660-BDF6-04A70C1BCF9D}" type="slidenum">
              <a:rPr lang="en-US" smtClean="0"/>
              <a:t>5</a:t>
            </a:fld>
            <a:endParaRPr lang="en-US"/>
          </a:p>
        </p:txBody>
      </p:sp>
    </p:spTree>
    <p:extLst>
      <p:ext uri="{BB962C8B-B14F-4D97-AF65-F5344CB8AC3E}">
        <p14:creationId xmlns:p14="http://schemas.microsoft.com/office/powerpoint/2010/main" val="3934355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Academic proficiency; “soft skills” </a:t>
            </a:r>
            <a:r>
              <a:rPr lang="en-US" dirty="0" err="1" smtClean="0"/>
              <a:t>eg</a:t>
            </a:r>
            <a:r>
              <a:rPr lang="en-US" dirty="0" smtClean="0"/>
              <a:t> time</a:t>
            </a:r>
            <a:r>
              <a:rPr lang="en-US" baseline="0" dirty="0" smtClean="0"/>
              <a:t> management; college culture</a:t>
            </a:r>
            <a:endParaRPr lang="en-US" dirty="0"/>
          </a:p>
        </p:txBody>
      </p:sp>
      <p:sp>
        <p:nvSpPr>
          <p:cNvPr id="4" name="Slide Number Placeholder 3"/>
          <p:cNvSpPr>
            <a:spLocks noGrp="1"/>
          </p:cNvSpPr>
          <p:nvPr>
            <p:ph type="sldNum" sz="quarter" idx="10"/>
          </p:nvPr>
        </p:nvSpPr>
        <p:spPr/>
        <p:txBody>
          <a:bodyPr/>
          <a:lstStyle/>
          <a:p>
            <a:fld id="{4565BB6D-9A27-4660-BDF6-04A70C1BCF9D}" type="slidenum">
              <a:rPr lang="en-US" smtClean="0"/>
              <a:t>6</a:t>
            </a:fld>
            <a:endParaRPr lang="en-US"/>
          </a:p>
        </p:txBody>
      </p:sp>
    </p:spTree>
    <p:extLst>
      <p:ext uri="{BB962C8B-B14F-4D97-AF65-F5344CB8AC3E}">
        <p14:creationId xmlns:p14="http://schemas.microsoft.com/office/powerpoint/2010/main" val="340341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8" name="Rectangle 27"/>
          <p:cNvSpPr/>
          <p:nvPr userDrawn="1"/>
        </p:nvSpPr>
        <p:spPr>
          <a:xfrm>
            <a:off x="197945" y="228599"/>
            <a:ext cx="8752020" cy="55626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8"/>
          <p:cNvSpPr txBox="1">
            <a:spLocks/>
          </p:cNvSpPr>
          <p:nvPr userDrawn="1"/>
        </p:nvSpPr>
        <p:spPr>
          <a:xfrm>
            <a:off x="177350" y="5895958"/>
            <a:ext cx="2108650" cy="784928"/>
          </a:xfrm>
          <a:prstGeom prst="rect">
            <a:avLst/>
          </a:prstGeom>
          <a:solidFill>
            <a:srgbClr val="00B0F0"/>
          </a:solidFill>
          <a:ln>
            <a:noFill/>
            <a:round/>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26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2"/>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2"/>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2"/>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2"/>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2"/>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2"/>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2"/>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2"/>
                </a:solidFill>
                <a:latin typeface="+mn-lt"/>
                <a:ea typeface="+mn-ea"/>
                <a:cs typeface="+mn-cs"/>
              </a:defRPr>
            </a:lvl9pPr>
          </a:lstStyle>
          <a:p>
            <a:r>
              <a:rPr lang="en-US" sz="1400" b="0" cap="all" dirty="0" smtClean="0">
                <a:solidFill>
                  <a:srgbClr val="FFFFFF"/>
                </a:solidFill>
                <a:effectLst/>
                <a:latin typeface="Tahoma"/>
                <a:ea typeface="Arial Unicode MS"/>
                <a:cs typeface="Arial Unicode MS"/>
              </a:rPr>
              <a:t> </a:t>
            </a:r>
            <a:endParaRPr lang="en-US" sz="1400" dirty="0"/>
          </a:p>
        </p:txBody>
      </p:sp>
      <p:sp>
        <p:nvSpPr>
          <p:cNvPr id="10" name="Date Placeholder 9"/>
          <p:cNvSpPr>
            <a:spLocks noGrp="1"/>
          </p:cNvSpPr>
          <p:nvPr>
            <p:ph type="dt" sz="half" idx="10"/>
          </p:nvPr>
        </p:nvSpPr>
        <p:spPr>
          <a:xfrm>
            <a:off x="7162800" y="6278880"/>
            <a:ext cx="1600200" cy="121920"/>
          </a:xfrm>
          <a:prstGeom prst="rect">
            <a:avLst/>
          </a:prstGeom>
        </p:spPr>
        <p:txBody>
          <a:bodyPr/>
          <a:lstStyle>
            <a:lvl1pPr>
              <a:defRPr sz="1400" baseline="0">
                <a:solidFill>
                  <a:schemeClr val="tx1"/>
                </a:solidFill>
              </a:defRPr>
            </a:lvl1pPr>
          </a:lstStyle>
          <a:p>
            <a:fld id="{14AD7302-E485-4338-9795-15DED8275312}" type="datetime1">
              <a:rPr lang="en-US" smtClean="0"/>
              <a:pPr/>
              <a:t>4/14/2016</a:t>
            </a:fld>
            <a:endParaRPr lang="en-US" dirty="0"/>
          </a:p>
        </p:txBody>
      </p:sp>
      <p:sp>
        <p:nvSpPr>
          <p:cNvPr id="11" name="Slide Number Placeholder 10"/>
          <p:cNvSpPr>
            <a:spLocks noGrp="1"/>
          </p:cNvSpPr>
          <p:nvPr>
            <p:ph type="sldNum" sz="quarter" idx="11"/>
          </p:nvPr>
        </p:nvSpPr>
        <p:spPr>
          <a:xfrm>
            <a:off x="8229600" y="6355080"/>
            <a:ext cx="699770" cy="351868"/>
          </a:xfrm>
          <a:prstGeom prst="rect">
            <a:avLst/>
          </a:prstGeom>
        </p:spPr>
        <p:txBody>
          <a:bodyPr/>
          <a:lstStyle>
            <a:lvl1pPr>
              <a:defRPr>
                <a:solidFill>
                  <a:srgbClr val="FFFFFF"/>
                </a:solidFill>
              </a:defRPr>
            </a:lvl1pPr>
          </a:lstStyle>
          <a:p>
            <a:fld id="{8A9C078F-3D3D-4D61-9397-44D0ED2105D6}" type="slidenum">
              <a:rPr lang="en-US" smtClean="0"/>
              <a:t>‹#›</a:t>
            </a:fld>
            <a:endParaRPr lang="en-US" dirty="0"/>
          </a:p>
        </p:txBody>
      </p:sp>
      <p:sp>
        <p:nvSpPr>
          <p:cNvPr id="15" name="Title 12"/>
          <p:cNvSpPr txBox="1">
            <a:spLocks/>
          </p:cNvSpPr>
          <p:nvPr userDrawn="1"/>
        </p:nvSpPr>
        <p:spPr>
          <a:xfrm>
            <a:off x="457200" y="2590800"/>
            <a:ext cx="6324600" cy="9906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4200" kern="1200" cap="all" spc="150" baseline="0">
                <a:ln>
                  <a:noFill/>
                </a:ln>
                <a:solidFill>
                  <a:schemeClr val="bg1"/>
                </a:solidFill>
                <a:effectLst/>
                <a:latin typeface="+mj-lt"/>
                <a:ea typeface="+mj-ea"/>
                <a:cs typeface="+mj-cs"/>
              </a:defRPr>
            </a:lvl1pPr>
          </a:lstStyle>
          <a:p>
            <a:r>
              <a:rPr lang="en-US" sz="2000" baseline="0" dirty="0" smtClean="0"/>
              <a:t> </a:t>
            </a:r>
            <a:endParaRPr lang="en-US" dirty="0"/>
          </a:p>
        </p:txBody>
      </p:sp>
      <p:sp>
        <p:nvSpPr>
          <p:cNvPr id="4" name="Picture Placeholder 3"/>
          <p:cNvSpPr>
            <a:spLocks noGrp="1"/>
          </p:cNvSpPr>
          <p:nvPr>
            <p:ph type="pic" sz="quarter" idx="13" hasCustomPrompt="1"/>
          </p:nvPr>
        </p:nvSpPr>
        <p:spPr>
          <a:xfrm>
            <a:off x="2399288" y="2819400"/>
            <a:ext cx="4896002" cy="283760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cmpd="sng">
            <a:solidFill>
              <a:schemeClr val="bg1"/>
            </a:solidFill>
          </a:ln>
        </p:spPr>
        <p:txBody>
          <a:bodyPr/>
          <a:lstStyle>
            <a:lvl1pPr>
              <a:defRPr baseline="0"/>
            </a:lvl1pPr>
          </a:lstStyle>
          <a:p>
            <a:r>
              <a:rPr lang="en-US" dirty="0" smtClean="0"/>
              <a:t>Insert picture (optional)</a:t>
            </a:r>
            <a:endParaRPr lang="en-US" dirty="0"/>
          </a:p>
        </p:txBody>
      </p:sp>
      <p:sp>
        <p:nvSpPr>
          <p:cNvPr id="16" name="Subtitle 8"/>
          <p:cNvSpPr txBox="1">
            <a:spLocks/>
          </p:cNvSpPr>
          <p:nvPr userDrawn="1"/>
        </p:nvSpPr>
        <p:spPr>
          <a:xfrm>
            <a:off x="2362200" y="5895958"/>
            <a:ext cx="6567170" cy="784928"/>
          </a:xfrm>
          <a:prstGeom prst="rect">
            <a:avLst/>
          </a:prstGeom>
          <a:solidFill>
            <a:schemeClr val="accent6"/>
          </a:solidFill>
          <a:ln>
            <a:noFill/>
            <a:round/>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26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2"/>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2"/>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2"/>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2"/>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2"/>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2"/>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2"/>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2"/>
                </a:solidFill>
                <a:latin typeface="+mn-lt"/>
                <a:ea typeface="+mn-ea"/>
                <a:cs typeface="+mn-cs"/>
              </a:defRPr>
            </a:lvl9pPr>
          </a:lstStyle>
          <a:p>
            <a:r>
              <a:rPr lang="en-US" sz="1400" b="0" cap="all" dirty="0" smtClean="0">
                <a:solidFill>
                  <a:srgbClr val="FFFFFF"/>
                </a:solidFill>
                <a:effectLst/>
                <a:latin typeface="Tahoma"/>
                <a:ea typeface="Arial Unicode MS"/>
                <a:cs typeface="Arial Unicode MS"/>
              </a:rPr>
              <a:t>  </a:t>
            </a:r>
            <a:endParaRPr lang="en-US" sz="1400" dirty="0"/>
          </a:p>
        </p:txBody>
      </p:sp>
      <p:sp>
        <p:nvSpPr>
          <p:cNvPr id="20" name="AutoShape 3"/>
          <p:cNvSpPr>
            <a:spLocks noChangeArrowheads="1"/>
          </p:cNvSpPr>
          <p:nvPr userDrawn="1"/>
        </p:nvSpPr>
        <p:spPr bwMode="auto">
          <a:xfrm>
            <a:off x="6177194" y="0"/>
            <a:ext cx="2944152" cy="1790700"/>
          </a:xfrm>
          <a:prstGeom prst="roundRect">
            <a:avLst>
              <a:gd name="adj" fmla="val 20000"/>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rot="0" vert="horz" wrap="square" lIns="91440" tIns="45720" rIns="91440" bIns="45720" anchor="t" anchorCtr="0" upright="1">
            <a:noAutofit/>
          </a:bodyPr>
          <a:lstStyle/>
          <a:p>
            <a:endParaRPr lang="en-US"/>
          </a:p>
        </p:txBody>
      </p:sp>
      <p:pic>
        <p:nvPicPr>
          <p:cNvPr id="14" name="officeArt object"/>
          <p:cNvPicPr/>
          <p:nvPr userDrawn="1"/>
        </p:nvPicPr>
        <p:blipFill>
          <a:blip r:embed="rId2">
            <a:extLst/>
          </a:blip>
          <a:stretch>
            <a:fillRect/>
          </a:stretch>
        </p:blipFill>
        <p:spPr>
          <a:xfrm>
            <a:off x="6471285" y="401859"/>
            <a:ext cx="2458085" cy="1175385"/>
          </a:xfrm>
          <a:prstGeom prst="rect">
            <a:avLst/>
          </a:prstGeom>
          <a:ln w="12700" cap="flat">
            <a:noFill/>
            <a:miter lim="400000"/>
          </a:ln>
          <a:effectLst/>
        </p:spPr>
      </p:pic>
      <p:sp>
        <p:nvSpPr>
          <p:cNvPr id="3" name="Title 2"/>
          <p:cNvSpPr>
            <a:spLocks noGrp="1"/>
          </p:cNvSpPr>
          <p:nvPr>
            <p:ph type="title" hasCustomPrompt="1"/>
          </p:nvPr>
        </p:nvSpPr>
        <p:spPr>
          <a:xfrm>
            <a:off x="590550" y="1447800"/>
            <a:ext cx="7943110" cy="939553"/>
          </a:xfrm>
        </p:spPr>
        <p:txBody>
          <a:bodyPr/>
          <a:lstStyle>
            <a:lvl1pPr>
              <a:defRPr sz="4000" b="0" cap="none">
                <a:latin typeface="Adobe Garamond Pro" pitchFamily="18" charset="0"/>
              </a:defRPr>
            </a:lvl1pPr>
          </a:lstStyle>
          <a:p>
            <a:r>
              <a:rPr lang="en-US" dirty="0" smtClean="0"/>
              <a:t>Click to edit master title  </a:t>
            </a:r>
            <a:endParaRPr lang="en-US" dirty="0"/>
          </a:p>
        </p:txBody>
      </p:sp>
      <p:sp>
        <p:nvSpPr>
          <p:cNvPr id="19" name="Content Placeholder 18"/>
          <p:cNvSpPr>
            <a:spLocks noGrp="1"/>
          </p:cNvSpPr>
          <p:nvPr>
            <p:ph sz="quarter" idx="16" hasCustomPrompt="1"/>
          </p:nvPr>
        </p:nvSpPr>
        <p:spPr>
          <a:xfrm>
            <a:off x="228600" y="6096000"/>
            <a:ext cx="1828800" cy="381000"/>
          </a:xfrm>
        </p:spPr>
        <p:txBody>
          <a:bodyPr>
            <a:normAutofit/>
          </a:bodyPr>
          <a:lstStyle>
            <a:lvl1pPr marL="45720" marR="0" indent="0" algn="l" defTabSz="914400" rtl="0" eaLnBrk="1" fontAlgn="auto" latinLnBrk="0" hangingPunct="1">
              <a:lnSpc>
                <a:spcPct val="100000"/>
              </a:lnSpc>
              <a:spcBef>
                <a:spcPct val="20000"/>
              </a:spcBef>
              <a:spcAft>
                <a:spcPts val="0"/>
              </a:spcAft>
              <a:buClr>
                <a:schemeClr val="accent1"/>
              </a:buClr>
              <a:buSzTx/>
              <a:buFont typeface="Wingdings 2" pitchFamily="18" charset="2"/>
              <a:buNone/>
              <a:tabLst/>
              <a:defRPr lang="en-US" sz="1400" baseline="0" smtClean="0">
                <a:solidFill>
                  <a:schemeClr val="accent3"/>
                </a:solidFill>
                <a:latin typeface="Tahoma" panose="020B0604030504040204" pitchFamily="34" charset="0"/>
              </a:defRPr>
            </a:lvl1pPr>
          </a:lstStyle>
          <a:p>
            <a:pPr marL="274320" marR="0" lvl="0" indent="-2286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lang="en-US" sz="1800" dirty="0" smtClean="0">
                <a:latin typeface="+mj-lt"/>
              </a:rPr>
              <a:t>12/3/2014</a:t>
            </a:r>
          </a:p>
        </p:txBody>
      </p:sp>
      <p:sp>
        <p:nvSpPr>
          <p:cNvPr id="26" name="Content Placeholder 25"/>
          <p:cNvSpPr>
            <a:spLocks noGrp="1"/>
          </p:cNvSpPr>
          <p:nvPr>
            <p:ph sz="quarter" idx="20" hasCustomPrompt="1"/>
          </p:nvPr>
        </p:nvSpPr>
        <p:spPr>
          <a:xfrm>
            <a:off x="609600" y="2286000"/>
            <a:ext cx="6019800" cy="685800"/>
          </a:xfrm>
        </p:spPr>
        <p:txBody>
          <a:bodyPr>
            <a:normAutofit/>
          </a:bodyPr>
          <a:lstStyle>
            <a:lvl1pPr marL="45720" indent="0">
              <a:buNone/>
              <a:defRPr sz="1800" b="0" baseline="0">
                <a:solidFill>
                  <a:schemeClr val="accent3"/>
                </a:solidFill>
                <a:latin typeface="Tahoma" panose="020B0604030504040204" pitchFamily="34" charset="0"/>
              </a:defRPr>
            </a:lvl1pPr>
          </a:lstStyle>
          <a:p>
            <a:pPr lvl="0"/>
            <a:r>
              <a:rPr lang="en-US" dirty="0" smtClean="0"/>
              <a:t>CLICK TO EDIT SUBTITLE</a:t>
            </a:r>
            <a:endParaRPr lang="en-US" dirty="0"/>
          </a:p>
        </p:txBody>
      </p:sp>
      <p:sp>
        <p:nvSpPr>
          <p:cNvPr id="27" name="Content Placeholder 25"/>
          <p:cNvSpPr>
            <a:spLocks noGrp="1"/>
          </p:cNvSpPr>
          <p:nvPr>
            <p:ph sz="quarter" idx="21" hasCustomPrompt="1"/>
          </p:nvPr>
        </p:nvSpPr>
        <p:spPr>
          <a:xfrm>
            <a:off x="2590800" y="6096000"/>
            <a:ext cx="6019800" cy="685800"/>
          </a:xfrm>
        </p:spPr>
        <p:txBody>
          <a:bodyPr>
            <a:normAutofit/>
          </a:bodyPr>
          <a:lstStyle>
            <a:lvl1pPr marL="45720" indent="0">
              <a:buNone/>
              <a:defRPr sz="1800" b="0" baseline="0">
                <a:solidFill>
                  <a:schemeClr val="accent3"/>
                </a:solidFill>
                <a:latin typeface="Adobe Garamond Pro" pitchFamily="18" charset="0"/>
              </a:defRPr>
            </a:lvl1pPr>
          </a:lstStyle>
          <a:p>
            <a:pPr lvl="0"/>
            <a:r>
              <a:rPr lang="en-US" dirty="0" smtClean="0"/>
              <a:t>Click to edit presenter and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SubTitle Slide">
    <p:spTree>
      <p:nvGrpSpPr>
        <p:cNvPr id="1" name=""/>
        <p:cNvGrpSpPr/>
        <p:nvPr/>
      </p:nvGrpSpPr>
      <p:grpSpPr>
        <a:xfrm>
          <a:off x="0" y="0"/>
          <a:ext cx="0" cy="0"/>
          <a:chOff x="0" y="0"/>
          <a:chExt cx="0" cy="0"/>
        </a:xfrm>
      </p:grpSpPr>
      <p:sp>
        <p:nvSpPr>
          <p:cNvPr id="8" name="Rectangle 7"/>
          <p:cNvSpPr/>
          <p:nvPr/>
        </p:nvSpPr>
        <p:spPr>
          <a:xfrm>
            <a:off x="197945" y="228599"/>
            <a:ext cx="8752020" cy="55626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p:cNvSpPr>
            <a:spLocks noGrp="1"/>
          </p:cNvSpPr>
          <p:nvPr>
            <p:ph type="dt" sz="half" idx="10"/>
          </p:nvPr>
        </p:nvSpPr>
        <p:spPr>
          <a:xfrm>
            <a:off x="7162800" y="6278880"/>
            <a:ext cx="1600200" cy="121920"/>
          </a:xfrm>
          <a:prstGeom prst="rect">
            <a:avLst/>
          </a:prstGeom>
        </p:spPr>
        <p:txBody>
          <a:bodyPr/>
          <a:lstStyle>
            <a:lvl1pPr>
              <a:defRPr sz="1400" baseline="0">
                <a:solidFill>
                  <a:schemeClr val="tx1"/>
                </a:solidFill>
              </a:defRPr>
            </a:lvl1pPr>
          </a:lstStyle>
          <a:p>
            <a:fld id="{14AD7302-E485-4338-9795-15DED8275312}" type="datetime1">
              <a:rPr lang="en-US" smtClean="0"/>
              <a:pPr/>
              <a:t>4/14/2016</a:t>
            </a:fld>
            <a:endParaRPr lang="en-US" dirty="0"/>
          </a:p>
        </p:txBody>
      </p:sp>
      <p:sp>
        <p:nvSpPr>
          <p:cNvPr id="11" name="Slide Number Placeholder 10"/>
          <p:cNvSpPr>
            <a:spLocks noGrp="1"/>
          </p:cNvSpPr>
          <p:nvPr>
            <p:ph type="sldNum" sz="quarter" idx="11"/>
          </p:nvPr>
        </p:nvSpPr>
        <p:spPr>
          <a:xfrm>
            <a:off x="8229600" y="6355080"/>
            <a:ext cx="699770" cy="351868"/>
          </a:xfrm>
          <a:prstGeom prst="rect">
            <a:avLst/>
          </a:prstGeom>
        </p:spPr>
        <p:txBody>
          <a:bodyPr/>
          <a:lstStyle>
            <a:lvl1pPr>
              <a:defRPr>
                <a:solidFill>
                  <a:srgbClr val="FFFFFF"/>
                </a:solidFill>
              </a:defRPr>
            </a:lvl1pPr>
          </a:lstStyle>
          <a:p>
            <a:fld id="{8A9C078F-3D3D-4D61-9397-44D0ED2105D6}" type="slidenum">
              <a:rPr lang="en-US" smtClean="0"/>
              <a:t>‹#›</a:t>
            </a:fld>
            <a:endParaRPr lang="en-US" dirty="0"/>
          </a:p>
        </p:txBody>
      </p:sp>
      <p:sp>
        <p:nvSpPr>
          <p:cNvPr id="9" name="AutoShape 3"/>
          <p:cNvSpPr>
            <a:spLocks noChangeArrowheads="1"/>
          </p:cNvSpPr>
          <p:nvPr userDrawn="1"/>
        </p:nvSpPr>
        <p:spPr bwMode="auto">
          <a:xfrm>
            <a:off x="6172200" y="38100"/>
            <a:ext cx="2944152" cy="1790700"/>
          </a:xfrm>
          <a:prstGeom prst="roundRect">
            <a:avLst>
              <a:gd name="adj" fmla="val 20000"/>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rot="0" vert="horz" wrap="square" lIns="91440" tIns="45720" rIns="91440" bIns="45720" anchor="t" anchorCtr="0" upright="1">
            <a:noAutofit/>
          </a:bodyPr>
          <a:lstStyle/>
          <a:p>
            <a:endParaRPr lang="en-US"/>
          </a:p>
        </p:txBody>
      </p:sp>
      <p:pic>
        <p:nvPicPr>
          <p:cNvPr id="14" name="officeArt object"/>
          <p:cNvPicPr/>
          <p:nvPr userDrawn="1"/>
        </p:nvPicPr>
        <p:blipFill>
          <a:blip r:embed="rId2">
            <a:extLst/>
          </a:blip>
          <a:stretch>
            <a:fillRect/>
          </a:stretch>
        </p:blipFill>
        <p:spPr>
          <a:xfrm>
            <a:off x="6471285" y="401859"/>
            <a:ext cx="2458085" cy="1175385"/>
          </a:xfrm>
          <a:prstGeom prst="rect">
            <a:avLst/>
          </a:prstGeom>
          <a:ln w="12700" cap="flat">
            <a:noFill/>
            <a:miter lim="400000"/>
          </a:ln>
          <a:effectLst/>
        </p:spPr>
      </p:pic>
      <p:sp>
        <p:nvSpPr>
          <p:cNvPr id="15" name="Title 12"/>
          <p:cNvSpPr txBox="1">
            <a:spLocks/>
          </p:cNvSpPr>
          <p:nvPr userDrawn="1"/>
        </p:nvSpPr>
        <p:spPr>
          <a:xfrm>
            <a:off x="457200" y="2590800"/>
            <a:ext cx="6324600" cy="9906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4200" kern="1200" cap="all" spc="150" baseline="0">
                <a:ln>
                  <a:noFill/>
                </a:ln>
                <a:solidFill>
                  <a:schemeClr val="bg1"/>
                </a:solidFill>
                <a:effectLst/>
                <a:latin typeface="+mj-lt"/>
                <a:ea typeface="+mj-ea"/>
                <a:cs typeface="+mj-cs"/>
              </a:defRPr>
            </a:lvl1pPr>
          </a:lstStyle>
          <a:p>
            <a:r>
              <a:rPr lang="en-US" sz="2000" baseline="0" dirty="0" smtClean="0"/>
              <a:t> </a:t>
            </a:r>
            <a:endParaRPr lang="en-US" dirty="0"/>
          </a:p>
        </p:txBody>
      </p:sp>
      <p:sp>
        <p:nvSpPr>
          <p:cNvPr id="4" name="Picture Placeholder 3"/>
          <p:cNvSpPr>
            <a:spLocks noGrp="1"/>
          </p:cNvSpPr>
          <p:nvPr>
            <p:ph type="pic" sz="quarter" idx="13" hasCustomPrompt="1"/>
          </p:nvPr>
        </p:nvSpPr>
        <p:spPr>
          <a:xfrm>
            <a:off x="2399288" y="2743200"/>
            <a:ext cx="4896002" cy="283760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cmpd="sng">
            <a:solidFill>
              <a:schemeClr val="bg1"/>
            </a:solidFill>
          </a:ln>
        </p:spPr>
        <p:txBody>
          <a:bodyPr/>
          <a:lstStyle>
            <a:lvl1pPr>
              <a:defRPr baseline="0"/>
            </a:lvl1pPr>
          </a:lstStyle>
          <a:p>
            <a:r>
              <a:rPr lang="en-US" dirty="0" smtClean="0"/>
              <a:t>Insert picture (optional)</a:t>
            </a:r>
            <a:endParaRPr lang="en-US" dirty="0"/>
          </a:p>
        </p:txBody>
      </p:sp>
      <p:sp>
        <p:nvSpPr>
          <p:cNvPr id="12" name="Rectangle 11"/>
          <p:cNvSpPr/>
          <p:nvPr userDrawn="1"/>
        </p:nvSpPr>
        <p:spPr>
          <a:xfrm>
            <a:off x="177350" y="5891221"/>
            <a:ext cx="2062930" cy="762000"/>
          </a:xfrm>
          <a:prstGeom prst="rect">
            <a:avLst/>
          </a:prstGeom>
          <a:solidFill>
            <a:srgbClr val="00B0F0"/>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latinLnBrk="0" hangingPunct="1"/>
            <a:fld id="{4749241A-4970-466F-A9CE-800BC82C899D}" type="slidenum">
              <a:rPr lang="en-US" sz="1600" baseline="0" smtClean="0">
                <a:latin typeface="Garamond" panose="02020404030301010803" pitchFamily="18" charset="0"/>
              </a:rPr>
              <a:pPr algn="ctr" eaLnBrk="1" latinLnBrk="0" hangingPunct="1"/>
              <a:t>‹#›</a:t>
            </a:fld>
            <a:endParaRPr kumimoji="0" lang="en-US" sz="1600" baseline="0" dirty="0">
              <a:latin typeface="Garamond" panose="02020404030301010803" pitchFamily="18" charset="0"/>
            </a:endParaRPr>
          </a:p>
        </p:txBody>
      </p:sp>
      <p:sp>
        <p:nvSpPr>
          <p:cNvPr id="16" name="Subtitle 8"/>
          <p:cNvSpPr txBox="1">
            <a:spLocks/>
          </p:cNvSpPr>
          <p:nvPr userDrawn="1"/>
        </p:nvSpPr>
        <p:spPr>
          <a:xfrm>
            <a:off x="2362200" y="5879757"/>
            <a:ext cx="6567170" cy="762000"/>
          </a:xfrm>
          <a:prstGeom prst="rect">
            <a:avLst/>
          </a:prstGeom>
          <a:solidFill>
            <a:schemeClr val="accent6"/>
          </a:solidFill>
          <a:ln>
            <a:noFill/>
            <a:round/>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26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2"/>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2"/>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2"/>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2"/>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2"/>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2"/>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2"/>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2"/>
                </a:solidFill>
                <a:latin typeface="+mn-lt"/>
                <a:ea typeface="+mn-ea"/>
                <a:cs typeface="+mn-cs"/>
              </a:defRPr>
            </a:lvl9pPr>
          </a:lstStyle>
          <a:p>
            <a:r>
              <a:rPr lang="en-US" sz="1400" b="0" cap="all" dirty="0" smtClean="0">
                <a:solidFill>
                  <a:srgbClr val="FFFFFF"/>
                </a:solidFill>
                <a:effectLst/>
                <a:latin typeface="Tahoma"/>
                <a:ea typeface="Arial Unicode MS"/>
                <a:cs typeface="Arial Unicode MS"/>
              </a:rPr>
              <a:t>  </a:t>
            </a:r>
            <a:endParaRPr lang="en-US" sz="1400" dirty="0"/>
          </a:p>
        </p:txBody>
      </p:sp>
      <p:sp>
        <p:nvSpPr>
          <p:cNvPr id="17" name="Date Placeholder 27"/>
          <p:cNvSpPr txBox="1">
            <a:spLocks/>
          </p:cNvSpPr>
          <p:nvPr userDrawn="1"/>
        </p:nvSpPr>
        <p:spPr>
          <a:xfrm>
            <a:off x="76200" y="6019800"/>
            <a:ext cx="2057400" cy="685800"/>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20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baseline="0" dirty="0" smtClean="0">
                <a:latin typeface="Tahoma" panose="020B0604030504040204" pitchFamily="34" charset="0"/>
              </a:rPr>
              <a:t> </a:t>
            </a:r>
            <a:endParaRPr lang="en-US" sz="1800" baseline="0" dirty="0">
              <a:latin typeface="Tahoma" panose="020B0604030504040204" pitchFamily="34" charset="0"/>
            </a:endParaRPr>
          </a:p>
        </p:txBody>
      </p:sp>
      <p:sp>
        <p:nvSpPr>
          <p:cNvPr id="13" name="Title 2"/>
          <p:cNvSpPr>
            <a:spLocks noGrp="1"/>
          </p:cNvSpPr>
          <p:nvPr>
            <p:ph type="title" hasCustomPrompt="1"/>
          </p:nvPr>
        </p:nvSpPr>
        <p:spPr>
          <a:xfrm>
            <a:off x="590550" y="1727447"/>
            <a:ext cx="7943110" cy="939553"/>
          </a:xfrm>
        </p:spPr>
        <p:txBody>
          <a:bodyPr/>
          <a:lstStyle>
            <a:lvl1pPr>
              <a:defRPr sz="4000" b="0" cap="none">
                <a:solidFill>
                  <a:schemeClr val="bg1"/>
                </a:solidFill>
                <a:latin typeface="Adobe Garamond Pro" pitchFamily="18" charset="0"/>
              </a:defRPr>
            </a:lvl1pPr>
          </a:lstStyle>
          <a:p>
            <a:r>
              <a:rPr lang="en-US" dirty="0" smtClean="0"/>
              <a:t>Click to edit Subtitle</a:t>
            </a:r>
            <a:endParaRPr lang="en-US" dirty="0"/>
          </a:p>
        </p:txBody>
      </p:sp>
    </p:spTree>
    <p:extLst>
      <p:ext uri="{BB962C8B-B14F-4D97-AF65-F5344CB8AC3E}">
        <p14:creationId xmlns:p14="http://schemas.microsoft.com/office/powerpoint/2010/main" val="9659323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1"/>
            <a:ext cx="8179292" cy="3962400"/>
          </a:xfrm>
        </p:spPr>
        <p:txBody>
          <a:bodyPr/>
          <a:lstStyle>
            <a:lvl1pPr>
              <a:defRPr sz="2800" baseline="0"/>
            </a:lvl1pPr>
            <a:lvl2pPr>
              <a:defRPr sz="2200" baseline="0"/>
            </a:lvl2pPr>
            <a:lvl3pPr>
              <a:defRPr sz="2200" baseline="0"/>
            </a:lvl3pPr>
            <a:lvl4pPr>
              <a:defRPr sz="1800" baseline="0"/>
            </a:lvl4pPr>
            <a:lvl5pPr>
              <a:defRPr sz="18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2209800" y="5715000"/>
            <a:ext cx="6553200" cy="838200"/>
          </a:xfrm>
        </p:spPr>
        <p:txBody>
          <a:bodyPr/>
          <a:lstStyle/>
          <a:p>
            <a:endParaRPr lang="en-US" dirty="0"/>
          </a:p>
        </p:txBody>
      </p:sp>
      <p:sp>
        <p:nvSpPr>
          <p:cNvPr id="7" name="Title 6"/>
          <p:cNvSpPr>
            <a:spLocks noGrp="1"/>
          </p:cNvSpPr>
          <p:nvPr>
            <p:ph type="title" hasCustomPrompt="1"/>
          </p:nvPr>
        </p:nvSpPr>
        <p:spPr>
          <a:xfrm>
            <a:off x="609600" y="393406"/>
            <a:ext cx="8609860" cy="1054394"/>
          </a:xfrm>
        </p:spPr>
        <p:txBody>
          <a:bodyPr/>
          <a:lstStyle>
            <a:lvl1pPr algn="l">
              <a:defRPr sz="2800" baseline="0">
                <a:solidFill>
                  <a:schemeClr val="accent3"/>
                </a:solidFill>
              </a:defRPr>
            </a:lvl1pPr>
          </a:lstStyle>
          <a:p>
            <a:r>
              <a:rPr lang="en-US" dirty="0" smtClean="0"/>
              <a:t>Slide title here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3919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2286000" y="6172200"/>
            <a:ext cx="6476999" cy="304800"/>
          </a:xfrm>
        </p:spPr>
        <p:txBody>
          <a:bodyPr/>
          <a:lstStyle/>
          <a:p>
            <a:endParaRPr lang="en-US" dirty="0"/>
          </a:p>
        </p:txBody>
      </p:sp>
      <p:sp>
        <p:nvSpPr>
          <p:cNvPr id="8" name="Title 7"/>
          <p:cNvSpPr>
            <a:spLocks noGrp="1"/>
          </p:cNvSpPr>
          <p:nvPr>
            <p:ph type="title"/>
          </p:nvPr>
        </p:nvSpPr>
        <p:spPr/>
        <p:txBody>
          <a:bodyPr/>
          <a:lstStyle>
            <a:lvl1pPr>
              <a:defRPr sz="2800" baseline="0">
                <a:solidFill>
                  <a:schemeClr val="accent3"/>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2004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a:xfrm>
            <a:off x="2286000" y="6248400"/>
            <a:ext cx="6476999" cy="304800"/>
          </a:xfrm>
        </p:spPr>
        <p:txBody>
          <a:bodyPr/>
          <a:lstStyle/>
          <a:p>
            <a:endParaRPr lang="en-US" dirty="0"/>
          </a:p>
        </p:txBody>
      </p:sp>
      <p:sp>
        <p:nvSpPr>
          <p:cNvPr id="10" name="Title 9"/>
          <p:cNvSpPr>
            <a:spLocks noGrp="1"/>
          </p:cNvSpPr>
          <p:nvPr>
            <p:ph type="title"/>
          </p:nvPr>
        </p:nvSpPr>
        <p:spPr/>
        <p:txBody>
          <a:bodyPr/>
          <a:lstStyle>
            <a:lvl1pPr>
              <a:defRPr sz="2800" baseline="0">
                <a:solidFill>
                  <a:schemeClr val="accent3"/>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2209800" y="5867401"/>
            <a:ext cx="6553199" cy="685800"/>
          </a:xfrm>
        </p:spPr>
        <p:txBody>
          <a:bodyPr/>
          <a:lstStyle/>
          <a:p>
            <a:endParaRPr lang="en-US" dirty="0"/>
          </a:p>
        </p:txBody>
      </p:sp>
      <p:sp>
        <p:nvSpPr>
          <p:cNvPr id="6" name="Title 5"/>
          <p:cNvSpPr>
            <a:spLocks noGrp="1"/>
          </p:cNvSpPr>
          <p:nvPr>
            <p:ph type="title"/>
          </p:nvPr>
        </p:nvSpPr>
        <p:spPr/>
        <p:txBody>
          <a:bodyPr/>
          <a:lstStyle>
            <a:lvl1pPr>
              <a:defRPr sz="2800" baseline="0">
                <a:solidFill>
                  <a:schemeClr val="accent3"/>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90550" y="1524000"/>
            <a:ext cx="8198342" cy="460247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2286000" y="6009501"/>
            <a:ext cx="6476999" cy="467499"/>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sp>
        <p:nvSpPr>
          <p:cNvPr id="2" name="Title Placeholder 1"/>
          <p:cNvSpPr>
            <a:spLocks noGrp="1"/>
          </p:cNvSpPr>
          <p:nvPr>
            <p:ph type="title"/>
          </p:nvPr>
        </p:nvSpPr>
        <p:spPr>
          <a:xfrm>
            <a:off x="590550" y="304800"/>
            <a:ext cx="7943110" cy="939553"/>
          </a:xfrm>
          <a:prstGeom prst="rect">
            <a:avLst/>
          </a:prstGeom>
        </p:spPr>
        <p:txBody>
          <a:bodyPr vert="horz" lIns="91440" tIns="45720" rIns="91440" bIns="45720" rtlCol="0" anchor="ctr">
            <a:noAutofit/>
          </a:bodyPr>
          <a:lstStyle/>
          <a:p>
            <a:r>
              <a:rPr lang="en-US" dirty="0" smtClean="0"/>
              <a:t>Slide title here</a:t>
            </a:r>
            <a:endParaRPr lang="en-US" dirty="0"/>
          </a:p>
        </p:txBody>
      </p:sp>
      <p:sp>
        <p:nvSpPr>
          <p:cNvPr id="13" name="Rectangle 12"/>
          <p:cNvSpPr/>
          <p:nvPr userDrawn="1"/>
        </p:nvSpPr>
        <p:spPr>
          <a:xfrm>
            <a:off x="590550" y="1280160"/>
            <a:ext cx="8553450" cy="228600"/>
          </a:xfrm>
          <a:prstGeom prst="rect">
            <a:avLst/>
          </a:prstGeom>
          <a:solidFill>
            <a:schemeClr val="accent6"/>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Slide Number Placeholder 22"/>
          <p:cNvSpPr txBox="1">
            <a:spLocks/>
          </p:cNvSpPr>
          <p:nvPr userDrawn="1"/>
        </p:nvSpPr>
        <p:spPr>
          <a:xfrm>
            <a:off x="0" y="1272222"/>
            <a:ext cx="533400" cy="244476"/>
          </a:xfrm>
          <a:prstGeom prst="rect">
            <a:avLst/>
          </a:prstGeom>
          <a:solidFill>
            <a:srgbClr val="00B0F0"/>
          </a:solidFill>
        </p:spPr>
        <p:txBody>
          <a:bodyPr vert="horz" anchor="ctr" anchorCtr="0">
            <a:normAutofit fontScale="85000" lnSpcReduction="20000"/>
          </a:bodyP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749241A-4970-466F-A9CE-800BC82C899D}" type="slidenum">
              <a:rPr lang="en-US" smtClean="0"/>
              <a:pPr/>
              <a:t>‹#›</a:t>
            </a:fld>
            <a:endParaRPr lang="en-US" dirty="0"/>
          </a:p>
        </p:txBody>
      </p:sp>
      <p:sp>
        <p:nvSpPr>
          <p:cNvPr id="7" name="Rectangle 6"/>
          <p:cNvSpPr/>
          <p:nvPr userDrawn="1"/>
        </p:nvSpPr>
        <p:spPr>
          <a:xfrm flipV="1">
            <a:off x="-10297" y="6720840"/>
            <a:ext cx="9144000" cy="137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6200" y="6052168"/>
            <a:ext cx="1199316" cy="599136"/>
          </a:xfrm>
          <a:prstGeom prst="rect">
            <a:avLst/>
          </a:prstGeom>
        </p:spPr>
      </p:pic>
    </p:spTree>
  </p:cSld>
  <p:clrMap bg1="lt1" tx1="dk1" bg2="lt2" tx2="dk2" accent1="accent1" accent2="accent2" accent3="accent3" accent4="accent4" accent5="accent5" accent6="accent6" hlink="hlink" folHlink="folHlink"/>
  <p:sldLayoutIdLst>
    <p:sldLayoutId id="2147483889" r:id="rId1"/>
    <p:sldLayoutId id="2147483898" r:id="rId2"/>
    <p:sldLayoutId id="2147483890" r:id="rId3"/>
    <p:sldLayoutId id="2147483892" r:id="rId4"/>
    <p:sldLayoutId id="2147483893" r:id="rId5"/>
    <p:sldLayoutId id="2147483894" r:id="rId6"/>
  </p:sldLayoutIdLst>
  <p:timing>
    <p:tnLst>
      <p:par>
        <p:cTn id="1" dur="indefinite" restart="never" nodeType="tmRoot"/>
      </p:par>
    </p:tnLst>
  </p:timing>
  <p:hf hdr="0" ftr="0"/>
  <p:txStyles>
    <p:titleStyle>
      <a:lvl1pPr algn="l" defTabSz="914400" rtl="0" eaLnBrk="1" latinLnBrk="0" hangingPunct="1">
        <a:spcBef>
          <a:spcPct val="0"/>
        </a:spcBef>
        <a:buNone/>
        <a:defRPr sz="3200" kern="1200" cap="all" spc="200" baseline="0">
          <a:ln>
            <a:noFill/>
          </a:ln>
          <a:solidFill>
            <a:schemeClr val="accent3"/>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600" kern="1200" spc="150" baseline="0">
          <a:solidFill>
            <a:schemeClr val="tx2"/>
          </a:solidFill>
          <a:latin typeface="Garamond" panose="02020404030301010803" pitchFamily="18" charset="0"/>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4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24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800" kern="1200" baseline="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8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Accelerated Learning Update</a:t>
            </a:r>
            <a:endParaRPr lang="en-US" dirty="0"/>
          </a:p>
        </p:txBody>
      </p:sp>
      <p:sp>
        <p:nvSpPr>
          <p:cNvPr id="4" name="Content Placeholder 3"/>
          <p:cNvSpPr>
            <a:spLocks noGrp="1"/>
          </p:cNvSpPr>
          <p:nvPr>
            <p:ph sz="quarter" idx="16"/>
          </p:nvPr>
        </p:nvSpPr>
        <p:spPr/>
        <p:txBody>
          <a:bodyPr>
            <a:normAutofit fontScale="85000" lnSpcReduction="10000"/>
          </a:bodyPr>
          <a:lstStyle/>
          <a:p>
            <a:r>
              <a:rPr lang="en-US" dirty="0" smtClean="0"/>
              <a:t>4/14/2016	</a:t>
            </a:r>
            <a:endParaRPr lang="en-US" dirty="0"/>
          </a:p>
        </p:txBody>
      </p:sp>
      <p:sp>
        <p:nvSpPr>
          <p:cNvPr id="5" name="Content Placeholder 4"/>
          <p:cNvSpPr>
            <a:spLocks noGrp="1"/>
          </p:cNvSpPr>
          <p:nvPr>
            <p:ph sz="quarter" idx="20"/>
          </p:nvPr>
        </p:nvSpPr>
        <p:spPr/>
        <p:txBody>
          <a:bodyPr/>
          <a:lstStyle/>
          <a:p>
            <a:r>
              <a:rPr lang="en-US" dirty="0" smtClean="0"/>
              <a:t>State Board of Education – HECC Joint Meeting</a:t>
            </a:r>
            <a:endParaRPr lang="en-US" dirty="0"/>
          </a:p>
        </p:txBody>
      </p:sp>
      <p:sp>
        <p:nvSpPr>
          <p:cNvPr id="6" name="Content Placeholder 5"/>
          <p:cNvSpPr>
            <a:spLocks noGrp="1"/>
          </p:cNvSpPr>
          <p:nvPr>
            <p:ph sz="quarter" idx="21"/>
          </p:nvPr>
        </p:nvSpPr>
        <p:spPr/>
        <p:txBody>
          <a:bodyPr/>
          <a:lstStyle/>
          <a:p>
            <a:r>
              <a:rPr lang="en-US" dirty="0" smtClean="0"/>
              <a:t>Ben Cannon, Executive Director</a:t>
            </a:r>
            <a:endParaRPr lang="en-US" dirty="0"/>
          </a:p>
        </p:txBody>
      </p:sp>
      <p:pic>
        <p:nvPicPr>
          <p:cNvPr id="7" name="Picture 2" descr="C:\Users\hartigae\AppData\Local\Microsoft\Windows\Temporary Internet Files\Content.IE5\SDVIMMOL\MP900422590[1].jpg"/>
          <p:cNvPicPr>
            <a:picLocks noGrp="1" noChangeAspect="1" noChangeArrowheads="1"/>
          </p:cNvPicPr>
          <p:nvPr>
            <p:ph type="pic" sz="quarter" idx="13"/>
          </p:nvPr>
        </p:nvPicPr>
        <p:blipFill>
          <a:blip r:embed="rId2" cstate="print">
            <a:extLst>
              <a:ext uri="{28A0092B-C50C-407E-A947-70E740481C1C}">
                <a14:useLocalDpi xmlns:a14="http://schemas.microsoft.com/office/drawing/2010/main" val="0"/>
              </a:ext>
            </a:extLst>
          </a:blip>
          <a:srcRect t="6542" b="6542"/>
          <a:stretch>
            <a:fillRect/>
          </a:stretch>
        </p:blipFill>
        <p:spPr bwMode="auto">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470773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a:t>How do we balance the desire to expand accelerated learning options with the need to maintain or enhance quality</a:t>
            </a:r>
            <a:r>
              <a:rPr lang="en-US" dirty="0" smtClean="0"/>
              <a:t>?</a:t>
            </a:r>
          </a:p>
          <a:p>
            <a:pPr lvl="1"/>
            <a:endParaRPr lang="en-US" dirty="0" smtClean="0"/>
          </a:p>
          <a:p>
            <a:pPr lvl="1"/>
            <a:r>
              <a:rPr lang="en-US" dirty="0" smtClean="0"/>
              <a:t>How </a:t>
            </a:r>
            <a:r>
              <a:rPr lang="en-US" dirty="0"/>
              <a:t>closely </a:t>
            </a:r>
            <a:r>
              <a:rPr lang="en-US" dirty="0" smtClean="0"/>
              <a:t>should </a:t>
            </a:r>
            <a:r>
              <a:rPr lang="en-US" dirty="0"/>
              <a:t>high school courses </a:t>
            </a:r>
            <a:r>
              <a:rPr lang="en-US" dirty="0" smtClean="0"/>
              <a:t>be </a:t>
            </a:r>
            <a:r>
              <a:rPr lang="en-US" dirty="0"/>
              <a:t>aligned to college courses in order </a:t>
            </a:r>
            <a:r>
              <a:rPr lang="en-US" dirty="0" smtClean="0"/>
              <a:t>to “count,” with or without </a:t>
            </a:r>
            <a:r>
              <a:rPr lang="en-US" dirty="0"/>
              <a:t>special </a:t>
            </a:r>
            <a:r>
              <a:rPr lang="en-US" dirty="0" smtClean="0"/>
              <a:t>notation on transcripts?</a:t>
            </a:r>
          </a:p>
          <a:p>
            <a:pPr marL="365760" lvl="1" indent="0">
              <a:buNone/>
            </a:pPr>
            <a:endParaRPr lang="en-US" dirty="0"/>
          </a:p>
          <a:p>
            <a:pPr lvl="1"/>
            <a:r>
              <a:rPr lang="en-US" dirty="0" smtClean="0"/>
              <a:t>What data is necessary in order to answer these questions?</a:t>
            </a:r>
          </a:p>
          <a:p>
            <a:pPr lvl="3"/>
            <a:endParaRPr lang="en-US" dirty="0"/>
          </a:p>
        </p:txBody>
      </p:sp>
      <p:sp>
        <p:nvSpPr>
          <p:cNvPr id="3" name="Title 2"/>
          <p:cNvSpPr>
            <a:spLocks noGrp="1"/>
          </p:cNvSpPr>
          <p:nvPr>
            <p:ph type="title"/>
          </p:nvPr>
        </p:nvSpPr>
        <p:spPr/>
        <p:txBody>
          <a:bodyPr/>
          <a:lstStyle/>
          <a:p>
            <a:r>
              <a:rPr lang="en-US" dirty="0" smtClean="0"/>
              <a:t>Key questions for the boards</a:t>
            </a:r>
            <a:endParaRPr lang="en-US" dirty="0"/>
          </a:p>
        </p:txBody>
      </p:sp>
    </p:spTree>
    <p:extLst>
      <p:ext uri="{BB962C8B-B14F-4D97-AF65-F5344CB8AC3E}">
        <p14:creationId xmlns:p14="http://schemas.microsoft.com/office/powerpoint/2010/main" val="1975079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8458200" cy="4572000"/>
          </a:xfrm>
        </p:spPr>
        <p:txBody>
          <a:bodyPr>
            <a:normAutofit/>
          </a:bodyPr>
          <a:lstStyle/>
          <a:p>
            <a:pPr lvl="1"/>
            <a:r>
              <a:rPr lang="en-US" dirty="0" smtClean="0"/>
              <a:t>There are many forms of “accelerated learning” in Oregon: </a:t>
            </a:r>
            <a:r>
              <a:rPr lang="en-US" dirty="0" err="1" smtClean="0"/>
              <a:t>eg</a:t>
            </a:r>
            <a:r>
              <a:rPr lang="en-US" dirty="0" smtClean="0"/>
              <a:t> AP/IB, Expanded Options, courses at the college, dual credit</a:t>
            </a:r>
          </a:p>
          <a:p>
            <a:pPr marL="365760" lvl="1" indent="0">
              <a:buNone/>
            </a:pPr>
            <a:endParaRPr lang="en-US" dirty="0" smtClean="0"/>
          </a:p>
          <a:p>
            <a:pPr lvl="1"/>
            <a:r>
              <a:rPr lang="en-US" dirty="0" smtClean="0"/>
              <a:t>One form of accelerated learning, “dual credit,” is particularly common:</a:t>
            </a:r>
          </a:p>
          <a:p>
            <a:pPr lvl="2"/>
            <a:r>
              <a:rPr lang="en-US" dirty="0" smtClean="0"/>
              <a:t>Taught by high school teachers under the auspices of a college or university; treated as “taking a course from the college or university”</a:t>
            </a:r>
          </a:p>
          <a:p>
            <a:pPr lvl="2"/>
            <a:r>
              <a:rPr lang="en-US" dirty="0" smtClean="0"/>
              <a:t>Programs must meet standards adopted by the HECC to ensure quality, transferability, accreditation</a:t>
            </a:r>
          </a:p>
          <a:p>
            <a:pPr lvl="2"/>
            <a:r>
              <a:rPr lang="en-US" dirty="0" smtClean="0"/>
              <a:t>Since 2010, standards and approvals overseen by HECC’s Dual Credit Oversight Committee</a:t>
            </a:r>
          </a:p>
          <a:p>
            <a:pPr marL="640080" lvl="2" indent="0">
              <a:buNone/>
            </a:pPr>
            <a:endParaRPr lang="en-US" dirty="0" smtClean="0"/>
          </a:p>
          <a:p>
            <a:pPr lvl="2"/>
            <a:endParaRPr lang="en-US" dirty="0" smtClean="0"/>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1591452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dirty="0" smtClean="0"/>
              <a:t>Recent innovations in accelerated learning / dual credit:</a:t>
            </a:r>
          </a:p>
          <a:p>
            <a:pPr lvl="2"/>
            <a:r>
              <a:rPr lang="en-US" dirty="0" smtClean="0"/>
              <a:t>Eastern Promise and related projects around the state that are expanding access to accelerated learning, with a particular focus on equity.</a:t>
            </a:r>
          </a:p>
          <a:p>
            <a:pPr lvl="2"/>
            <a:r>
              <a:rPr lang="en-US" dirty="0" smtClean="0"/>
              <a:t>These are models that resemble traditional dual credit in some basic respects, but don’t necessarily conform to the existing dual credit standards.</a:t>
            </a:r>
          </a:p>
          <a:p>
            <a:pPr marL="640080" lvl="2" indent="0">
              <a:buNone/>
            </a:pPr>
            <a:endParaRPr lang="en-US" dirty="0" smtClean="0"/>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3743252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76400"/>
            <a:ext cx="8179292" cy="4495799"/>
          </a:xfrm>
        </p:spPr>
        <p:txBody>
          <a:bodyPr>
            <a:normAutofit lnSpcReduction="10000"/>
          </a:bodyPr>
          <a:lstStyle/>
          <a:p>
            <a:pPr lvl="1"/>
            <a:r>
              <a:rPr lang="en-US" dirty="0" smtClean="0"/>
              <a:t>At HECC’s direction, proposed new standards are being developed for </a:t>
            </a:r>
            <a:r>
              <a:rPr lang="en-US" dirty="0"/>
              <a:t>new models of accelerated </a:t>
            </a:r>
            <a:r>
              <a:rPr lang="en-US" dirty="0" smtClean="0"/>
              <a:t>learning:</a:t>
            </a:r>
            <a:endParaRPr lang="en-US" dirty="0"/>
          </a:p>
          <a:p>
            <a:pPr lvl="2"/>
            <a:r>
              <a:rPr lang="en-US" dirty="0" smtClean="0"/>
              <a:t>“Sponsored </a:t>
            </a:r>
            <a:r>
              <a:rPr lang="en-US" dirty="0"/>
              <a:t>Dual </a:t>
            </a:r>
            <a:r>
              <a:rPr lang="en-US" dirty="0" smtClean="0"/>
              <a:t>Credit” (new)</a:t>
            </a:r>
            <a:endParaRPr lang="en-US" dirty="0"/>
          </a:p>
          <a:p>
            <a:pPr lvl="2"/>
            <a:r>
              <a:rPr lang="en-US" dirty="0" smtClean="0"/>
              <a:t>“Assessment-Based </a:t>
            </a:r>
            <a:r>
              <a:rPr lang="en-US" dirty="0"/>
              <a:t>Learning </a:t>
            </a:r>
            <a:r>
              <a:rPr lang="en-US" dirty="0" smtClean="0"/>
              <a:t>Credit” (new)</a:t>
            </a:r>
            <a:endParaRPr lang="en-US" dirty="0"/>
          </a:p>
          <a:p>
            <a:pPr lvl="1"/>
            <a:endParaRPr lang="en-US" dirty="0" smtClean="0"/>
          </a:p>
          <a:p>
            <a:pPr lvl="1"/>
            <a:r>
              <a:rPr lang="en-US" dirty="0" smtClean="0"/>
              <a:t>The proposal would establish a rolling process of approving programs in alignment with new standards:</a:t>
            </a:r>
          </a:p>
          <a:p>
            <a:pPr lvl="2"/>
            <a:r>
              <a:rPr lang="en-US" dirty="0" smtClean="0"/>
              <a:t>Postsecondary </a:t>
            </a:r>
            <a:r>
              <a:rPr lang="en-US" dirty="0"/>
              <a:t>institutions will meet the Oregon Dual Credit, Sponsored Dual Credit, and Assessment-based Learning Credit standards through a continual process of improvement as determined by a new, overarching Oversight Committee that will build upon and extend the existing Dual Credit Oversight Committee. </a:t>
            </a:r>
          </a:p>
        </p:txBody>
      </p:sp>
      <p:sp>
        <p:nvSpPr>
          <p:cNvPr id="3" name="Title 2"/>
          <p:cNvSpPr>
            <a:spLocks noGrp="1"/>
          </p:cNvSpPr>
          <p:nvPr>
            <p:ph type="title"/>
          </p:nvPr>
        </p:nvSpPr>
        <p:spPr/>
        <p:txBody>
          <a:bodyPr/>
          <a:lstStyle/>
          <a:p>
            <a:r>
              <a:rPr lang="en-US" dirty="0" smtClean="0"/>
              <a:t>HECC proposal</a:t>
            </a:r>
            <a:endParaRPr lang="en-US" dirty="0"/>
          </a:p>
        </p:txBody>
      </p:sp>
    </p:spTree>
    <p:extLst>
      <p:ext uri="{BB962C8B-B14F-4D97-AF65-F5344CB8AC3E}">
        <p14:creationId xmlns:p14="http://schemas.microsoft.com/office/powerpoint/2010/main" val="3209056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a:t>How do we balance the desire to expand accelerated learning options with the need to maintain or enhance quality</a:t>
            </a:r>
            <a:r>
              <a:rPr lang="en-US" dirty="0" smtClean="0"/>
              <a:t>?</a:t>
            </a:r>
          </a:p>
          <a:p>
            <a:pPr lvl="1"/>
            <a:endParaRPr lang="en-US" dirty="0" smtClean="0"/>
          </a:p>
          <a:p>
            <a:pPr lvl="1"/>
            <a:r>
              <a:rPr lang="en-US" dirty="0" smtClean="0"/>
              <a:t>How </a:t>
            </a:r>
            <a:r>
              <a:rPr lang="en-US" dirty="0"/>
              <a:t>closely </a:t>
            </a:r>
            <a:r>
              <a:rPr lang="en-US" dirty="0" smtClean="0"/>
              <a:t>should </a:t>
            </a:r>
            <a:r>
              <a:rPr lang="en-US" dirty="0"/>
              <a:t>high school courses </a:t>
            </a:r>
            <a:r>
              <a:rPr lang="en-US" dirty="0" smtClean="0"/>
              <a:t>be </a:t>
            </a:r>
            <a:r>
              <a:rPr lang="en-US" dirty="0"/>
              <a:t>aligned to college courses in order </a:t>
            </a:r>
            <a:r>
              <a:rPr lang="en-US" dirty="0" smtClean="0"/>
              <a:t>to “count,” with or without </a:t>
            </a:r>
            <a:r>
              <a:rPr lang="en-US" dirty="0"/>
              <a:t>special </a:t>
            </a:r>
            <a:r>
              <a:rPr lang="en-US" dirty="0" smtClean="0"/>
              <a:t>notation on transcripts?</a:t>
            </a:r>
          </a:p>
          <a:p>
            <a:pPr marL="365760" lvl="1" indent="0">
              <a:buNone/>
            </a:pPr>
            <a:endParaRPr lang="en-US" dirty="0"/>
          </a:p>
          <a:p>
            <a:pPr lvl="1"/>
            <a:r>
              <a:rPr lang="en-US" dirty="0" smtClean="0"/>
              <a:t>What data is necessary in order to answer these questions?</a:t>
            </a:r>
          </a:p>
          <a:p>
            <a:pPr lvl="3"/>
            <a:endParaRPr lang="en-US" dirty="0"/>
          </a:p>
        </p:txBody>
      </p:sp>
      <p:sp>
        <p:nvSpPr>
          <p:cNvPr id="3" name="Title 2"/>
          <p:cNvSpPr>
            <a:spLocks noGrp="1"/>
          </p:cNvSpPr>
          <p:nvPr>
            <p:ph type="title"/>
          </p:nvPr>
        </p:nvSpPr>
        <p:spPr/>
        <p:txBody>
          <a:bodyPr/>
          <a:lstStyle/>
          <a:p>
            <a:r>
              <a:rPr lang="en-US" dirty="0" smtClean="0"/>
              <a:t>Key questions for the boards</a:t>
            </a:r>
            <a:endParaRPr lang="en-US" dirty="0"/>
          </a:p>
        </p:txBody>
      </p:sp>
    </p:spTree>
    <p:extLst>
      <p:ext uri="{BB962C8B-B14F-4D97-AF65-F5344CB8AC3E}">
        <p14:creationId xmlns:p14="http://schemas.microsoft.com/office/powerpoint/2010/main" val="23387393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mple Content Page">
  <a:themeElements>
    <a:clrScheme name="HECC Custom 2">
      <a:dk1>
        <a:srgbClr val="595959"/>
      </a:dk1>
      <a:lt1>
        <a:sysClr val="window" lastClr="FFFFFF"/>
      </a:lt1>
      <a:dk2>
        <a:srgbClr val="595959"/>
      </a:dk2>
      <a:lt2>
        <a:srgbClr val="63C357"/>
      </a:lt2>
      <a:accent1>
        <a:srgbClr val="00E6D7"/>
      </a:accent1>
      <a:accent2>
        <a:srgbClr val="00E6D7"/>
      </a:accent2>
      <a:accent3>
        <a:srgbClr val="552503"/>
      </a:accent3>
      <a:accent4>
        <a:srgbClr val="63C357"/>
      </a:accent4>
      <a:accent5>
        <a:srgbClr val="63C357"/>
      </a:accent5>
      <a:accent6>
        <a:srgbClr val="55DAAE"/>
      </a:accent6>
      <a:hlink>
        <a:srgbClr val="00E6D7"/>
      </a:hlink>
      <a:folHlink>
        <a:srgbClr val="3BDF00"/>
      </a:folHlink>
    </a:clrScheme>
    <a:fontScheme name="Custom 2">
      <a:majorFont>
        <a:latin typeface="Tahoma"/>
        <a:ea typeface=""/>
        <a:cs typeface=""/>
      </a:majorFont>
      <a:minorFont>
        <a:latin typeface="Garamond"/>
        <a:ea typeface=""/>
        <a:cs typeface=""/>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defRPr sz="4000" baseline="0" dirty="0" smtClean="0">
            <a:solidFill>
              <a:schemeClr val="accent3"/>
            </a:solidFill>
            <a:effectLst/>
            <a:uFill>
              <a:solidFill>
                <a:srgbClr val="000000"/>
              </a:solidFill>
            </a:uFill>
            <a:latin typeface="Adobe Garamond Pro"/>
            <a:ea typeface="Calibri"/>
            <a:cs typeface="Calibri"/>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F345F31F18E44680D1011C5E8A15A0" ma:contentTypeVersion="6" ma:contentTypeDescription="Create a new document." ma:contentTypeScope="" ma:versionID="d6fb99deb2dc95688930dc2652d35da3">
  <xsd:schema xmlns:xsd="http://www.w3.org/2001/XMLSchema" xmlns:xs="http://www.w3.org/2001/XMLSchema" xmlns:p="http://schemas.microsoft.com/office/2006/metadata/properties" xmlns:ns1="http://schemas.microsoft.com/sharepoint/v3" xmlns:ns2="ec60daf9-795a-4040-9785-6b9d8ae581da" targetNamespace="http://schemas.microsoft.com/office/2006/metadata/properties" ma:root="true" ma:fieldsID="cb1c7d4551c6d7fd7a9b7e90f8482228" ns1:_="" ns2:_="">
    <xsd:import namespace="http://schemas.microsoft.com/sharepoint/v3"/>
    <xsd:import namespace="ec60daf9-795a-4040-9785-6b9d8ae581da"/>
    <xsd:element name="properties">
      <xsd:complexType>
        <xsd:sequence>
          <xsd:element name="documentManagement">
            <xsd:complexType>
              <xsd:all>
                <xsd:element ref="ns2:Estimated_x0020_Creation_x0020_Date" minOccurs="0"/>
                <xsd:element ref="ns2:Remediation_x0020_Date" minOccurs="0"/>
                <xsd:element ref="ns1:PublishingStartDate" minOccurs="0"/>
                <xsd:element ref="ns1:PublishingExpirationDate" minOccurs="0"/>
                <xsd:element ref="ns2:Prior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6"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7"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c60daf9-795a-4040-9785-6b9d8ae581da" elementFormDefault="qualified">
    <xsd:import namespace="http://schemas.microsoft.com/office/2006/documentManagement/types"/>
    <xsd:import namespace="http://schemas.microsoft.com/office/infopath/2007/PartnerControls"/>
    <xsd:element name="Estimated_x0020_Creation_x0020_Date" ma:index="2" nillable="true" ma:displayName="Estimated Creation Date" ma:format="DateOnly" ma:internalName="Estimated_x0020_Creation_x0020_Date0" ma:readOnly="false">
      <xsd:simpleType>
        <xsd:restriction base="dms:DateTime"/>
      </xsd:simpleType>
    </xsd:element>
    <xsd:element name="Remediation_x0020_Date" ma:index="3" nillable="true" ma:displayName="Remediation Date" ma:default="[today]" ma:format="DateOnly" ma:internalName="Remediation_x0020_Date0" ma:readOnly="false">
      <xsd:simpleType>
        <xsd:restriction base="dms:DateTime"/>
      </xsd:simpleType>
    </xsd:element>
    <xsd:element name="Priority" ma:index="8" nillable="true" ma:displayName="Priority" ma:default="New" ma:description="What Priority Level Is This Document?" ma:format="RadioButtons" ma:internalName="Priority0" ma:readOnly="false">
      <xsd:simpleType>
        <xsd:restriction base="dms:Choice">
          <xsd:enumeration value="New"/>
          <xsd:enumeration value="Legacy"/>
          <xsd:enumeration value="Tier 1"/>
          <xsd:enumeration value="Tier 2"/>
          <xsd:enumeration value="Tier 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ec60daf9-795a-4040-9785-6b9d8ae581da">2020-07-18T07:48:20+00:00</Remediation_x0020_Date>
    <Priority xmlns="ec60daf9-795a-4040-9785-6b9d8ae581da">New</Priority>
    <Estimated_x0020_Creation_x0020_Date xmlns="ec60daf9-795a-4040-9785-6b9d8ae581da" xsi:nil="true"/>
  </documentManagement>
</p:properties>
</file>

<file path=customXml/itemProps1.xml><?xml version="1.0" encoding="utf-8"?>
<ds:datastoreItem xmlns:ds="http://schemas.openxmlformats.org/officeDocument/2006/customXml" ds:itemID="{70420498-DDF8-4F5C-BDEB-89A9BEE70BEB}"/>
</file>

<file path=customXml/itemProps2.xml><?xml version="1.0" encoding="utf-8"?>
<ds:datastoreItem xmlns:ds="http://schemas.openxmlformats.org/officeDocument/2006/customXml" ds:itemID="{FA42D04C-C317-48B8-876D-2F1D3915AB43}"/>
</file>

<file path=customXml/itemProps3.xml><?xml version="1.0" encoding="utf-8"?>
<ds:datastoreItem xmlns:ds="http://schemas.openxmlformats.org/officeDocument/2006/customXml" ds:itemID="{5CE9F5BB-B3BA-4F51-AC59-D5A20E36814E}"/>
</file>

<file path=docProps/app.xml><?xml version="1.0" encoding="utf-8"?>
<Properties xmlns="http://schemas.openxmlformats.org/officeDocument/2006/extended-properties" xmlns:vt="http://schemas.openxmlformats.org/officeDocument/2006/docPropsVTypes">
  <Template>Grid</Template>
  <TotalTime>776</TotalTime>
  <Words>720</Words>
  <Application>Microsoft Office PowerPoint</Application>
  <PresentationFormat>On-screen Show (4:3)</PresentationFormat>
  <Paragraphs>54</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 Content Page</vt:lpstr>
      <vt:lpstr>Accelerated Learning Update</vt:lpstr>
      <vt:lpstr>Key questions for the boards</vt:lpstr>
      <vt:lpstr>Background</vt:lpstr>
      <vt:lpstr>Background</vt:lpstr>
      <vt:lpstr>HECC proposal</vt:lpstr>
      <vt:lpstr>Key questions for the boards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HARTIGAN Endi - HECC</dc:creator>
  <cp:lastModifiedBy>NGUYEN-VENTURA Jessica</cp:lastModifiedBy>
  <cp:revision>73</cp:revision>
  <dcterms:created xsi:type="dcterms:W3CDTF">2014-11-25T21:24:03Z</dcterms:created>
  <dcterms:modified xsi:type="dcterms:W3CDTF">2016-04-14T18:50:11Z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0x0101005EF345F31F18E44680D1011C5E8A15A0</vt:lpwstr>
  </property>
  <property fmtid="{D5CDD505-2E9C-101B-9397-08002B2CF9AE}" pid="5" name="Priority">
    <vt:lpwstr>New</vt:lpwstr>
  </property>
</Properties>
</file>