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3.xml" ContentType="application/vnd.openxmlformats-officedocument.drawingml.chart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4.xml" ContentType="application/vnd.openxmlformats-officedocument.drawingml.chart+xml"/>
  <Override PartName="/ppt/charts/chart12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8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9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27" r:id="rId3"/>
    <p:sldId id="303" r:id="rId4"/>
    <p:sldId id="302" r:id="rId5"/>
    <p:sldId id="331" r:id="rId6"/>
    <p:sldId id="304" r:id="rId7"/>
    <p:sldId id="314" r:id="rId8"/>
    <p:sldId id="311" r:id="rId9"/>
    <p:sldId id="315" r:id="rId10"/>
    <p:sldId id="305" r:id="rId11"/>
    <p:sldId id="318" r:id="rId12"/>
    <p:sldId id="329" r:id="rId13"/>
    <p:sldId id="330" r:id="rId14"/>
    <p:sldId id="306" r:id="rId15"/>
    <p:sldId id="310" r:id="rId16"/>
    <p:sldId id="312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62626"/>
    <a:srgbClr val="FFFFFF"/>
    <a:srgbClr val="72002A"/>
    <a:srgbClr val="8D0012"/>
    <a:srgbClr val="BBBBBB"/>
    <a:srgbClr val="575757"/>
    <a:srgbClr val="D1832E"/>
    <a:srgbClr val="771419"/>
    <a:srgbClr val="67081C"/>
    <a:srgbClr val="6C0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2" autoAdjust="0"/>
    <p:restoredTop sz="84967" autoAdjust="0"/>
  </p:normalViewPr>
  <p:slideViewPr>
    <p:cSldViewPr snapToGrid="0" snapToObjects="1">
      <p:cViewPr>
        <p:scale>
          <a:sx n="100" d="100"/>
          <a:sy n="100" d="100"/>
        </p:scale>
        <p:origin x="-12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1.xml"/><Relationship Id="rId21" Type="http://schemas.openxmlformats.org/officeDocument/2006/relationships/printerSettings" Target="printerSettings/printerSettings1.bin"/><Relationship Id="rId3" Type="http://schemas.openxmlformats.org/officeDocument/2006/relationships/slide" Target="slides/slide2.xml"/><Relationship Id="rId2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heme" Target="theme/them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22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Library:Containers:com.apple.mail:Data:Library:Mail%20Downloads:Tribal%20Ed%20-%20Rural%20Distributions%20(Draft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7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7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Library:Containers:com.apple.mail:Data:Library:Mail%20Downloads:Tribal%20Ed%20-%20Rural%20Distributions%20(Draft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013.xlsx" TargetMode="External"/><Relationship Id="rId2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Desktop:tribal%20report%20outputs_121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rau:Library:Containers:com.apple.mail:Data:Library:Mail%20Downloads:Tribal%20Ed%20-%20Rural%20Distributions%20(Draf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55701718479"/>
          <c:y val="0.035722501168466"/>
          <c:w val="0.905780104832493"/>
          <c:h val="0.7222509067411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Sheet1!$A$472</c:f>
              <c:strCache>
                <c:ptCount val="1"/>
                <c:pt idx="0">
                  <c:v>Tribal enrolled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Sheet1!$C$471:$O$471</c:f>
              <c:strCache>
                <c:ptCount val="13"/>
                <c:pt idx="0">
                  <c:v>Kindergarten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strCache>
            </c:strRef>
          </c:cat>
          <c:val>
            <c:numRef>
              <c:f>Sheet1!$C$472:$O$472</c:f>
              <c:numCache>
                <c:formatCode>0</c:formatCode>
                <c:ptCount val="13"/>
                <c:pt idx="0">
                  <c:v>256.0</c:v>
                </c:pt>
                <c:pt idx="1">
                  <c:v>269.0</c:v>
                </c:pt>
                <c:pt idx="2">
                  <c:v>262.0</c:v>
                </c:pt>
                <c:pt idx="3">
                  <c:v>263.0</c:v>
                </c:pt>
                <c:pt idx="4">
                  <c:v>246.0</c:v>
                </c:pt>
                <c:pt idx="5">
                  <c:v>240.0</c:v>
                </c:pt>
                <c:pt idx="6">
                  <c:v>244.0</c:v>
                </c:pt>
                <c:pt idx="7">
                  <c:v>254.0</c:v>
                </c:pt>
                <c:pt idx="8">
                  <c:v>246.0</c:v>
                </c:pt>
                <c:pt idx="9">
                  <c:v>229.0</c:v>
                </c:pt>
                <c:pt idx="10">
                  <c:v>245.0</c:v>
                </c:pt>
                <c:pt idx="11">
                  <c:v>212.0</c:v>
                </c:pt>
                <c:pt idx="12">
                  <c:v>244.0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2123504920"/>
        <c:axId val="2124078184"/>
      </c:barChart>
      <c:catAx>
        <c:axId val="2123504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Grade</a:t>
                </a:r>
              </a:p>
            </c:rich>
          </c:tx>
          <c:layout>
            <c:manualLayout>
              <c:xMode val="edge"/>
              <c:yMode val="edge"/>
              <c:x val="0.492931522352195"/>
              <c:y val="0.8721638449448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24078184"/>
        <c:crosses val="autoZero"/>
        <c:auto val="1"/>
        <c:lblAlgn val="ctr"/>
        <c:lblOffset val="100"/>
        <c:noMultiLvlLbl val="0"/>
      </c:catAx>
      <c:valAx>
        <c:axId val="2124078184"/>
        <c:scaling>
          <c:orientation val="minMax"/>
          <c:min val="0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123504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 outputs012014'!$P$45</c:f>
              <c:strCache>
                <c:ptCount val="1"/>
                <c:pt idx="0">
                  <c:v>Rural</c:v>
                </c:pt>
              </c:strCache>
            </c:strRef>
          </c:tx>
          <c:invertIfNegative val="0"/>
          <c:cat>
            <c:strRef>
              <c:f>'AD outputs012014'!$O$46:$O$48</c:f>
              <c:strCache>
                <c:ptCount val="3"/>
                <c:pt idx="0">
                  <c:v>Tribal enrolled</c:v>
                </c:pt>
                <c:pt idx="1">
                  <c:v>Non-enrolled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outputs012014'!$P$46:$P$48</c:f>
              <c:numCache>
                <c:formatCode>0%</c:formatCode>
                <c:ptCount val="3"/>
                <c:pt idx="0">
                  <c:v>0.47429306092545</c:v>
                </c:pt>
                <c:pt idx="1">
                  <c:v>0.585514794415358</c:v>
                </c:pt>
                <c:pt idx="2">
                  <c:v>0.749328734661142</c:v>
                </c:pt>
              </c:numCache>
            </c:numRef>
          </c:val>
        </c:ser>
        <c:ser>
          <c:idx val="1"/>
          <c:order val="1"/>
          <c:tx>
            <c:strRef>
              <c:f>'AD outputs012014'!$Q$45</c:f>
              <c:strCache>
                <c:ptCount val="1"/>
                <c:pt idx="0">
                  <c:v>Town</c:v>
                </c:pt>
              </c:strCache>
            </c:strRef>
          </c:tx>
          <c:invertIfNegative val="0"/>
          <c:cat>
            <c:strRef>
              <c:f>'AD outputs012014'!$O$46:$O$48</c:f>
              <c:strCache>
                <c:ptCount val="3"/>
                <c:pt idx="0">
                  <c:v>Tribal enrolled</c:v>
                </c:pt>
                <c:pt idx="1">
                  <c:v>Non-enrolled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outputs012014'!$Q$46:$Q$48</c:f>
              <c:numCache>
                <c:formatCode>0%</c:formatCode>
                <c:ptCount val="3"/>
                <c:pt idx="0">
                  <c:v>0.636726505189621</c:v>
                </c:pt>
                <c:pt idx="1">
                  <c:v>0.568378856008768</c:v>
                </c:pt>
                <c:pt idx="2">
                  <c:v>0.721701504953599</c:v>
                </c:pt>
              </c:numCache>
            </c:numRef>
          </c:val>
        </c:ser>
        <c:ser>
          <c:idx val="2"/>
          <c:order val="2"/>
          <c:tx>
            <c:strRef>
              <c:f>'AD outputs012014'!$R$45</c:f>
              <c:strCache>
                <c:ptCount val="1"/>
                <c:pt idx="0">
                  <c:v>Suburb</c:v>
                </c:pt>
              </c:strCache>
            </c:strRef>
          </c:tx>
          <c:invertIfNegative val="0"/>
          <c:cat>
            <c:strRef>
              <c:f>'AD outputs012014'!$O$46:$O$48</c:f>
              <c:strCache>
                <c:ptCount val="3"/>
                <c:pt idx="0">
                  <c:v>Tribal enrolled</c:v>
                </c:pt>
                <c:pt idx="1">
                  <c:v>Non-enrolled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outputs012014'!$R$46:$R$48</c:f>
              <c:numCache>
                <c:formatCode>0%</c:formatCode>
                <c:ptCount val="3"/>
                <c:pt idx="0">
                  <c:v>0.722689035294118</c:v>
                </c:pt>
                <c:pt idx="1">
                  <c:v>0.522480204319718</c:v>
                </c:pt>
                <c:pt idx="2">
                  <c:v>0.773203885413464</c:v>
                </c:pt>
              </c:numCache>
            </c:numRef>
          </c:val>
        </c:ser>
        <c:ser>
          <c:idx val="3"/>
          <c:order val="3"/>
          <c:tx>
            <c:strRef>
              <c:f>'AD outputs012014'!$S$45</c:f>
              <c:strCache>
                <c:ptCount val="1"/>
                <c:pt idx="0">
                  <c:v>City</c:v>
                </c:pt>
              </c:strCache>
            </c:strRef>
          </c:tx>
          <c:invertIfNegative val="0"/>
          <c:cat>
            <c:strRef>
              <c:f>'AD outputs012014'!$O$46:$O$48</c:f>
              <c:strCache>
                <c:ptCount val="3"/>
                <c:pt idx="0">
                  <c:v>Tribal enrolled</c:v>
                </c:pt>
                <c:pt idx="1">
                  <c:v>Non-enrolled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outputs012014'!$S$46:$S$48</c:f>
              <c:numCache>
                <c:formatCode>0%</c:formatCode>
                <c:ptCount val="3"/>
                <c:pt idx="0">
                  <c:v>0.660194230097087</c:v>
                </c:pt>
                <c:pt idx="1">
                  <c:v>0.570006097744361</c:v>
                </c:pt>
                <c:pt idx="2">
                  <c:v>0.760019511612628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0553544"/>
        <c:axId val="2100556520"/>
      </c:barChart>
      <c:catAx>
        <c:axId val="21005535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00556520"/>
        <c:crosses val="autoZero"/>
        <c:auto val="1"/>
        <c:lblAlgn val="ctr"/>
        <c:lblOffset val="100"/>
        <c:noMultiLvlLbl val="0"/>
      </c:catAx>
      <c:valAx>
        <c:axId val="2100556520"/>
        <c:scaling>
          <c:orientation val="minMax"/>
          <c:max val="1.0"/>
        </c:scaling>
        <c:delete val="0"/>
        <c:axPos val="l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00553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Oregon Students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0521352136342399"/>
                  <c:y val="0.106675480412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Franklin Gothic Medium"/>
                    <a:cs typeface="Franklin Gothic Medium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1"/>
                <c:pt idx="0">
                  <c:v>Priority/Focus School Enrolled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0.0655</c:v>
                </c:pt>
                <c:pt idx="1">
                  <c:v>0.9345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Enrolled Oregon Tribal Students</a:t>
            </a:r>
          </a:p>
        </c:rich>
      </c:tx>
      <c:layout>
        <c:manualLayout>
          <c:xMode val="edge"/>
          <c:yMode val="edge"/>
          <c:x val="0.19583080211235"/>
          <c:y val="0.025435182221932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80774302928"/>
          <c:y val="0.190765561072501"/>
          <c:w val="0.808077675155634"/>
          <c:h val="0.7339180029368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1"/>
                <c:pt idx="0">
                  <c:v>Priority/Focus School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0.293</c:v>
                </c:pt>
                <c:pt idx="1">
                  <c:v>0.707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Sheet1!$P$1088</c:f>
              <c:strCache>
                <c:ptCount val="1"/>
                <c:pt idx="0">
                  <c:v>All Other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strRef>
              <c:f>Sheet1!$Q$1087:$S$1087</c:f>
              <c:strCache>
                <c:ptCount val="3"/>
                <c:pt idx="0">
                  <c:v>HS Diploma after 5 years</c:v>
                </c:pt>
                <c:pt idx="1">
                  <c:v>Continuing Enrollment after 4 years</c:v>
                </c:pt>
                <c:pt idx="2">
                  <c:v>HS Diploma after 4 years</c:v>
                </c:pt>
              </c:strCache>
            </c:strRef>
          </c:cat>
          <c:val>
            <c:numRef>
              <c:f>Sheet1!$Q$1088:$S$1088</c:f>
              <c:numCache>
                <c:formatCode>0%</c:formatCode>
                <c:ptCount val="3"/>
                <c:pt idx="0">
                  <c:v>0.724662947466295</c:v>
                </c:pt>
                <c:pt idx="1">
                  <c:v>0.0737373737373737</c:v>
                </c:pt>
                <c:pt idx="2">
                  <c:v>0.678902662993572</c:v>
                </c:pt>
              </c:numCache>
            </c:numRef>
          </c:val>
        </c:ser>
        <c:ser>
          <c:idx val="1"/>
          <c:order val="1"/>
          <c:tx>
            <c:strRef>
              <c:f>Sheet1!$P$1089</c:f>
              <c:strCache>
                <c:ptCount val="1"/>
                <c:pt idx="0">
                  <c:v>ODE-identified AI/AN</c:v>
                </c:pt>
              </c:strCache>
            </c:strRef>
          </c:tx>
          <c:invertIfNegative val="0"/>
          <c:cat>
            <c:strRef>
              <c:f>Sheet1!$Q$1087:$S$1087</c:f>
              <c:strCache>
                <c:ptCount val="3"/>
                <c:pt idx="0">
                  <c:v>HS Diploma after 5 years</c:v>
                </c:pt>
                <c:pt idx="1">
                  <c:v>Continuing Enrollment after 4 years</c:v>
                </c:pt>
                <c:pt idx="2">
                  <c:v>HS Diploma after 4 years</c:v>
                </c:pt>
              </c:strCache>
            </c:strRef>
          </c:cat>
          <c:val>
            <c:numRef>
              <c:f>Sheet1!$Q$1089:$S$1089</c:f>
              <c:numCache>
                <c:formatCode>0%</c:formatCode>
                <c:ptCount val="3"/>
                <c:pt idx="0">
                  <c:v>0.725155637537468</c:v>
                </c:pt>
                <c:pt idx="1">
                  <c:v>0.141904323827047</c:v>
                </c:pt>
                <c:pt idx="2">
                  <c:v>0.662603495860166</c:v>
                </c:pt>
              </c:numCache>
            </c:numRef>
          </c:val>
        </c:ser>
        <c:ser>
          <c:idx val="2"/>
          <c:order val="2"/>
          <c:tx>
            <c:strRef>
              <c:f>Sheet1!$P$1090</c:f>
              <c:strCache>
                <c:ptCount val="1"/>
                <c:pt idx="0">
                  <c:v>Tribal Enrolled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Sheet1!$Q$1087:$S$1087</c:f>
              <c:strCache>
                <c:ptCount val="3"/>
                <c:pt idx="0">
                  <c:v>HS Diploma after 5 years</c:v>
                </c:pt>
                <c:pt idx="1">
                  <c:v>Continuing Enrollment after 4 years</c:v>
                </c:pt>
                <c:pt idx="2">
                  <c:v>HS Diploma after 4 years</c:v>
                </c:pt>
              </c:strCache>
            </c:strRef>
          </c:cat>
          <c:val>
            <c:numRef>
              <c:f>Sheet1!$Q$1090:$S$1090</c:f>
              <c:numCache>
                <c:formatCode>0%</c:formatCode>
                <c:ptCount val="3"/>
                <c:pt idx="0">
                  <c:v>0.586065573770492</c:v>
                </c:pt>
                <c:pt idx="1">
                  <c:v>0.139344262295082</c:v>
                </c:pt>
                <c:pt idx="2">
                  <c:v>0.545081967213115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6746616"/>
        <c:axId val="2085784056"/>
      </c:barChart>
      <c:catAx>
        <c:axId val="2126746616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crossAx val="2085784056"/>
        <c:crosses val="autoZero"/>
        <c:auto val="1"/>
        <c:lblAlgn val="ctr"/>
        <c:lblOffset val="100"/>
        <c:noMultiLvlLbl val="0"/>
      </c:catAx>
      <c:valAx>
        <c:axId val="2085784056"/>
        <c:scaling>
          <c:orientation val="minMax"/>
          <c:max val="1.0"/>
        </c:scaling>
        <c:delete val="0"/>
        <c:axPos val="b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26746616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Sheet1!$I$1211</c:f>
              <c:strCache>
                <c:ptCount val="1"/>
                <c:pt idx="0">
                  <c:v>Tribal Enrolled</c:v>
                </c:pt>
              </c:strCache>
            </c:strRef>
          </c:tx>
          <c:invertIfNegative val="0"/>
          <c:cat>
            <c:numRef>
              <c:f>Sheet1!$J$1210:$M$1210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Sheet1!$J$1211:$M$1211</c:f>
              <c:numCache>
                <c:formatCode>0%</c:formatCode>
                <c:ptCount val="4"/>
                <c:pt idx="0">
                  <c:v>0.490909</c:v>
                </c:pt>
                <c:pt idx="1">
                  <c:v>0.622807070175438</c:v>
                </c:pt>
                <c:pt idx="2">
                  <c:v>0.663793456896552</c:v>
                </c:pt>
                <c:pt idx="3">
                  <c:v>0.562913880794702</c:v>
                </c:pt>
              </c:numCache>
            </c:numRef>
          </c:val>
        </c:ser>
        <c:ser>
          <c:idx val="1"/>
          <c:order val="1"/>
          <c:tx>
            <c:strRef>
              <c:f>Sheet1!$I$1212</c:f>
              <c:strCache>
                <c:ptCount val="1"/>
                <c:pt idx="0">
                  <c:v>ODE-identified AI/AN</c:v>
                </c:pt>
              </c:strCache>
            </c:strRef>
          </c:tx>
          <c:invertIfNegative val="0"/>
          <c:cat>
            <c:numRef>
              <c:f>Sheet1!$J$1210:$M$1210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Sheet1!$J$1212:$M$1212</c:f>
              <c:numCache>
                <c:formatCode>0%</c:formatCode>
                <c:ptCount val="4"/>
                <c:pt idx="0">
                  <c:v>0.509386933667084</c:v>
                </c:pt>
                <c:pt idx="1">
                  <c:v>0.531017620347395</c:v>
                </c:pt>
                <c:pt idx="2">
                  <c:v>0.476729477987421</c:v>
                </c:pt>
                <c:pt idx="3">
                  <c:v>0.464135088607595</c:v>
                </c:pt>
              </c:numCache>
            </c:numRef>
          </c:val>
        </c:ser>
        <c:ser>
          <c:idx val="2"/>
          <c:order val="2"/>
          <c:tx>
            <c:strRef>
              <c:f>Sheet1!$I$1213</c:f>
              <c:strCache>
                <c:ptCount val="1"/>
                <c:pt idx="0">
                  <c:v>All Other</c:v>
                </c:pt>
              </c:strCache>
            </c:strRef>
          </c:tx>
          <c:invertIfNegative val="0"/>
          <c:cat>
            <c:numRef>
              <c:f>Sheet1!$J$1210:$M$1210</c:f>
              <c:numCache>
                <c:formatCode>General</c:formatCode>
                <c:ptCount val="4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</c:numCache>
            </c:numRef>
          </c:cat>
          <c:val>
            <c:numRef>
              <c:f>Sheet1!$J$1213:$M$1213</c:f>
              <c:numCache>
                <c:formatCode>0%</c:formatCode>
                <c:ptCount val="4"/>
                <c:pt idx="0">
                  <c:v>0.610819252671887</c:v>
                </c:pt>
                <c:pt idx="1">
                  <c:v>0.61072444033986</c:v>
                </c:pt>
                <c:pt idx="2">
                  <c:v>0.624911842105263</c:v>
                </c:pt>
                <c:pt idx="3">
                  <c:v>0.624790243932717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5948440"/>
        <c:axId val="2085938360"/>
      </c:barChart>
      <c:catAx>
        <c:axId val="2085948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5938360"/>
        <c:crosses val="autoZero"/>
        <c:auto val="1"/>
        <c:lblAlgn val="ctr"/>
        <c:lblOffset val="100"/>
        <c:noMultiLvlLbl val="0"/>
      </c:catAx>
      <c:valAx>
        <c:axId val="2085938360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085948440"/>
        <c:crosses val="autoZero"/>
        <c:crossBetween val="between"/>
        <c:majorUnit val="0.1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Sheet1!$I$278</c:f>
              <c:strCache>
                <c:ptCount val="1"/>
                <c:pt idx="0">
                  <c:v>AI/AN alone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Sheet1!$H$279:$H$280</c:f>
              <c:strCache>
                <c:ptCount val="2"/>
                <c:pt idx="0">
                  <c:v>ODE-Identified AI/AN</c:v>
                </c:pt>
                <c:pt idx="1">
                  <c:v>Tribal Enrolled</c:v>
                </c:pt>
              </c:strCache>
            </c:strRef>
          </c:cat>
          <c:val>
            <c:numRef>
              <c:f>Sheet1!$I$279:$I$280</c:f>
              <c:numCache>
                <c:formatCode>0%</c:formatCode>
                <c:ptCount val="2"/>
                <c:pt idx="0">
                  <c:v>0.121024762498053</c:v>
                </c:pt>
                <c:pt idx="1">
                  <c:v>0.735202492211838</c:v>
                </c:pt>
              </c:numCache>
            </c:numRef>
          </c:val>
        </c:ser>
        <c:ser>
          <c:idx val="1"/>
          <c:order val="1"/>
          <c:tx>
            <c:strRef>
              <c:f>Sheet1!$J$278</c:f>
              <c:strCache>
                <c:ptCount val="1"/>
                <c:pt idx="0">
                  <c:v>AI/AN Hispanic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Sheet1!$H$279:$H$280</c:f>
              <c:strCache>
                <c:ptCount val="2"/>
                <c:pt idx="0">
                  <c:v>ODE-Identified AI/AN</c:v>
                </c:pt>
                <c:pt idx="1">
                  <c:v>Tribal Enrolled</c:v>
                </c:pt>
              </c:strCache>
            </c:strRef>
          </c:cat>
          <c:val>
            <c:numRef>
              <c:f>Sheet1!$J$279:$J$280</c:f>
              <c:numCache>
                <c:formatCode>0%</c:formatCode>
                <c:ptCount val="2"/>
                <c:pt idx="0">
                  <c:v>0.567341535586357</c:v>
                </c:pt>
                <c:pt idx="1">
                  <c:v>0.0348909657320872</c:v>
                </c:pt>
              </c:numCache>
            </c:numRef>
          </c:val>
        </c:ser>
        <c:ser>
          <c:idx val="2"/>
          <c:order val="2"/>
          <c:tx>
            <c:strRef>
              <c:f>Sheet1!$K$278</c:f>
              <c:strCache>
                <c:ptCount val="1"/>
                <c:pt idx="0">
                  <c:v>Other AI/AN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Sheet1!$H$279:$H$280</c:f>
              <c:strCache>
                <c:ptCount val="2"/>
                <c:pt idx="0">
                  <c:v>ODE-Identified AI/AN</c:v>
                </c:pt>
                <c:pt idx="1">
                  <c:v>Tribal Enrolled</c:v>
                </c:pt>
              </c:strCache>
            </c:strRef>
          </c:cat>
          <c:val>
            <c:numRef>
              <c:f>Sheet1!$K$279:$K$280</c:f>
              <c:numCache>
                <c:formatCode>0%</c:formatCode>
                <c:ptCount val="2"/>
                <c:pt idx="0">
                  <c:v>0.311633701915589</c:v>
                </c:pt>
                <c:pt idx="1">
                  <c:v>0.152647975077882</c:v>
                </c:pt>
              </c:numCache>
            </c:numRef>
          </c:val>
        </c:ser>
        <c:ser>
          <c:idx val="3"/>
          <c:order val="3"/>
          <c:tx>
            <c:strRef>
              <c:f>Sheet1!$L$278</c:f>
              <c:strCache>
                <c:ptCount val="1"/>
                <c:pt idx="0">
                  <c:v>Non-AI/AN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Sheet1!$H$279:$H$280</c:f>
              <c:strCache>
                <c:ptCount val="2"/>
                <c:pt idx="0">
                  <c:v>ODE-Identified AI/AN</c:v>
                </c:pt>
                <c:pt idx="1">
                  <c:v>Tribal Enrolled</c:v>
                </c:pt>
              </c:strCache>
            </c:strRef>
          </c:cat>
          <c:val>
            <c:numRef>
              <c:f>Sheet1!$L$279:$L$280</c:f>
              <c:numCache>
                <c:formatCode>0%</c:formatCode>
                <c:ptCount val="2"/>
                <c:pt idx="1">
                  <c:v>0.0772585669781931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24146264"/>
        <c:axId val="2124149384"/>
      </c:barChart>
      <c:catAx>
        <c:axId val="2124146264"/>
        <c:scaling>
          <c:orientation val="minMax"/>
        </c:scaling>
        <c:delete val="0"/>
        <c:axPos val="l"/>
        <c:majorTickMark val="none"/>
        <c:minorTickMark val="none"/>
        <c:tickLblPos val="nextTo"/>
        <c:crossAx val="2124149384"/>
        <c:crosses val="autoZero"/>
        <c:auto val="1"/>
        <c:lblAlgn val="ctr"/>
        <c:lblOffset val="100"/>
        <c:noMultiLvlLbl val="0"/>
      </c:catAx>
      <c:valAx>
        <c:axId val="2124149384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24146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0904972494876"/>
          <c:y val="0.0908110937798325"/>
          <c:w val="0.687227744693413"/>
          <c:h val="0.68123017160782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Sheet2!$K$7</c:f>
              <c:strCache>
                <c:ptCount val="1"/>
                <c:pt idx="0">
                  <c:v>Rural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Sheet2!$J$8:$J$10</c:f>
              <c:strCache>
                <c:ptCount val="3"/>
                <c:pt idx="0">
                  <c:v>All Other</c:v>
                </c:pt>
                <c:pt idx="1">
                  <c:v>ODE-identified AI/AN</c:v>
                </c:pt>
                <c:pt idx="2">
                  <c:v>Tribal Enrolled</c:v>
                </c:pt>
              </c:strCache>
            </c:strRef>
          </c:cat>
          <c:val>
            <c:numRef>
              <c:f>Sheet2!$K$8:$K$10</c:f>
              <c:numCache>
                <c:formatCode>0%</c:formatCode>
                <c:ptCount val="3"/>
                <c:pt idx="0">
                  <c:v>0.174425133294777</c:v>
                </c:pt>
                <c:pt idx="1">
                  <c:v>0.176520391699548</c:v>
                </c:pt>
                <c:pt idx="2">
                  <c:v>0.46368</c:v>
                </c:pt>
              </c:numCache>
            </c:numRef>
          </c:val>
        </c:ser>
        <c:ser>
          <c:idx val="1"/>
          <c:order val="1"/>
          <c:tx>
            <c:strRef>
              <c:f>Sheet2!$L$7</c:f>
              <c:strCache>
                <c:ptCount val="1"/>
                <c:pt idx="0">
                  <c:v>Town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Sheet2!$J$8:$J$10</c:f>
              <c:strCache>
                <c:ptCount val="3"/>
                <c:pt idx="0">
                  <c:v>All Other</c:v>
                </c:pt>
                <c:pt idx="1">
                  <c:v>ODE-identified AI/AN</c:v>
                </c:pt>
                <c:pt idx="2">
                  <c:v>Tribal Enrolled</c:v>
                </c:pt>
              </c:strCache>
            </c:strRef>
          </c:cat>
          <c:val>
            <c:numRef>
              <c:f>Sheet2!$L$8:$L$10</c:f>
              <c:numCache>
                <c:formatCode>0%</c:formatCode>
                <c:ptCount val="3"/>
                <c:pt idx="0">
                  <c:v>0.259271532963809</c:v>
                </c:pt>
                <c:pt idx="1">
                  <c:v>0.308487356028052</c:v>
                </c:pt>
                <c:pt idx="2">
                  <c:v>0.33056</c:v>
                </c:pt>
              </c:numCache>
            </c:numRef>
          </c:val>
        </c:ser>
        <c:ser>
          <c:idx val="2"/>
          <c:order val="2"/>
          <c:tx>
            <c:strRef>
              <c:f>Sheet2!$M$7</c:f>
              <c:strCache>
                <c:ptCount val="1"/>
                <c:pt idx="0">
                  <c:v>Suburb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Sheet2!$J$8:$J$10</c:f>
              <c:strCache>
                <c:ptCount val="3"/>
                <c:pt idx="0">
                  <c:v>All Other</c:v>
                </c:pt>
                <c:pt idx="1">
                  <c:v>ODE-identified AI/AN</c:v>
                </c:pt>
                <c:pt idx="2">
                  <c:v>Tribal Enrolled</c:v>
                </c:pt>
              </c:strCache>
            </c:strRef>
          </c:cat>
          <c:val>
            <c:numRef>
              <c:f>Sheet2!$M$8:$M$10</c:f>
              <c:numCache>
                <c:formatCode>0%</c:formatCode>
                <c:ptCount val="3"/>
                <c:pt idx="0">
                  <c:v>0.234803551150156</c:v>
                </c:pt>
                <c:pt idx="1">
                  <c:v>0.203629450949696</c:v>
                </c:pt>
                <c:pt idx="2">
                  <c:v>0.0672</c:v>
                </c:pt>
              </c:numCache>
            </c:numRef>
          </c:val>
        </c:ser>
        <c:ser>
          <c:idx val="3"/>
          <c:order val="3"/>
          <c:tx>
            <c:strRef>
              <c:f>Sheet2!$N$7</c:f>
              <c:strCache>
                <c:ptCount val="1"/>
                <c:pt idx="0">
                  <c:v>City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Sheet2!$J$8:$J$10</c:f>
              <c:strCache>
                <c:ptCount val="3"/>
                <c:pt idx="0">
                  <c:v>All Other</c:v>
                </c:pt>
                <c:pt idx="1">
                  <c:v>ODE-identified AI/AN</c:v>
                </c:pt>
                <c:pt idx="2">
                  <c:v>Tribal Enrolled</c:v>
                </c:pt>
              </c:strCache>
            </c:strRef>
          </c:cat>
          <c:val>
            <c:numRef>
              <c:f>Sheet2!$N$8:$N$10</c:f>
              <c:numCache>
                <c:formatCode>0%</c:formatCode>
                <c:ptCount val="3"/>
                <c:pt idx="0">
                  <c:v>0.331499782591259</c:v>
                </c:pt>
                <c:pt idx="1">
                  <c:v>0.311362801322705</c:v>
                </c:pt>
                <c:pt idx="2">
                  <c:v>0.13856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23644888"/>
        <c:axId val="2123578344"/>
      </c:barChart>
      <c:catAx>
        <c:axId val="2123644888"/>
        <c:scaling>
          <c:orientation val="minMax"/>
        </c:scaling>
        <c:delete val="0"/>
        <c:axPos val="l"/>
        <c:majorTickMark val="none"/>
        <c:minorTickMark val="none"/>
        <c:tickLblPos val="nextTo"/>
        <c:crossAx val="2123578344"/>
        <c:crosses val="autoZero"/>
        <c:auto val="1"/>
        <c:lblAlgn val="ctr"/>
        <c:lblOffset val="100"/>
        <c:noMultiLvlLbl val="0"/>
      </c:catAx>
      <c:valAx>
        <c:axId val="2123578344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23644888"/>
        <c:crosses val="autoZero"/>
        <c:crossBetween val="between"/>
        <c:majorUnit val="0.1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336852124254"/>
          <c:y val="0.0509259259259259"/>
          <c:w val="0.740514839491217"/>
          <c:h val="0.82246937882764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Sheet1!$G$445:$G$447</c:f>
              <c:strCache>
                <c:ptCount val="3"/>
                <c:pt idx="0">
                  <c:v>All Other</c:v>
                </c:pt>
                <c:pt idx="1">
                  <c:v>ODE-identified AI/AN</c:v>
                </c:pt>
                <c:pt idx="2">
                  <c:v>Tribal Enrolled</c:v>
                </c:pt>
              </c:strCache>
            </c:strRef>
          </c:cat>
          <c:val>
            <c:numRef>
              <c:f>Sheet1!$H$445:$H$447</c:f>
              <c:numCache>
                <c:formatCode>0%</c:formatCode>
                <c:ptCount val="3"/>
                <c:pt idx="0">
                  <c:v>0.5</c:v>
                </c:pt>
                <c:pt idx="1">
                  <c:v>0.804944368046006</c:v>
                </c:pt>
                <c:pt idx="2">
                  <c:v>0.749610227627066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8423080"/>
        <c:axId val="2103406296"/>
      </c:barChart>
      <c:catAx>
        <c:axId val="209842308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chemeClr val="accent2"/>
            </a:solidFill>
          </a:ln>
        </c:spPr>
        <c:crossAx val="2103406296"/>
        <c:crosses val="autoZero"/>
        <c:auto val="1"/>
        <c:lblAlgn val="ctr"/>
        <c:lblOffset val="100"/>
        <c:noMultiLvlLbl val="0"/>
      </c:catAx>
      <c:valAx>
        <c:axId val="2103406296"/>
        <c:scaling>
          <c:orientation val="minMax"/>
          <c:max val="1.0"/>
        </c:scaling>
        <c:delete val="0"/>
        <c:axPos val="b"/>
        <c:majorGridlines>
          <c:spPr>
            <a:ln>
              <a:solidFill>
                <a:schemeClr val="tx2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0984230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Sheet1!$F$458:$F$460</c:f>
              <c:strCache>
                <c:ptCount val="3"/>
                <c:pt idx="0">
                  <c:v>All Other</c:v>
                </c:pt>
                <c:pt idx="1">
                  <c:v>ODE-identified AI/AN</c:v>
                </c:pt>
                <c:pt idx="2">
                  <c:v>Tribal Enrolled</c:v>
                </c:pt>
              </c:strCache>
            </c:strRef>
          </c:cat>
          <c:val>
            <c:numRef>
              <c:f>Sheet1!$G$458:$G$460</c:f>
              <c:numCache>
                <c:formatCode>0%</c:formatCode>
                <c:ptCount val="3"/>
                <c:pt idx="0">
                  <c:v>0.132846558225193</c:v>
                </c:pt>
                <c:pt idx="1">
                  <c:v>0.148502937867233</c:v>
                </c:pt>
                <c:pt idx="2">
                  <c:v>0.168693483005925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0015240"/>
        <c:axId val="2070060632"/>
      </c:barChart>
      <c:catAx>
        <c:axId val="2100015240"/>
        <c:scaling>
          <c:orientation val="minMax"/>
        </c:scaling>
        <c:delete val="0"/>
        <c:axPos val="l"/>
        <c:majorTickMark val="none"/>
        <c:minorTickMark val="none"/>
        <c:tickLblPos val="nextTo"/>
        <c:crossAx val="2070060632"/>
        <c:crosses val="autoZero"/>
        <c:auto val="1"/>
        <c:lblAlgn val="ctr"/>
        <c:lblOffset val="100"/>
        <c:noMultiLvlLbl val="0"/>
      </c:catAx>
      <c:valAx>
        <c:axId val="2070060632"/>
        <c:scaling>
          <c:orientation val="minMax"/>
        </c:scaling>
        <c:delete val="0"/>
        <c:axPos val="b"/>
        <c:majorGridlines>
          <c:spPr>
            <a:ln>
              <a:solidFill>
                <a:schemeClr val="tx2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000152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744216380218"/>
          <c:y val="0.0272403532189633"/>
          <c:w val="0.856904249650579"/>
          <c:h val="0.807774578124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Sheet1!$J$508</c:f>
              <c:strCache>
                <c:ptCount val="1"/>
                <c:pt idx="0">
                  <c:v>Tribal Enrolled</c:v>
                </c:pt>
              </c:strCache>
            </c:strRef>
          </c:tx>
          <c:invertIfNegative val="0"/>
          <c:cat>
            <c:strRef>
              <c:f>Sheet1!$K$507:$N$507</c:f>
              <c:strCache>
                <c:ptCount val="4"/>
                <c:pt idx="0">
                  <c:v>Elementary </c:v>
                </c:pt>
                <c:pt idx="1">
                  <c:v>Middle</c:v>
                </c:pt>
                <c:pt idx="2">
                  <c:v>High</c:v>
                </c:pt>
                <c:pt idx="3">
                  <c:v>All</c:v>
                </c:pt>
              </c:strCache>
            </c:strRef>
          </c:cat>
          <c:val>
            <c:numRef>
              <c:f>Sheet1!$K$508:$N$508</c:f>
              <c:numCache>
                <c:formatCode>0%</c:formatCode>
                <c:ptCount val="4"/>
                <c:pt idx="0">
                  <c:v>0.2825521</c:v>
                </c:pt>
                <c:pt idx="1">
                  <c:v>0.3051075</c:v>
                </c:pt>
                <c:pt idx="2">
                  <c:v>0.429342</c:v>
                </c:pt>
                <c:pt idx="3">
                  <c:v>0.3302152</c:v>
                </c:pt>
              </c:numCache>
            </c:numRef>
          </c:val>
        </c:ser>
        <c:ser>
          <c:idx val="1"/>
          <c:order val="1"/>
          <c:tx>
            <c:strRef>
              <c:f>Sheet1!$J$509</c:f>
              <c:strCache>
                <c:ptCount val="1"/>
                <c:pt idx="0">
                  <c:v>ODE-identified AI/AN</c:v>
                </c:pt>
              </c:strCache>
            </c:strRef>
          </c:tx>
          <c:invertIfNegative val="0"/>
          <c:cat>
            <c:strRef>
              <c:f>Sheet1!$K$507:$N$507</c:f>
              <c:strCache>
                <c:ptCount val="4"/>
                <c:pt idx="0">
                  <c:v>Elementary </c:v>
                </c:pt>
                <c:pt idx="1">
                  <c:v>Middle</c:v>
                </c:pt>
                <c:pt idx="2">
                  <c:v>High</c:v>
                </c:pt>
                <c:pt idx="3">
                  <c:v>All</c:v>
                </c:pt>
              </c:strCache>
            </c:strRef>
          </c:cat>
          <c:val>
            <c:numRef>
              <c:f>Sheet1!$K$509:$N$509</c:f>
              <c:numCache>
                <c:formatCode>0%</c:formatCode>
                <c:ptCount val="4"/>
                <c:pt idx="0">
                  <c:v>0.1668177</c:v>
                </c:pt>
                <c:pt idx="1">
                  <c:v>0.2018181</c:v>
                </c:pt>
                <c:pt idx="2">
                  <c:v>0.3501074</c:v>
                </c:pt>
                <c:pt idx="3">
                  <c:v>0.2324978</c:v>
                </c:pt>
              </c:numCache>
            </c:numRef>
          </c:val>
        </c:ser>
        <c:ser>
          <c:idx val="2"/>
          <c:order val="2"/>
          <c:tx>
            <c:strRef>
              <c:f>Sheet1!$J$510</c:f>
              <c:strCache>
                <c:ptCount val="1"/>
                <c:pt idx="0">
                  <c:v>All Other</c:v>
                </c:pt>
              </c:strCache>
            </c:strRef>
          </c:tx>
          <c:invertIfNegative val="0"/>
          <c:cat>
            <c:strRef>
              <c:f>Sheet1!$K$507:$N$507</c:f>
              <c:strCache>
                <c:ptCount val="4"/>
                <c:pt idx="0">
                  <c:v>Elementary </c:v>
                </c:pt>
                <c:pt idx="1">
                  <c:v>Middle</c:v>
                </c:pt>
                <c:pt idx="2">
                  <c:v>High</c:v>
                </c:pt>
                <c:pt idx="3">
                  <c:v>All</c:v>
                </c:pt>
              </c:strCache>
            </c:strRef>
          </c:cat>
          <c:val>
            <c:numRef>
              <c:f>Sheet1!$K$510:$N$510</c:f>
              <c:numCache>
                <c:formatCode>0%</c:formatCode>
                <c:ptCount val="4"/>
                <c:pt idx="0">
                  <c:v>0.1364713</c:v>
                </c:pt>
                <c:pt idx="1">
                  <c:v>0.1767631</c:v>
                </c:pt>
                <c:pt idx="2">
                  <c:v>0.2701053</c:v>
                </c:pt>
                <c:pt idx="3">
                  <c:v>0.1880027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9613912"/>
        <c:axId val="2099616968"/>
      </c:barChart>
      <c:catAx>
        <c:axId val="2099613912"/>
        <c:scaling>
          <c:orientation val="minMax"/>
        </c:scaling>
        <c:delete val="0"/>
        <c:axPos val="b"/>
        <c:majorTickMark val="out"/>
        <c:minorTickMark val="none"/>
        <c:tickLblPos val="nextTo"/>
        <c:crossAx val="2099616968"/>
        <c:crosses val="autoZero"/>
        <c:auto val="1"/>
        <c:lblAlgn val="ctr"/>
        <c:lblOffset val="100"/>
        <c:noMultiLvlLbl val="0"/>
      </c:catAx>
      <c:valAx>
        <c:axId val="2099616968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alpha val="25000"/>
                </a:schemeClr>
              </a:solidFill>
            </a:ln>
          </c:spPr>
        </c:majorGridlines>
        <c:numFmt formatCode="0%" sourceLinked="1"/>
        <c:majorTickMark val="none"/>
        <c:minorTickMark val="none"/>
        <c:tickLblPos val="nextTo"/>
        <c:crossAx val="2099613912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Sheet1!$M$433</c:f>
              <c:strCache>
                <c:ptCount val="1"/>
                <c:pt idx="0">
                  <c:v>Two Schools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Sheet1!$L$434:$L$436</c:f>
              <c:strCache>
                <c:ptCount val="3"/>
                <c:pt idx="0">
                  <c:v>Tribal Enrolled</c:v>
                </c:pt>
                <c:pt idx="1">
                  <c:v>ODE-identified AI/AN</c:v>
                </c:pt>
                <c:pt idx="2">
                  <c:v>All Other</c:v>
                </c:pt>
              </c:strCache>
            </c:strRef>
          </c:cat>
          <c:val>
            <c:numRef>
              <c:f>Sheet1!$M$434:$M$436</c:f>
              <c:numCache>
                <c:formatCode>0.0%</c:formatCode>
                <c:ptCount val="3"/>
                <c:pt idx="0">
                  <c:v>0.087932647333957</c:v>
                </c:pt>
                <c:pt idx="1">
                  <c:v>0.0646330791348918</c:v>
                </c:pt>
                <c:pt idx="2">
                  <c:v>0.0561429299502734</c:v>
                </c:pt>
              </c:numCache>
            </c:numRef>
          </c:val>
        </c:ser>
        <c:ser>
          <c:idx val="1"/>
          <c:order val="1"/>
          <c:tx>
            <c:strRef>
              <c:f>Sheet1!$N$433</c:f>
              <c:strCache>
                <c:ptCount val="1"/>
                <c:pt idx="0">
                  <c:v>Three or More Schools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Sheet1!$L$434:$L$436</c:f>
              <c:strCache>
                <c:ptCount val="3"/>
                <c:pt idx="0">
                  <c:v>Tribal Enrolled</c:v>
                </c:pt>
                <c:pt idx="1">
                  <c:v>ODE-identified AI/AN</c:v>
                </c:pt>
                <c:pt idx="2">
                  <c:v>All Other</c:v>
                </c:pt>
              </c:strCache>
            </c:strRef>
          </c:cat>
          <c:val>
            <c:numRef>
              <c:f>Sheet1!$N$434:$N$436</c:f>
              <c:numCache>
                <c:formatCode>0.0%</c:formatCode>
                <c:ptCount val="3"/>
                <c:pt idx="0">
                  <c:v>0.019644527595884</c:v>
                </c:pt>
                <c:pt idx="1">
                  <c:v>0.0101575196899612</c:v>
                </c:pt>
                <c:pt idx="2">
                  <c:v>0.00822752810699847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0053512"/>
        <c:axId val="2100067688"/>
      </c:barChart>
      <c:catAx>
        <c:axId val="2100053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00067688"/>
        <c:crosses val="autoZero"/>
        <c:auto val="1"/>
        <c:lblAlgn val="ctr"/>
        <c:lblOffset val="100"/>
        <c:noMultiLvlLbl val="0"/>
      </c:catAx>
      <c:valAx>
        <c:axId val="21000676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.0%" sourceLinked="1"/>
        <c:majorTickMark val="none"/>
        <c:minorTickMark val="none"/>
        <c:tickLblPos val="nextTo"/>
        <c:crossAx val="2100053512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49159015984066"/>
          <c:y val="0.0694444444444444"/>
          <c:w val="0.878315418320634"/>
          <c:h val="0.7484527944331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Sheet1!$I$628</c:f>
              <c:strCache>
                <c:ptCount val="1"/>
                <c:pt idx="0">
                  <c:v>Tribal Enrolled</c:v>
                </c:pt>
              </c:strCache>
            </c:strRef>
          </c:tx>
          <c:invertIfNegative val="0"/>
          <c:cat>
            <c:strRef>
              <c:f>Sheet1!$J$627:$M$627</c:f>
              <c:strCache>
                <c:ptCount val="4"/>
                <c:pt idx="0">
                  <c:v>Elementary</c:v>
                </c:pt>
                <c:pt idx="1">
                  <c:v>Middle</c:v>
                </c:pt>
                <c:pt idx="2">
                  <c:v>High</c:v>
                </c:pt>
                <c:pt idx="3">
                  <c:v>Total</c:v>
                </c:pt>
              </c:strCache>
            </c:strRef>
          </c:cat>
          <c:val>
            <c:numRef>
              <c:f>Sheet1!$J$628:$M$628</c:f>
              <c:numCache>
                <c:formatCode>0%</c:formatCode>
                <c:ptCount val="4"/>
                <c:pt idx="0">
                  <c:v>0.0455729</c:v>
                </c:pt>
                <c:pt idx="1">
                  <c:v>0.2056452</c:v>
                </c:pt>
                <c:pt idx="2">
                  <c:v>0.1516129</c:v>
                </c:pt>
                <c:pt idx="3">
                  <c:v>0.1133956</c:v>
                </c:pt>
              </c:numCache>
            </c:numRef>
          </c:val>
        </c:ser>
        <c:ser>
          <c:idx val="1"/>
          <c:order val="1"/>
          <c:tx>
            <c:strRef>
              <c:f>Sheet1!$I$629</c:f>
              <c:strCache>
                <c:ptCount val="1"/>
                <c:pt idx="0">
                  <c:v>ODE-identified AI/AN</c:v>
                </c:pt>
              </c:strCache>
            </c:strRef>
          </c:tx>
          <c:invertIfNegative val="0"/>
          <c:cat>
            <c:strRef>
              <c:f>Sheet1!$J$627:$M$627</c:f>
              <c:strCache>
                <c:ptCount val="4"/>
                <c:pt idx="0">
                  <c:v>Elementary</c:v>
                </c:pt>
                <c:pt idx="1">
                  <c:v>Middle</c:v>
                </c:pt>
                <c:pt idx="2">
                  <c:v>High</c:v>
                </c:pt>
                <c:pt idx="3">
                  <c:v>Total</c:v>
                </c:pt>
              </c:strCache>
            </c:strRef>
          </c:cat>
          <c:val>
            <c:numRef>
              <c:f>Sheet1!$J$629:$M$629</c:f>
              <c:numCache>
                <c:formatCode>0%</c:formatCode>
                <c:ptCount val="4"/>
                <c:pt idx="0">
                  <c:v>0.0331551</c:v>
                </c:pt>
                <c:pt idx="1">
                  <c:v>0.1595773</c:v>
                </c:pt>
                <c:pt idx="2">
                  <c:v>0.1307899</c:v>
                </c:pt>
                <c:pt idx="3">
                  <c:v>0.0938639</c:v>
                </c:pt>
              </c:numCache>
            </c:numRef>
          </c:val>
        </c:ser>
        <c:ser>
          <c:idx val="2"/>
          <c:order val="2"/>
          <c:tx>
            <c:strRef>
              <c:f>Sheet1!$I$630</c:f>
              <c:strCache>
                <c:ptCount val="1"/>
                <c:pt idx="0">
                  <c:v>All Other</c:v>
                </c:pt>
              </c:strCache>
            </c:strRef>
          </c:tx>
          <c:invertIfNegative val="0"/>
          <c:cat>
            <c:strRef>
              <c:f>Sheet1!$J$627:$M$627</c:f>
              <c:strCache>
                <c:ptCount val="4"/>
                <c:pt idx="0">
                  <c:v>Elementary</c:v>
                </c:pt>
                <c:pt idx="1">
                  <c:v>Middle</c:v>
                </c:pt>
                <c:pt idx="2">
                  <c:v>High</c:v>
                </c:pt>
                <c:pt idx="3">
                  <c:v>Total</c:v>
                </c:pt>
              </c:strCache>
            </c:strRef>
          </c:cat>
          <c:val>
            <c:numRef>
              <c:f>Sheet1!$J$630:$M$630</c:f>
              <c:numCache>
                <c:formatCode>0%</c:formatCode>
                <c:ptCount val="4"/>
                <c:pt idx="0">
                  <c:v>0.0315932</c:v>
                </c:pt>
                <c:pt idx="1">
                  <c:v>0.1200767</c:v>
                </c:pt>
                <c:pt idx="2">
                  <c:v>0.0946116</c:v>
                </c:pt>
                <c:pt idx="3">
                  <c:v>0.0719732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0938504"/>
        <c:axId val="2101057112"/>
      </c:barChart>
      <c:catAx>
        <c:axId val="21009385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01057112"/>
        <c:crosses val="autoZero"/>
        <c:auto val="1"/>
        <c:lblAlgn val="ctr"/>
        <c:lblOffset val="100"/>
        <c:noMultiLvlLbl val="0"/>
      </c:catAx>
      <c:valAx>
        <c:axId val="210105711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00938504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94117915957167"/>
          <c:y val="0.0361051039788829"/>
          <c:w val="0.897525799115459"/>
          <c:h val="0.786626273813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 outputs012014'!$P$38</c:f>
              <c:strCache>
                <c:ptCount val="1"/>
                <c:pt idx="0">
                  <c:v>Rural</c:v>
                </c:pt>
              </c:strCache>
            </c:strRef>
          </c:tx>
          <c:invertIfNegative val="0"/>
          <c:cat>
            <c:strRef>
              <c:f>'AD outputs012014'!$O$39:$O$41</c:f>
              <c:strCache>
                <c:ptCount val="3"/>
                <c:pt idx="0">
                  <c:v>Tribal Enrolled</c:v>
                </c:pt>
                <c:pt idx="1">
                  <c:v>ODE-identified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outputs012014'!$P$39:$P$41</c:f>
              <c:numCache>
                <c:formatCode>0%</c:formatCode>
                <c:ptCount val="3"/>
                <c:pt idx="0">
                  <c:v>0.408450699615877</c:v>
                </c:pt>
                <c:pt idx="1">
                  <c:v>0.493393585500695</c:v>
                </c:pt>
                <c:pt idx="2">
                  <c:v>0.630248956030859</c:v>
                </c:pt>
              </c:numCache>
            </c:numRef>
          </c:val>
        </c:ser>
        <c:ser>
          <c:idx val="1"/>
          <c:order val="1"/>
          <c:tx>
            <c:strRef>
              <c:f>'AD outputs012014'!$Q$38</c:f>
              <c:strCache>
                <c:ptCount val="1"/>
                <c:pt idx="0">
                  <c:v>Town</c:v>
                </c:pt>
              </c:strCache>
            </c:strRef>
          </c:tx>
          <c:invertIfNegative val="0"/>
          <c:cat>
            <c:strRef>
              <c:f>'AD outputs012014'!$O$39:$O$41</c:f>
              <c:strCache>
                <c:ptCount val="3"/>
                <c:pt idx="0">
                  <c:v>Tribal Enrolled</c:v>
                </c:pt>
                <c:pt idx="1">
                  <c:v>ODE-identified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outputs012014'!$Q$39:$Q$41</c:f>
              <c:numCache>
                <c:formatCode>0%</c:formatCode>
                <c:ptCount val="3"/>
                <c:pt idx="0">
                  <c:v>0.509920636904762</c:v>
                </c:pt>
                <c:pt idx="1">
                  <c:v>0.485186227655521</c:v>
                </c:pt>
                <c:pt idx="2">
                  <c:v>0.615944306305578</c:v>
                </c:pt>
              </c:numCache>
            </c:numRef>
          </c:val>
        </c:ser>
        <c:ser>
          <c:idx val="2"/>
          <c:order val="2"/>
          <c:tx>
            <c:strRef>
              <c:f>'AD outputs012014'!$R$38</c:f>
              <c:strCache>
                <c:ptCount val="1"/>
                <c:pt idx="0">
                  <c:v>Suburb</c:v>
                </c:pt>
              </c:strCache>
            </c:strRef>
          </c:tx>
          <c:invertIfNegative val="0"/>
          <c:cat>
            <c:strRef>
              <c:f>'AD outputs012014'!$O$39:$O$41</c:f>
              <c:strCache>
                <c:ptCount val="3"/>
                <c:pt idx="0">
                  <c:v>Tribal Enrolled</c:v>
                </c:pt>
                <c:pt idx="1">
                  <c:v>ODE-identified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outputs012014'!$R$39:$R$41</c:f>
              <c:numCache>
                <c:formatCode>0%</c:formatCode>
                <c:ptCount val="3"/>
                <c:pt idx="0">
                  <c:v>0.53658536504065</c:v>
                </c:pt>
                <c:pt idx="1">
                  <c:v>0.447272195875384</c:v>
                </c:pt>
                <c:pt idx="2">
                  <c:v>0.701829787049888</c:v>
                </c:pt>
              </c:numCache>
            </c:numRef>
          </c:val>
        </c:ser>
        <c:ser>
          <c:idx val="3"/>
          <c:order val="3"/>
          <c:tx>
            <c:strRef>
              <c:f>'AD outputs012014'!$S$38</c:f>
              <c:strCache>
                <c:ptCount val="1"/>
                <c:pt idx="0">
                  <c:v>City</c:v>
                </c:pt>
              </c:strCache>
            </c:strRef>
          </c:tx>
          <c:invertIfNegative val="0"/>
          <c:cat>
            <c:strRef>
              <c:f>'AD outputs012014'!$O$39:$O$41</c:f>
              <c:strCache>
                <c:ptCount val="3"/>
                <c:pt idx="0">
                  <c:v>Tribal Enrolled</c:v>
                </c:pt>
                <c:pt idx="1">
                  <c:v>ODE-identified AI/AN</c:v>
                </c:pt>
                <c:pt idx="2">
                  <c:v>All Other</c:v>
                </c:pt>
              </c:strCache>
            </c:strRef>
          </c:cat>
          <c:val>
            <c:numRef>
              <c:f>'AD outputs012014'!$S$39:$S$41</c:f>
              <c:numCache>
                <c:formatCode>0%</c:formatCode>
                <c:ptCount val="3"/>
                <c:pt idx="0">
                  <c:v>0.51219510097561</c:v>
                </c:pt>
                <c:pt idx="1">
                  <c:v>0.476539410636132</c:v>
                </c:pt>
                <c:pt idx="2">
                  <c:v>0.680847478424449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0633048"/>
        <c:axId val="2100627128"/>
      </c:barChart>
      <c:catAx>
        <c:axId val="2100633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0627128"/>
        <c:crosses val="autoZero"/>
        <c:auto val="1"/>
        <c:lblAlgn val="ctr"/>
        <c:lblOffset val="100"/>
        <c:noMultiLvlLbl val="0"/>
      </c:catAx>
      <c:valAx>
        <c:axId val="2100627128"/>
        <c:scaling>
          <c:orientation val="minMax"/>
          <c:max val="1.0"/>
        </c:scaling>
        <c:delete val="0"/>
        <c:axPos val="l"/>
        <c:majorGridlines>
          <c:spPr>
            <a:ln>
              <a:solidFill>
                <a:schemeClr val="tx1">
                  <a:alpha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00633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0.1929</cdr:x>
      <cdr:y>0.0374</cdr:y>
    </cdr:from>
    <cdr:to>
      <cdr:x>0.29321</cdr:x>
      <cdr:y>0.09447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7500" y="174812"/>
          <a:ext cx="8255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10.8%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0.21296</cdr:x>
      <cdr:y>0.1076</cdr:y>
    </cdr:from>
    <cdr:to>
      <cdr:x>0.79167</cdr:x>
      <cdr:y>0.16772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210" y="508002"/>
          <a:ext cx="2614706" cy="283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/>
            <a:t>Includes enrolled tribal students 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458FE-0B81-7D44-8531-AE13F8C82E7C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E1BA9-B84A-4A44-B114-45A33FD45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86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15B64-F025-F44B-BB80-4EC74D9FEA28}" type="datetimeFigureOut">
              <a:rPr lang="en-US" smtClean="0"/>
              <a:t>4/2/14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5C8B4-E80A-B54C-A71E-27DA13D2E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65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5C8B4-E80A-B54C-A71E-27DA13D2E7E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0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check with AD that data has been updated to include records of student college enrollment through 16 month period for 2012 graduates.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5C8B4-E80A-B54C-A71E-27DA13D2E7E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4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5C8B4-E80A-B54C-A71E-27DA13D2E7E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45985"/>
          </a:xfrm>
        </p:spPr>
        <p:txBody>
          <a:bodyPr/>
          <a:lstStyle>
            <a:lvl1pPr marL="0" indent="0" algn="ctr">
              <a:buNone/>
              <a:defRPr>
                <a:solidFill>
                  <a:srgbClr val="57575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65400" y="6438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4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09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541701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accent2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540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09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0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2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0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92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7481"/>
            <a:ext cx="8229600" cy="833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2200"/>
            <a:ext cx="8229600" cy="4694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79700" y="6360297"/>
            <a:ext cx="640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A17858F-733F-1041-A306-D3FFC049FFF8}" type="slidenum">
              <a:rPr lang="en-US" sz="1600" smtClean="0">
                <a:solidFill>
                  <a:srgbClr val="575757"/>
                </a:solidFill>
                <a:latin typeface="Franklin Gothic Book"/>
                <a:cs typeface="Franklin Gothic Book"/>
              </a:rPr>
              <a:pPr/>
              <a:t>‹#›</a:t>
            </a:fld>
            <a:endParaRPr lang="en-US" sz="1600" dirty="0">
              <a:solidFill>
                <a:srgbClr val="575757"/>
              </a:solidFill>
              <a:latin typeface="Franklin Gothic Book"/>
              <a:cs typeface="Franklin Gothic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391074"/>
            <a:ext cx="8022500" cy="30777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400" dirty="0" smtClean="0">
                <a:solidFill>
                  <a:srgbClr val="575757"/>
                </a:solidFill>
                <a:latin typeface="Franklin Gothic Book"/>
                <a:cs typeface="Franklin Gothic Book"/>
              </a:rPr>
              <a:t>Condition</a:t>
            </a:r>
            <a:r>
              <a:rPr lang="en-US" sz="1400" baseline="0" dirty="0" smtClean="0">
                <a:solidFill>
                  <a:srgbClr val="575757"/>
                </a:solidFill>
                <a:latin typeface="Franklin Gothic Book"/>
                <a:cs typeface="Franklin Gothic Book"/>
              </a:rPr>
              <a:t> of Oregon Tribal Education</a:t>
            </a:r>
            <a:r>
              <a:rPr lang="en-US" sz="1400" dirty="0" smtClean="0">
                <a:solidFill>
                  <a:srgbClr val="575757"/>
                </a:solidFill>
                <a:latin typeface="Franklin Gothic Book"/>
                <a:cs typeface="Franklin Gothic Book"/>
              </a:rPr>
              <a:t>			</a:t>
            </a:r>
            <a:r>
              <a:rPr lang="en-US" sz="1400" baseline="0" dirty="0" smtClean="0">
                <a:solidFill>
                  <a:srgbClr val="575757"/>
                </a:solidFill>
                <a:latin typeface="Franklin Gothic Book"/>
                <a:cs typeface="Franklin Gothic Book"/>
              </a:rPr>
              <a:t>	ECONorthwest   			</a:t>
            </a:r>
            <a:r>
              <a:rPr lang="en-US" sz="1400" baseline="0" dirty="0" smtClean="0">
                <a:solidFill>
                  <a:srgbClr val="575757"/>
                </a:solidFill>
                <a:latin typeface="Franklin Gothic Book"/>
                <a:cs typeface="Franklin Gothic Book"/>
              </a:rPr>
              <a:t>April </a:t>
            </a:r>
            <a:r>
              <a:rPr lang="en-US" sz="1400" baseline="0" dirty="0" smtClean="0">
                <a:solidFill>
                  <a:srgbClr val="575757"/>
                </a:solidFill>
                <a:latin typeface="Franklin Gothic Book"/>
                <a:cs typeface="Franklin Gothic Book"/>
              </a:rPr>
              <a:t>2014</a:t>
            </a:r>
            <a:endParaRPr lang="en-US" sz="1400" dirty="0">
              <a:solidFill>
                <a:srgbClr val="575757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35848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4" r:id="rId5"/>
    <p:sldLayoutId id="2147483655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2"/>
          </a:solidFill>
          <a:latin typeface="Franklin Gothic Medium"/>
          <a:ea typeface="+mj-ea"/>
          <a:cs typeface="Franklin Gothic 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2"/>
          </a:solidFill>
          <a:latin typeface="Franklin Gothic Book"/>
          <a:ea typeface="+mn-ea"/>
          <a:cs typeface="Franklin Gothic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Franklin Gothic Book"/>
          <a:ea typeface="+mn-ea"/>
          <a:cs typeface="Franklin Gothic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/>
          </a:solidFill>
          <a:latin typeface="Franklin Gothic Book"/>
          <a:ea typeface="+mn-ea"/>
          <a:cs typeface="Franklin Gothic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/>
          </a:solidFill>
          <a:latin typeface="Franklin Gothic Book"/>
          <a:ea typeface="+mn-ea"/>
          <a:cs typeface="Franklin Gothic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Statewide Condition of Education for Oregon’s Tribal Members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3094"/>
          </a:xfrm>
        </p:spPr>
        <p:txBody>
          <a:bodyPr>
            <a:normAutofit/>
          </a:bodyPr>
          <a:lstStyle/>
          <a:p>
            <a:r>
              <a:rPr lang="en-US" dirty="0" smtClean="0"/>
              <a:t>April </a:t>
            </a:r>
            <a:r>
              <a:rPr lang="en-US" dirty="0" smtClean="0"/>
              <a:t>2014</a:t>
            </a:r>
          </a:p>
          <a:p>
            <a:endParaRPr lang="en-US" dirty="0"/>
          </a:p>
        </p:txBody>
      </p:sp>
      <p:pic>
        <p:nvPicPr>
          <p:cNvPr id="6" name="Picture 5" descr="ECO Logo 20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88" y="5948411"/>
            <a:ext cx="2868706" cy="711992"/>
          </a:xfrm>
          <a:prstGeom prst="rect">
            <a:avLst/>
          </a:prstGeom>
        </p:spPr>
      </p:pic>
      <p:pic>
        <p:nvPicPr>
          <p:cNvPr id="4" name="Picture 3" descr="chalkboard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92" y="4347882"/>
            <a:ext cx="1244355" cy="149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2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Suspensions, SY 2011-12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66370408"/>
              </p:ext>
            </p:extLst>
          </p:nvPr>
        </p:nvGraphicFramePr>
        <p:xfrm>
          <a:off x="343647" y="1100138"/>
          <a:ext cx="8501529" cy="494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479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050"/>
            <a:ext cx="8229600" cy="909638"/>
          </a:xfrm>
        </p:spPr>
        <p:txBody>
          <a:bodyPr>
            <a:noAutofit/>
          </a:bodyPr>
          <a:lstStyle/>
          <a:p>
            <a:r>
              <a:rPr lang="en-US" sz="2800" dirty="0" smtClean="0"/>
              <a:t>Average RIT Score Difference between Oregon Tribal Member Students, ODE-identified AI/AN Students and All Other Oregon Students, SY 2011-12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34262"/>
              </p:ext>
            </p:extLst>
          </p:nvPr>
        </p:nvGraphicFramePr>
        <p:xfrm>
          <a:off x="457197" y="1686111"/>
          <a:ext cx="8229606" cy="4422588"/>
        </p:xfrm>
        <a:graphic>
          <a:graphicData uri="http://schemas.openxmlformats.org/drawingml/2006/table">
            <a:tbl>
              <a:tblPr/>
              <a:tblGrid>
                <a:gridCol w="1854203"/>
                <a:gridCol w="838200"/>
                <a:gridCol w="826591"/>
                <a:gridCol w="912332"/>
                <a:gridCol w="912332"/>
                <a:gridCol w="912332"/>
                <a:gridCol w="912332"/>
                <a:gridCol w="1061284"/>
              </a:tblGrid>
              <a:tr h="501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002A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Grade or School Level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3rd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8th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High School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</a:tr>
              <a:tr h="488504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RIT Score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5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Tribal Enrolled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ODE-identified AI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/AN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3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00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504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Reading RIT Score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5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Tribal Enrolled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ODE-identified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AI/AN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947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28600"/>
            <a:ext cx="7772400" cy="909638"/>
          </a:xfrm>
        </p:spPr>
        <p:txBody>
          <a:bodyPr>
            <a:noAutofit/>
          </a:bodyPr>
          <a:lstStyle/>
          <a:p>
            <a:r>
              <a:rPr lang="en-US" sz="4000" dirty="0" smtClean="0"/>
              <a:t>Math – Meet/Exceed by Region, SY 2011-12</a:t>
            </a:r>
            <a:endParaRPr lang="en-US" sz="4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28392702"/>
              </p:ext>
            </p:extLst>
          </p:nvPr>
        </p:nvGraphicFramePr>
        <p:xfrm>
          <a:off x="190500" y="1184276"/>
          <a:ext cx="8750300" cy="513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118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– Meet/Exceed by Region, SY 2011-12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1851634"/>
              </p:ext>
            </p:extLst>
          </p:nvPr>
        </p:nvGraphicFramePr>
        <p:xfrm>
          <a:off x="304800" y="1279524"/>
          <a:ext cx="8623300" cy="4981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98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Student Enrollment in Bottom 15% of State Schools (Priority/Focus Schools), SY 2011-12</a:t>
            </a:r>
            <a:endParaRPr lang="en-US" sz="32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07185363"/>
              </p:ext>
            </p:extLst>
          </p:nvPr>
        </p:nvGraphicFramePr>
        <p:xfrm>
          <a:off x="53790" y="1419410"/>
          <a:ext cx="4518213" cy="472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9763881"/>
              </p:ext>
            </p:extLst>
          </p:nvPr>
        </p:nvGraphicFramePr>
        <p:xfrm>
          <a:off x="4572003" y="1419409"/>
          <a:ext cx="4288115" cy="472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92471" y="3242982"/>
            <a:ext cx="1314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29.3%</a:t>
            </a:r>
            <a:endParaRPr lang="en-US" sz="24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9526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47" y="190500"/>
            <a:ext cx="8655798" cy="909638"/>
          </a:xfrm>
        </p:spPr>
        <p:txBody>
          <a:bodyPr>
            <a:noAutofit/>
          </a:bodyPr>
          <a:lstStyle/>
          <a:p>
            <a:r>
              <a:rPr lang="en-US" sz="3200" dirty="0" smtClean="0"/>
              <a:t>SY 2007-08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HS Graduation Rates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811450"/>
              </p:ext>
            </p:extLst>
          </p:nvPr>
        </p:nvGraphicFramePr>
        <p:xfrm>
          <a:off x="104588" y="1284941"/>
          <a:ext cx="8650941" cy="476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694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Post-Secondary Enrollment within 16 months, 2008-11 HS Graduates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738681"/>
              </p:ext>
            </p:extLst>
          </p:nvPr>
        </p:nvGraphicFramePr>
        <p:xfrm>
          <a:off x="355600" y="1244600"/>
          <a:ext cx="8331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221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8518" b="29551"/>
          <a:stretch/>
        </p:blipFill>
        <p:spPr>
          <a:xfrm>
            <a:off x="457200" y="1837518"/>
            <a:ext cx="4590251" cy="29334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29766" y="3160273"/>
            <a:ext cx="264906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75757"/>
                </a:solidFill>
                <a:latin typeface="Franklin Gothic Medium"/>
                <a:cs typeface="Franklin Gothic Medium"/>
              </a:rPr>
              <a:t>Portland</a:t>
            </a:r>
            <a:br>
              <a:rPr lang="en-US" dirty="0" smtClean="0">
                <a:solidFill>
                  <a:srgbClr val="575757"/>
                </a:solidFill>
                <a:latin typeface="Franklin Gothic Medium"/>
                <a:cs typeface="Franklin Gothic Medium"/>
              </a:rPr>
            </a:br>
            <a: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  <a:t>The KOIN Tower</a:t>
            </a:r>
            <a:b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</a:br>
            <a: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  <a:t>222 SW Columbia Street</a:t>
            </a:r>
            <a:b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</a:br>
            <a: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  <a:t>Suite 1600</a:t>
            </a:r>
            <a:b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</a:br>
            <a: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  <a:t>Portland OR 97201</a:t>
            </a:r>
            <a:endParaRPr lang="en-US" sz="1600" dirty="0" smtClean="0">
              <a:solidFill>
                <a:srgbClr val="575757"/>
              </a:solidFill>
              <a:latin typeface="Franklin Gothic Book"/>
              <a:cs typeface="Franklin Gothic Book"/>
            </a:endParaRPr>
          </a:p>
          <a:p>
            <a:r>
              <a:rPr lang="en-US" sz="1600" dirty="0">
                <a:solidFill>
                  <a:srgbClr val="575757"/>
                </a:solidFill>
                <a:latin typeface="Franklin Gothic Book"/>
                <a:cs typeface="Franklin Gothic Book"/>
              </a:rPr>
              <a:t>503.222.6060</a:t>
            </a:r>
            <a:endParaRPr lang="en-US" sz="1600" dirty="0" smtClean="0">
              <a:solidFill>
                <a:srgbClr val="575757"/>
              </a:solidFill>
              <a:latin typeface="Franklin Gothic Book"/>
              <a:cs typeface="Franklin Gothic Book"/>
            </a:endParaRPr>
          </a:p>
          <a:p>
            <a:endParaRPr lang="en-US" dirty="0" smtClean="0">
              <a:solidFill>
                <a:srgbClr val="575757"/>
              </a:solidFill>
              <a:latin typeface="Franklin Gothic Book"/>
              <a:cs typeface="Franklin Gothic 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5100" y="3949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ECO40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766" y="1745651"/>
            <a:ext cx="2876034" cy="150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84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Comparison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03400"/>
            <a:ext cx="8115300" cy="30099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“Tribal Enrolled”</a:t>
            </a:r>
          </a:p>
          <a:p>
            <a:r>
              <a:rPr lang="en-US" sz="3600" dirty="0" smtClean="0"/>
              <a:t>“ODE-identified AI/AN” </a:t>
            </a:r>
          </a:p>
          <a:p>
            <a:r>
              <a:rPr lang="en-US" sz="3600" dirty="0" smtClean="0"/>
              <a:t>“All Other”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675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Oregon Tribal Member Students by Grade, SY 2011-12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29985019"/>
              </p:ext>
            </p:extLst>
          </p:nvPr>
        </p:nvGraphicFramePr>
        <p:xfrm>
          <a:off x="515097" y="1443317"/>
          <a:ext cx="8171703" cy="519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70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 Demographics, SY 2011-12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7722089"/>
              </p:ext>
            </p:extLst>
          </p:nvPr>
        </p:nvGraphicFramePr>
        <p:xfrm>
          <a:off x="203200" y="1019176"/>
          <a:ext cx="86995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065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016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Students</a:t>
            </a:r>
            <a:r>
              <a:rPr lang="en-US" dirty="0" smtClean="0"/>
              <a:t> by Region within Oregon, SY 2011-12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12974524"/>
              </p:ext>
            </p:extLst>
          </p:nvPr>
        </p:nvGraphicFramePr>
        <p:xfrm>
          <a:off x="146050" y="1100138"/>
          <a:ext cx="8807450" cy="497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59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Eligibility for Free and Reduced Lunch, </a:t>
            </a:r>
            <a:br>
              <a:rPr lang="en-US" sz="3600" dirty="0" smtClean="0"/>
            </a:br>
            <a:r>
              <a:rPr lang="en-US" sz="3600" dirty="0" smtClean="0"/>
              <a:t>SY 2011-12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69109018"/>
              </p:ext>
            </p:extLst>
          </p:nvPr>
        </p:nvGraphicFramePr>
        <p:xfrm>
          <a:off x="457200" y="1270000"/>
          <a:ext cx="8229600" cy="470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46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588"/>
            <a:ext cx="8229600" cy="909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Education Designation, </a:t>
            </a:r>
            <a:br>
              <a:rPr lang="en-US" dirty="0" smtClean="0"/>
            </a:br>
            <a:r>
              <a:rPr lang="en-US" dirty="0" smtClean="0"/>
              <a:t>SY 2011-12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61624545"/>
              </p:ext>
            </p:extLst>
          </p:nvPr>
        </p:nvGraphicFramePr>
        <p:xfrm>
          <a:off x="567764" y="1467222"/>
          <a:ext cx="8119035" cy="4344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754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Chronic Absenteeism, SY 2011-12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08746930"/>
              </p:ext>
            </p:extLst>
          </p:nvPr>
        </p:nvGraphicFramePr>
        <p:xfrm>
          <a:off x="306481" y="1045881"/>
          <a:ext cx="8463990" cy="518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97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082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Mobility within School Year, </a:t>
            </a:r>
            <a:br>
              <a:rPr lang="en-US" dirty="0" smtClean="0"/>
            </a:br>
            <a:r>
              <a:rPr lang="en-US" dirty="0" smtClean="0"/>
              <a:t>SY 2011-12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32825554"/>
              </p:ext>
            </p:extLst>
          </p:nvPr>
        </p:nvGraphicFramePr>
        <p:xfrm>
          <a:off x="457200" y="1438088"/>
          <a:ext cx="82296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51350" y="2590800"/>
            <a:ext cx="825500" cy="2667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7.5%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77050" y="2889250"/>
            <a:ext cx="825500" cy="2667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6.4%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8567808"/>
      </p:ext>
    </p:extLst>
  </p:cSld>
  <p:clrMapOvr>
    <a:masterClrMapping/>
  </p:clrMapOvr>
</p:sld>
</file>

<file path=ppt/theme/theme1.xml><?xml version="1.0" encoding="utf-8"?>
<a:theme xmlns:a="http://schemas.openxmlformats.org/drawingml/2006/main" name="ECO-light-Dec2012">
  <a:themeElements>
    <a:clrScheme name="Custom 2">
      <a:dk1>
        <a:srgbClr val="000000"/>
      </a:dk1>
      <a:lt1>
        <a:sysClr val="window" lastClr="FFFFFF"/>
      </a:lt1>
      <a:dk2>
        <a:srgbClr val="3A3A3A"/>
      </a:dk2>
      <a:lt2>
        <a:srgbClr val="FFFFF5"/>
      </a:lt2>
      <a:accent1>
        <a:srgbClr val="72002A"/>
      </a:accent1>
      <a:accent2>
        <a:srgbClr val="575757"/>
      </a:accent2>
      <a:accent3>
        <a:srgbClr val="D1832E"/>
      </a:accent3>
      <a:accent4>
        <a:srgbClr val="162F49"/>
      </a:accent4>
      <a:accent5>
        <a:srgbClr val="D1832E"/>
      </a:accent5>
      <a:accent6>
        <a:srgbClr val="9FC8EB"/>
      </a:accent6>
      <a:hlink>
        <a:srgbClr val="575757"/>
      </a:hlink>
      <a:folHlink>
        <a:srgbClr val="57575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2020-07-18T14:32:02+00:00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31696F-17B5-4622-9E7C-E631C3C19908}"/>
</file>

<file path=customXml/itemProps2.xml><?xml version="1.0" encoding="utf-8"?>
<ds:datastoreItem xmlns:ds="http://schemas.openxmlformats.org/officeDocument/2006/customXml" ds:itemID="{E8C53C90-5CF8-4A6A-A7E1-F70326AEB241}"/>
</file>

<file path=customXml/itemProps3.xml><?xml version="1.0" encoding="utf-8"?>
<ds:datastoreItem xmlns:ds="http://schemas.openxmlformats.org/officeDocument/2006/customXml" ds:itemID="{F8C2A45C-17F1-48F4-B950-81F7DAA5EE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17870</TotalTime>
  <Words>324</Words>
  <Application>Microsoft Macintosh PowerPoint</Application>
  <PresentationFormat>On-screen Show (4:3)</PresentationFormat>
  <Paragraphs>81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ECO-light-Dec2012</vt:lpstr>
      <vt:lpstr>Statewide Condition of Education for Oregon’s Tribal Members</vt:lpstr>
      <vt:lpstr>The Comparison Groups</vt:lpstr>
      <vt:lpstr>Oregon Tribal Member Students by Grade, SY 2011-12</vt:lpstr>
      <vt:lpstr>ODE Demographics, SY 2011-12</vt:lpstr>
      <vt:lpstr>Students by Region within Oregon, SY 2011-12</vt:lpstr>
      <vt:lpstr>Eligibility for Free and Reduced Lunch,  SY 2011-12</vt:lpstr>
      <vt:lpstr>Special Education Designation,  SY 2011-12</vt:lpstr>
      <vt:lpstr>Chronic Absenteeism, SY 2011-12</vt:lpstr>
      <vt:lpstr>Mobility within School Year,  SY 2011-12</vt:lpstr>
      <vt:lpstr>Suspensions, SY 2011-12</vt:lpstr>
      <vt:lpstr>Average RIT Score Difference between Oregon Tribal Member Students, ODE-identified AI/AN Students and All Other Oregon Students, SY 2011-12</vt:lpstr>
      <vt:lpstr>Math – Meet/Exceed by Region, SY 2011-12</vt:lpstr>
      <vt:lpstr>Reading – Meet/Exceed by Region, SY 2011-12</vt:lpstr>
      <vt:lpstr>Student Enrollment in Bottom 15% of State Schools (Priority/Focus Schools), SY 2011-12</vt:lpstr>
      <vt:lpstr>SY 2007-08 9th Grade HS Graduation Rates</vt:lpstr>
      <vt:lpstr>Post-Secondary Enrollment within 16 months, 2008-11 HS Graduates</vt:lpstr>
      <vt:lpstr>Contact Us</vt:lpstr>
    </vt:vector>
  </TitlesOfParts>
  <Company>ECONorthwest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Picha</dc:creator>
  <cp:lastModifiedBy>Lisa Rau</cp:lastModifiedBy>
  <cp:revision>247</cp:revision>
  <cp:lastPrinted>2014-02-26T22:07:57Z</cp:lastPrinted>
  <dcterms:created xsi:type="dcterms:W3CDTF">2012-07-23T23:20:26Z</dcterms:created>
  <dcterms:modified xsi:type="dcterms:W3CDTF">2014-04-02T16:16:54Z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